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0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120" d="100"/>
          <a:sy n="120" d="100"/>
        </p:scale>
        <p:origin x="2544" y="-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38671-240B-448B-891D-F69C360A1C7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B71AB-CDBC-43B9-9CB6-43C17BB25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72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2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7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8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1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8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9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1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7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00B94-11B6-4AA9-8CEE-54F4BF79AADF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D1BFC-4C32-4FA6-9C6E-0AC7D931C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5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23">
            <a:extLst>
              <a:ext uri="{FF2B5EF4-FFF2-40B4-BE49-F238E27FC236}">
                <a16:creationId xmlns:a16="http://schemas.microsoft.com/office/drawing/2014/main" id="{2FB3F878-2247-486A-8F26-3C9B931DE2E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834340" y="7848343"/>
            <a:ext cx="0" cy="63940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23">
            <a:extLst>
              <a:ext uri="{FF2B5EF4-FFF2-40B4-BE49-F238E27FC236}">
                <a16:creationId xmlns:a16="http://schemas.microsoft.com/office/drawing/2014/main" id="{210186A9-4C68-4BB4-9E2A-611476B8BE4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4957053" y="6271210"/>
            <a:ext cx="0" cy="27432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23">
            <a:extLst>
              <a:ext uri="{FF2B5EF4-FFF2-40B4-BE49-F238E27FC236}">
                <a16:creationId xmlns:a16="http://schemas.microsoft.com/office/drawing/2014/main" id="{29D6EF61-F723-4FEE-9B22-6C2E8C6C16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41716" y="2607654"/>
            <a:ext cx="27432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29">
            <a:extLst>
              <a:ext uri="{FF2B5EF4-FFF2-40B4-BE49-F238E27FC236}">
                <a16:creationId xmlns:a16="http://schemas.microsoft.com/office/drawing/2014/main" id="{D3B0FCC5-BF8E-48C3-95CF-85D567F2129B}"/>
              </a:ext>
            </a:extLst>
          </p:cNvPr>
          <p:cNvCxnSpPr>
            <a:cxnSpLocks/>
          </p:cNvCxnSpPr>
          <p:nvPr/>
        </p:nvCxnSpPr>
        <p:spPr bwMode="auto">
          <a:xfrm>
            <a:off x="4011736" y="2607654"/>
            <a:ext cx="30976" cy="502649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23">
            <a:extLst>
              <a:ext uri="{FF2B5EF4-FFF2-40B4-BE49-F238E27FC236}">
                <a16:creationId xmlns:a16="http://schemas.microsoft.com/office/drawing/2014/main" id="{C45BA947-DE91-44AD-92E8-EFB59630E2A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251156" y="4714727"/>
            <a:ext cx="21445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Straight Connector 23">
            <a:extLst>
              <a:ext uri="{FF2B5EF4-FFF2-40B4-BE49-F238E27FC236}">
                <a16:creationId xmlns:a16="http://schemas.microsoft.com/office/drawing/2014/main" id="{7A65BB86-3DDD-417B-9F3B-64724A04D7E5}"/>
              </a:ext>
            </a:extLst>
          </p:cNvPr>
          <p:cNvCxnSpPr>
            <a:cxnSpLocks noChangeShapeType="1"/>
            <a:endCxn id="34" idx="2"/>
          </p:cNvCxnSpPr>
          <p:nvPr/>
        </p:nvCxnSpPr>
        <p:spPr bwMode="auto">
          <a:xfrm flipH="1" flipV="1">
            <a:off x="4807987" y="5752722"/>
            <a:ext cx="7626" cy="10554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23">
            <a:extLst>
              <a:ext uri="{FF2B5EF4-FFF2-40B4-BE49-F238E27FC236}">
                <a16:creationId xmlns:a16="http://schemas.microsoft.com/office/drawing/2014/main" id="{2DF01EF5-2A7F-41CC-8E33-9DAEE4DD234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16036" y="5569842"/>
            <a:ext cx="31411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23">
            <a:extLst>
              <a:ext uri="{FF2B5EF4-FFF2-40B4-BE49-F238E27FC236}">
                <a16:creationId xmlns:a16="http://schemas.microsoft.com/office/drawing/2014/main" id="{296C312B-5F5F-46E0-A59F-A8A6B43220A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09321" y="4076856"/>
            <a:ext cx="27431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23">
            <a:extLst>
              <a:ext uri="{FF2B5EF4-FFF2-40B4-BE49-F238E27FC236}">
                <a16:creationId xmlns:a16="http://schemas.microsoft.com/office/drawing/2014/main" id="{4D6CA783-E6E3-4D6F-B6F0-5E5D398B03F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4945147" y="5903732"/>
            <a:ext cx="0" cy="27432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85ACA4F3-03E2-440B-A54A-EC1CD30547FE}"/>
              </a:ext>
            </a:extLst>
          </p:cNvPr>
          <p:cNvCxnSpPr>
            <a:cxnSpLocks/>
            <a:stCxn id="55" idx="2"/>
            <a:endCxn id="31" idx="0"/>
          </p:cNvCxnSpPr>
          <p:nvPr/>
        </p:nvCxnSpPr>
        <p:spPr>
          <a:xfrm rot="5400000">
            <a:off x="3550594" y="214319"/>
            <a:ext cx="850348" cy="1502503"/>
          </a:xfrm>
          <a:prstGeom prst="bentConnector3">
            <a:avLst>
              <a:gd name="adj1" fmla="val 50000"/>
            </a:avLst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1" name="Straight Connector 64">
            <a:extLst>
              <a:ext uri="{FF2B5EF4-FFF2-40B4-BE49-F238E27FC236}">
                <a16:creationId xmlns:a16="http://schemas.microsoft.com/office/drawing/2014/main" id="{65894CC6-E792-4496-B15C-FAB72FB26571}"/>
              </a:ext>
            </a:extLst>
          </p:cNvPr>
          <p:cNvCxnSpPr>
            <a:cxnSpLocks noChangeShapeType="1"/>
            <a:endCxn id="30" idx="0"/>
          </p:cNvCxnSpPr>
          <p:nvPr/>
        </p:nvCxnSpPr>
        <p:spPr bwMode="auto">
          <a:xfrm flipH="1">
            <a:off x="3212111" y="1566676"/>
            <a:ext cx="7434" cy="80705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23">
            <a:extLst>
              <a:ext uri="{FF2B5EF4-FFF2-40B4-BE49-F238E27FC236}">
                <a16:creationId xmlns:a16="http://schemas.microsoft.com/office/drawing/2014/main" id="{C5BEC90C-61B8-420A-9E5E-E03E24C9192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65612" y="2607654"/>
            <a:ext cx="15501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8" name="Straight Connector 29">
            <a:extLst>
              <a:ext uri="{FF2B5EF4-FFF2-40B4-BE49-F238E27FC236}">
                <a16:creationId xmlns:a16="http://schemas.microsoft.com/office/drawing/2014/main" id="{1CBFFAA7-54DF-41C3-9CAA-5B8A4C6D52DD}"/>
              </a:ext>
            </a:extLst>
          </p:cNvPr>
          <p:cNvCxnSpPr>
            <a:cxnSpLocks/>
          </p:cNvCxnSpPr>
          <p:nvPr/>
        </p:nvCxnSpPr>
        <p:spPr bwMode="auto">
          <a:xfrm>
            <a:off x="2465612" y="2607654"/>
            <a:ext cx="0" cy="210292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9" name="Straight Connector 67">
            <a:extLst>
              <a:ext uri="{FF2B5EF4-FFF2-40B4-BE49-F238E27FC236}">
                <a16:creationId xmlns:a16="http://schemas.microsoft.com/office/drawing/2014/main" id="{B21F663D-024F-4A42-811E-E88A5E51C823}"/>
              </a:ext>
            </a:extLst>
          </p:cNvPr>
          <p:cNvCxnSpPr>
            <a:cxnSpLocks noChangeShapeType="1"/>
            <a:stCxn id="42" idx="2"/>
          </p:cNvCxnSpPr>
          <p:nvPr/>
        </p:nvCxnSpPr>
        <p:spPr bwMode="auto">
          <a:xfrm>
            <a:off x="4824302" y="4131985"/>
            <a:ext cx="6718" cy="9739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Rectangle 58">
            <a:extLst>
              <a:ext uri="{FF2B5EF4-FFF2-40B4-BE49-F238E27FC236}">
                <a16:creationId xmlns:a16="http://schemas.microsoft.com/office/drawing/2014/main" id="{A8C9793F-8E57-46F1-8DD8-D88A5E3DC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6550" y="2373732"/>
            <a:ext cx="1171122" cy="467844"/>
          </a:xfrm>
          <a:prstGeom prst="rect">
            <a:avLst/>
          </a:prstGeom>
          <a:solidFill>
            <a:srgbClr val="152859"/>
          </a:solidFill>
          <a:ln w="28575" cmpd="thickThin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9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Lieutenant Colonel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4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7">
            <a:extLst>
              <a:ext uri="{FF2B5EF4-FFF2-40B4-BE49-F238E27FC236}">
                <a16:creationId xmlns:a16="http://schemas.microsoft.com/office/drawing/2014/main" id="{985BA42D-9E02-4A5E-ACC5-0AC69765F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017" y="1390744"/>
            <a:ext cx="1516997" cy="467845"/>
          </a:xfrm>
          <a:prstGeom prst="rect">
            <a:avLst/>
          </a:prstGeom>
          <a:solidFill>
            <a:srgbClr val="152859"/>
          </a:solidFill>
          <a:ln w="28575" cmpd="thickThin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100"/>
              </a:spcAft>
              <a:buFontTx/>
              <a:buNone/>
              <a:defRPr/>
            </a:pPr>
            <a:endParaRPr lang="en-US" altLang="en-US" sz="105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100"/>
              </a:spcAft>
              <a:buFontTx/>
              <a:buNone/>
              <a:defRPr/>
            </a:pPr>
            <a:r>
              <a:rPr lang="en-US" altLang="en-US" sz="10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Colonel</a:t>
            </a:r>
            <a:endParaRPr lang="en-US" altLang="en-US" sz="6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100" i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13">
            <a:extLst>
              <a:ext uri="{FF2B5EF4-FFF2-40B4-BE49-F238E27FC236}">
                <a16:creationId xmlns:a16="http://schemas.microsoft.com/office/drawing/2014/main" id="{BEFFC73E-9FCD-4993-A4FF-F6A97B602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9027" y="5386962"/>
            <a:ext cx="1017920" cy="365760"/>
          </a:xfrm>
          <a:prstGeom prst="rect">
            <a:avLst/>
          </a:prstGeom>
          <a:solidFill>
            <a:srgbClr val="152859"/>
          </a:solid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75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  <a:t>Patrol Lieutenant</a:t>
            </a:r>
            <a:b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en-US" altLang="en-US" sz="750" i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5" name="Rectangle 13">
            <a:extLst>
              <a:ext uri="{FF2B5EF4-FFF2-40B4-BE49-F238E27FC236}">
                <a16:creationId xmlns:a16="http://schemas.microsoft.com/office/drawing/2014/main" id="{F245E397-F594-48C2-BB7B-82B3C4D22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46" y="5916749"/>
            <a:ext cx="878261" cy="260537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Investigations</a:t>
            </a:r>
          </a:p>
        </p:txBody>
      </p:sp>
      <p:sp>
        <p:nvSpPr>
          <p:cNvPr id="40" name="Rectangle 84">
            <a:extLst>
              <a:ext uri="{FF2B5EF4-FFF2-40B4-BE49-F238E27FC236}">
                <a16:creationId xmlns:a16="http://schemas.microsoft.com/office/drawing/2014/main" id="{93D4CC5C-DF29-41E4-91EC-87AFB6F4A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369" y="4972417"/>
            <a:ext cx="1050551" cy="229721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16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Reserve Law Enforcement</a:t>
            </a:r>
          </a:p>
        </p:txBody>
      </p:sp>
      <p:cxnSp>
        <p:nvCxnSpPr>
          <p:cNvPr id="15373" name="Straight Connector 2057">
            <a:extLst>
              <a:ext uri="{FF2B5EF4-FFF2-40B4-BE49-F238E27FC236}">
                <a16:creationId xmlns:a16="http://schemas.microsoft.com/office/drawing/2014/main" id="{C8EA350D-922F-4336-B198-DC500701C95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758181" y="1919158"/>
            <a:ext cx="2187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5" name="Straight Connector 2057">
            <a:extLst>
              <a:ext uri="{FF2B5EF4-FFF2-40B4-BE49-F238E27FC236}">
                <a16:creationId xmlns:a16="http://schemas.microsoft.com/office/drawing/2014/main" id="{1A815397-40F5-4B51-99DB-9D96AA4703B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017491" y="1597713"/>
            <a:ext cx="105080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76" name="Straight Connector 33">
            <a:extLst>
              <a:ext uri="{FF2B5EF4-FFF2-40B4-BE49-F238E27FC236}">
                <a16:creationId xmlns:a16="http://schemas.microsoft.com/office/drawing/2014/main" id="{AD7FBF7E-B39E-4FD9-879C-B9D2385518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76896" y="1925730"/>
            <a:ext cx="1" cy="86792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84">
            <a:extLst>
              <a:ext uri="{FF2B5EF4-FFF2-40B4-BE49-F238E27FC236}">
                <a16:creationId xmlns:a16="http://schemas.microsoft.com/office/drawing/2014/main" id="{E09B4C77-B1C6-4BCF-9036-B6F8207ED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23" y="1790209"/>
            <a:ext cx="1250858" cy="271042"/>
          </a:xfrm>
          <a:prstGeom prst="rect">
            <a:avLst/>
          </a:prstGeom>
          <a:solidFill>
            <a:srgbClr val="152859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94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Business Support Services</a:t>
            </a:r>
          </a:p>
        </p:txBody>
      </p:sp>
      <p:sp>
        <p:nvSpPr>
          <p:cNvPr id="33" name="Rectangle 84">
            <a:extLst>
              <a:ext uri="{FF2B5EF4-FFF2-40B4-BE49-F238E27FC236}">
                <a16:creationId xmlns:a16="http://schemas.microsoft.com/office/drawing/2014/main" id="{A179D7BA-E9E1-465A-AF33-451B7E308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34" y="2228200"/>
            <a:ext cx="1250857" cy="259136"/>
          </a:xfrm>
          <a:prstGeom prst="rect">
            <a:avLst/>
          </a:prstGeom>
          <a:solidFill>
            <a:srgbClr val="152859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94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Human Resources</a:t>
            </a:r>
          </a:p>
        </p:txBody>
      </p:sp>
      <p:sp>
        <p:nvSpPr>
          <p:cNvPr id="39" name="Rectangle 84">
            <a:extLst>
              <a:ext uri="{FF2B5EF4-FFF2-40B4-BE49-F238E27FC236}">
                <a16:creationId xmlns:a16="http://schemas.microsoft.com/office/drawing/2014/main" id="{6A3B4910-6FBF-4FD6-8154-437B14FFF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34" y="2664088"/>
            <a:ext cx="1250858" cy="259136"/>
          </a:xfrm>
          <a:prstGeom prst="rect">
            <a:avLst/>
          </a:prstGeom>
          <a:solidFill>
            <a:srgbClr val="152859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94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ID Office</a:t>
            </a:r>
          </a:p>
        </p:txBody>
      </p:sp>
      <p:sp>
        <p:nvSpPr>
          <p:cNvPr id="41" name="Rectangle 84">
            <a:extLst>
              <a:ext uri="{FF2B5EF4-FFF2-40B4-BE49-F238E27FC236}">
                <a16:creationId xmlns:a16="http://schemas.microsoft.com/office/drawing/2014/main" id="{342B967A-9D8E-4003-8086-05F3AFF27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858" y="1781770"/>
            <a:ext cx="1250858" cy="258613"/>
          </a:xfrm>
          <a:prstGeom prst="rect">
            <a:avLst/>
          </a:prstGeom>
          <a:solidFill>
            <a:srgbClr val="152859"/>
          </a:solidFill>
          <a:ln w="12700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94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Executive Assistant</a:t>
            </a:r>
          </a:p>
        </p:txBody>
      </p:sp>
      <p:sp>
        <p:nvSpPr>
          <p:cNvPr id="42" name="Rectangle 13">
            <a:extLst>
              <a:ext uri="{FF2B5EF4-FFF2-40B4-BE49-F238E27FC236}">
                <a16:creationId xmlns:a16="http://schemas.microsoft.com/office/drawing/2014/main" id="{9209FAC6-7203-4375-A463-07FF02561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9027" y="3766225"/>
            <a:ext cx="1050550" cy="365760"/>
          </a:xfrm>
          <a:prstGeom prst="rect">
            <a:avLst/>
          </a:prstGeom>
          <a:solidFill>
            <a:srgbClr val="152859"/>
          </a:solid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75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  <a:t>Patrol Lieutenant</a:t>
            </a:r>
            <a:b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en-US" altLang="en-US" sz="7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3" name="Rectangle 58">
            <a:extLst>
              <a:ext uri="{FF2B5EF4-FFF2-40B4-BE49-F238E27FC236}">
                <a16:creationId xmlns:a16="http://schemas.microsoft.com/office/drawing/2014/main" id="{7ADF6C8D-D7A9-4A1A-95D4-EC119B2D9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9449" y="3140385"/>
            <a:ext cx="1143000" cy="402336"/>
          </a:xfrm>
          <a:prstGeom prst="rect">
            <a:avLst/>
          </a:prstGeom>
          <a:solidFill>
            <a:srgbClr val="152859"/>
          </a:solidFill>
          <a:ln w="28575" cmpd="thickThin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9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Captain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br>
              <a:rPr lang="en-US" altLang="en-US" sz="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en-US" altLang="en-US" sz="3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13">
            <a:extLst>
              <a:ext uri="{FF2B5EF4-FFF2-40B4-BE49-F238E27FC236}">
                <a16:creationId xmlns:a16="http://schemas.microsoft.com/office/drawing/2014/main" id="{A24B1E4C-50D2-47AA-96BC-F7A7CDE13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146" y="7451266"/>
            <a:ext cx="1091899" cy="365760"/>
          </a:xfrm>
          <a:prstGeom prst="rect">
            <a:avLst/>
          </a:prstGeom>
          <a:solidFill>
            <a:srgbClr val="152859"/>
          </a:solid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75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  <a:t>Patrol Lieutenant</a:t>
            </a:r>
            <a:b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en-US" altLang="en-US" sz="7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15403" name="Straight Connector 2057">
            <a:extLst>
              <a:ext uri="{FF2B5EF4-FFF2-40B4-BE49-F238E27FC236}">
                <a16:creationId xmlns:a16="http://schemas.microsoft.com/office/drawing/2014/main" id="{C2A9C63B-1EFC-4E18-9F4F-C8C24981367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27699" y="4785155"/>
            <a:ext cx="217857" cy="42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04" name="Straight Connector 2057">
            <a:extLst>
              <a:ext uri="{FF2B5EF4-FFF2-40B4-BE49-F238E27FC236}">
                <a16:creationId xmlns:a16="http://schemas.microsoft.com/office/drawing/2014/main" id="{CDE098C1-734C-453F-8DDF-16CE011EEE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35463" y="5105923"/>
            <a:ext cx="20973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ectangle 13">
            <a:extLst>
              <a:ext uri="{FF2B5EF4-FFF2-40B4-BE49-F238E27FC236}">
                <a16:creationId xmlns:a16="http://schemas.microsoft.com/office/drawing/2014/main" id="{20AB0603-8262-4F4B-AD8C-1DAACE376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246" y="8038219"/>
            <a:ext cx="1023712" cy="224117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Late Power Squad (2)</a:t>
            </a:r>
          </a:p>
        </p:txBody>
      </p:sp>
      <p:sp>
        <p:nvSpPr>
          <p:cNvPr id="50" name="Rectangle 13">
            <a:extLst>
              <a:ext uri="{FF2B5EF4-FFF2-40B4-BE49-F238E27FC236}">
                <a16:creationId xmlns:a16="http://schemas.microsoft.com/office/drawing/2014/main" id="{3B5BEDA8-E315-4367-A455-DBB528189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369" y="4649539"/>
            <a:ext cx="1050547" cy="224117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Night Patrol (2)</a:t>
            </a:r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61A9EAB8-91BE-4D16-B75D-6785BA5B7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929" y="110670"/>
            <a:ext cx="1300180" cy="429726"/>
          </a:xfrm>
          <a:prstGeom prst="rect">
            <a:avLst/>
          </a:prstGeom>
          <a:solidFill>
            <a:srgbClr val="3B3838"/>
          </a:solidFill>
          <a:ln w="28575" cmpd="thickThin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900" b="1" dirty="0">
                <a:solidFill>
                  <a:schemeClr val="bg1"/>
                </a:solidFill>
                <a:latin typeface="Arial Narrow" panose="020B0606020202030204" pitchFamily="34" charset="0"/>
              </a:rPr>
              <a:t>Deputy Commissioner</a:t>
            </a:r>
            <a:endParaRPr lang="en-US" altLang="en-US" sz="3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 Narrow" panose="020B0606020202030204" pitchFamily="34" charset="0"/>
              </a:rPr>
              <a:t>of Law Enforcement Services</a:t>
            </a:r>
          </a:p>
        </p:txBody>
      </p:sp>
      <p:cxnSp>
        <p:nvCxnSpPr>
          <p:cNvPr id="15380" name="Straight Connector 68">
            <a:extLst>
              <a:ext uri="{FF2B5EF4-FFF2-40B4-BE49-F238E27FC236}">
                <a16:creationId xmlns:a16="http://schemas.microsoft.com/office/drawing/2014/main" id="{B24B720F-4528-4AB4-AD5B-5EF285638E0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455029" y="5147661"/>
            <a:ext cx="0" cy="21423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4" name="Straight Connector 87">
            <a:extLst>
              <a:ext uri="{FF2B5EF4-FFF2-40B4-BE49-F238E27FC236}">
                <a16:creationId xmlns:a16="http://schemas.microsoft.com/office/drawing/2014/main" id="{23271CB6-CFA1-4EC5-8126-83C8533A4CD7}"/>
              </a:ext>
            </a:extLst>
          </p:cNvPr>
          <p:cNvCxnSpPr>
            <a:cxnSpLocks/>
          </p:cNvCxnSpPr>
          <p:nvPr/>
        </p:nvCxnSpPr>
        <p:spPr bwMode="auto">
          <a:xfrm>
            <a:off x="1325307" y="6297433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1" name="Straight Connector 64">
            <a:extLst>
              <a:ext uri="{FF2B5EF4-FFF2-40B4-BE49-F238E27FC236}">
                <a16:creationId xmlns:a16="http://schemas.microsoft.com/office/drawing/2014/main" id="{9499A0EA-CC62-480E-A5EF-EF9C4CE79073}"/>
              </a:ext>
            </a:extLst>
          </p:cNvPr>
          <p:cNvCxnSpPr>
            <a:cxnSpLocks noChangeShapeType="1"/>
            <a:stCxn id="52" idx="2"/>
          </p:cNvCxnSpPr>
          <p:nvPr/>
        </p:nvCxnSpPr>
        <p:spPr bwMode="auto">
          <a:xfrm flipH="1">
            <a:off x="1567229" y="4893454"/>
            <a:ext cx="5318" cy="157325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2" name="Straight Connector 85">
            <a:extLst>
              <a:ext uri="{FF2B5EF4-FFF2-40B4-BE49-F238E27FC236}">
                <a16:creationId xmlns:a16="http://schemas.microsoft.com/office/drawing/2014/main" id="{0F90C4F4-FC64-46B6-A431-0C3A929334F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478013" y="5569364"/>
            <a:ext cx="0" cy="18288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85" name="Straight Connector 89">
            <a:extLst>
              <a:ext uri="{FF2B5EF4-FFF2-40B4-BE49-F238E27FC236}">
                <a16:creationId xmlns:a16="http://schemas.microsoft.com/office/drawing/2014/main" id="{78162350-1A37-4298-8BF1-E49B1EF58B1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470706" y="6375270"/>
            <a:ext cx="0" cy="18288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13">
            <a:extLst>
              <a:ext uri="{FF2B5EF4-FFF2-40B4-BE49-F238E27FC236}">
                <a16:creationId xmlns:a16="http://schemas.microsoft.com/office/drawing/2014/main" id="{8190E449-8526-4BBB-A746-021AC84D6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180" y="5068586"/>
            <a:ext cx="876861" cy="329174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Capital Circle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Office Complex</a:t>
            </a:r>
            <a:endParaRPr lang="en-US" altLang="en-US" sz="205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13">
            <a:extLst>
              <a:ext uri="{FF2B5EF4-FFF2-40B4-BE49-F238E27FC236}">
                <a16:creationId xmlns:a16="http://schemas.microsoft.com/office/drawing/2014/main" id="{40F08E5A-D60E-4456-9DE4-7831E0AD7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323" y="5526986"/>
            <a:ext cx="878261" cy="260537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Headquarters</a:t>
            </a:r>
          </a:p>
        </p:txBody>
      </p:sp>
      <p:sp>
        <p:nvSpPr>
          <p:cNvPr id="46" name="Rectangle 13">
            <a:extLst>
              <a:ext uri="{FF2B5EF4-FFF2-40B4-BE49-F238E27FC236}">
                <a16:creationId xmlns:a16="http://schemas.microsoft.com/office/drawing/2014/main" id="{31C0AF33-993B-44A7-AA7D-8691C6472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651" y="6301116"/>
            <a:ext cx="878261" cy="259136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Mansion</a:t>
            </a:r>
          </a:p>
        </p:txBody>
      </p:sp>
      <p:sp>
        <p:nvSpPr>
          <p:cNvPr id="52" name="Rectangle 13">
            <a:extLst>
              <a:ext uri="{FF2B5EF4-FFF2-40B4-BE49-F238E27FC236}">
                <a16:creationId xmlns:a16="http://schemas.microsoft.com/office/drawing/2014/main" id="{0850DA96-78E6-4227-89E6-22A84E0AA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728" y="4527694"/>
            <a:ext cx="1377637" cy="365760"/>
          </a:xfrm>
          <a:prstGeom prst="rect">
            <a:avLst/>
          </a:prstGeom>
          <a:solidFill>
            <a:srgbClr val="152859"/>
          </a:solidFill>
          <a:ln w="2857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750" b="1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  <a:t>Directed Patrol Lieutenant</a:t>
            </a:r>
            <a:br>
              <a:rPr lang="en-US" altLang="en-US" sz="75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endParaRPr lang="en-US" altLang="en-US" sz="75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58" name="Rectangle 13">
            <a:extLst>
              <a:ext uri="{FF2B5EF4-FFF2-40B4-BE49-F238E27FC236}">
                <a16:creationId xmlns:a16="http://schemas.microsoft.com/office/drawing/2014/main" id="{1A8E83B8-BF98-4A95-B80B-DA271FDD1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6429" y="7055977"/>
            <a:ext cx="934189" cy="260537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Mail Screening Center</a:t>
            </a:r>
          </a:p>
        </p:txBody>
      </p:sp>
      <p:cxnSp>
        <p:nvCxnSpPr>
          <p:cNvPr id="59" name="Straight Connector 23">
            <a:extLst>
              <a:ext uri="{FF2B5EF4-FFF2-40B4-BE49-F238E27FC236}">
                <a16:creationId xmlns:a16="http://schemas.microsoft.com/office/drawing/2014/main" id="{A0E0F39A-31FB-48C0-917D-72B3CDA9FF9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251156" y="3896534"/>
            <a:ext cx="21445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Rectangle 13">
            <a:extLst>
              <a:ext uri="{FF2B5EF4-FFF2-40B4-BE49-F238E27FC236}">
                <a16:creationId xmlns:a16="http://schemas.microsoft.com/office/drawing/2014/main" id="{5C426C36-129B-4154-86BF-7678D09D8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02" y="3762851"/>
            <a:ext cx="934189" cy="260537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Communications</a:t>
            </a:r>
          </a:p>
        </p:txBody>
      </p:sp>
      <p:sp>
        <p:nvSpPr>
          <p:cNvPr id="73" name="Rectangle 58">
            <a:extLst>
              <a:ext uri="{FF2B5EF4-FFF2-40B4-BE49-F238E27FC236}">
                <a16:creationId xmlns:a16="http://schemas.microsoft.com/office/drawing/2014/main" id="{9EDCCB0C-67E9-4789-A56A-788F42D2F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989" y="3141190"/>
            <a:ext cx="1145462" cy="403663"/>
          </a:xfrm>
          <a:prstGeom prst="rect">
            <a:avLst/>
          </a:prstGeom>
          <a:solidFill>
            <a:srgbClr val="152859"/>
          </a:solidFill>
          <a:ln w="28575" cmpd="thickThin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Captain</a:t>
            </a:r>
            <a:br>
              <a:rPr lang="en-US" altLang="en-US" sz="9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endParaRPr lang="en-US" altLang="en-US" sz="3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74" name="Straight Connector 23">
            <a:extLst>
              <a:ext uri="{FF2B5EF4-FFF2-40B4-BE49-F238E27FC236}">
                <a16:creationId xmlns:a16="http://schemas.microsoft.com/office/drawing/2014/main" id="{A19FB681-6BB0-4F10-9AF5-830CE580A383}"/>
              </a:ext>
            </a:extLst>
          </p:cNvPr>
          <p:cNvCxnSpPr>
            <a:cxnSpLocks noChangeShapeType="1"/>
            <a:endCxn id="75" idx="3"/>
          </p:cNvCxnSpPr>
          <p:nvPr/>
        </p:nvCxnSpPr>
        <p:spPr bwMode="auto">
          <a:xfrm flipH="1">
            <a:off x="2263649" y="4259568"/>
            <a:ext cx="19336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13">
            <a:extLst>
              <a:ext uri="{FF2B5EF4-FFF2-40B4-BE49-F238E27FC236}">
                <a16:creationId xmlns:a16="http://schemas.microsoft.com/office/drawing/2014/main" id="{5E183922-9811-4833-BAF0-4DF2C9D77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02" y="4129299"/>
            <a:ext cx="924047" cy="260537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EOD</a:t>
            </a:r>
          </a:p>
        </p:txBody>
      </p:sp>
      <p:sp>
        <p:nvSpPr>
          <p:cNvPr id="78" name="Rectangle 84">
            <a:extLst>
              <a:ext uri="{FF2B5EF4-FFF2-40B4-BE49-F238E27FC236}">
                <a16:creationId xmlns:a16="http://schemas.microsoft.com/office/drawing/2014/main" id="{F2144AD6-47B7-46D6-B4B3-5B8B86DC2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292" y="4287954"/>
            <a:ext cx="1050551" cy="229721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16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Day Patrol (2)</a:t>
            </a:r>
          </a:p>
        </p:txBody>
      </p:sp>
      <p:cxnSp>
        <p:nvCxnSpPr>
          <p:cNvPr id="81" name="Straight Connector 23">
            <a:extLst>
              <a:ext uri="{FF2B5EF4-FFF2-40B4-BE49-F238E27FC236}">
                <a16:creationId xmlns:a16="http://schemas.microsoft.com/office/drawing/2014/main" id="{0476AE3E-063D-4A9E-8026-2BB8A6D4261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44976" y="8157940"/>
            <a:ext cx="15064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23">
            <a:extLst>
              <a:ext uri="{FF2B5EF4-FFF2-40B4-BE49-F238E27FC236}">
                <a16:creationId xmlns:a16="http://schemas.microsoft.com/office/drawing/2014/main" id="{8A93CB6F-4010-49DC-AFB5-AEC3B9A46223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4844976" y="8487750"/>
            <a:ext cx="20831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ectangle 84">
            <a:extLst>
              <a:ext uri="{FF2B5EF4-FFF2-40B4-BE49-F238E27FC236}">
                <a16:creationId xmlns:a16="http://schemas.microsoft.com/office/drawing/2014/main" id="{6303E0DD-671F-490A-BE5F-6216DB2F0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4714" y="6682720"/>
            <a:ext cx="1050551" cy="229721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altLang="en-US" sz="7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Administrative Unit</a:t>
            </a:r>
            <a:endParaRPr lang="en-US" altLang="en-US" sz="1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2512D14-8F45-4927-8DF2-46AA85D74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369" y="5902938"/>
            <a:ext cx="1050551" cy="229721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16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Early Power Squad</a:t>
            </a:r>
          </a:p>
        </p:txBody>
      </p:sp>
      <p:sp>
        <p:nvSpPr>
          <p:cNvPr id="67" name="Rectangle 13">
            <a:extLst>
              <a:ext uri="{FF2B5EF4-FFF2-40B4-BE49-F238E27FC236}">
                <a16:creationId xmlns:a16="http://schemas.microsoft.com/office/drawing/2014/main" id="{2C96001E-662F-46B3-86A7-B614C5C2E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400" y="8364426"/>
            <a:ext cx="998554" cy="224118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spcBef>
                <a:spcPct val="20000"/>
              </a:spcBef>
              <a:buChar char="•"/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09588" indent="-317500" defTabSz="1019175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19175" indent="-254000" defTabSz="10191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28763" indent="-254000" defTabSz="1019175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8350" indent="-254000" defTabSz="1019175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55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27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99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7150" indent="-254000" defTabSz="1019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75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Training</a:t>
            </a:r>
          </a:p>
        </p:txBody>
      </p:sp>
      <p:cxnSp>
        <p:nvCxnSpPr>
          <p:cNvPr id="76" name="Straight Connector 2057">
            <a:extLst>
              <a:ext uri="{FF2B5EF4-FFF2-40B4-BE49-F238E27FC236}">
                <a16:creationId xmlns:a16="http://schemas.microsoft.com/office/drawing/2014/main" id="{32252027-DAE3-466D-890C-3F4B4786EA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15613" y="4402814"/>
            <a:ext cx="24203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05C2EB17-06DB-4565-B2EE-99F77032D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292" y="6304376"/>
            <a:ext cx="1050551" cy="229721"/>
          </a:xfrm>
          <a:prstGeom prst="rect">
            <a:avLst/>
          </a:prstGeom>
          <a:solidFill>
            <a:srgbClr val="152859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69465" tIns="34733" rIns="69465" bIns="34733" anchor="ctr"/>
          <a:lstStyle>
            <a:lvl1pPr defTabSz="1019175">
              <a:defRPr>
                <a:solidFill>
                  <a:schemeClr val="tx1"/>
                </a:solidFill>
                <a:latin typeface="Arial" charset="0"/>
              </a:defRPr>
            </a:lvl1pPr>
            <a:lvl2pPr marL="509588" defTabSz="1019175">
              <a:defRPr>
                <a:solidFill>
                  <a:schemeClr val="tx1"/>
                </a:solidFill>
                <a:latin typeface="Arial" charset="0"/>
              </a:defRPr>
            </a:lvl2pPr>
            <a:lvl3pPr marL="1019175" defTabSz="1019175">
              <a:defRPr>
                <a:solidFill>
                  <a:schemeClr val="tx1"/>
                </a:solidFill>
                <a:latin typeface="Arial" charset="0"/>
              </a:defRPr>
            </a:lvl3pPr>
            <a:lvl4pPr marL="1528763" defTabSz="1019175">
              <a:defRPr>
                <a:solidFill>
                  <a:schemeClr val="tx1"/>
                </a:solidFill>
                <a:latin typeface="Arial" charset="0"/>
              </a:defRPr>
            </a:lvl4pPr>
            <a:lvl5pPr marL="2038350" defTabSz="1019175">
              <a:defRPr>
                <a:solidFill>
                  <a:schemeClr val="tx1"/>
                </a:solidFill>
                <a:latin typeface="Arial" charset="0"/>
              </a:defRPr>
            </a:lvl5pPr>
            <a:lvl6pPr marL="24955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27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99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7150" defTabSz="10191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716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K-9</a:t>
            </a:r>
          </a:p>
        </p:txBody>
      </p:sp>
      <p:cxnSp>
        <p:nvCxnSpPr>
          <p:cNvPr id="86" name="Straight Connector 23">
            <a:extLst>
              <a:ext uri="{FF2B5EF4-FFF2-40B4-BE49-F238E27FC236}">
                <a16:creationId xmlns:a16="http://schemas.microsoft.com/office/drawing/2014/main" id="{C8A80705-9562-4D38-811B-B6C9D755EE2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4945147" y="6671026"/>
            <a:ext cx="0" cy="27432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23">
            <a:extLst>
              <a:ext uri="{FF2B5EF4-FFF2-40B4-BE49-F238E27FC236}">
                <a16:creationId xmlns:a16="http://schemas.microsoft.com/office/drawing/2014/main" id="{5259E18A-CEFC-487D-885D-83885D3A0600}"/>
              </a:ext>
            </a:extLst>
          </p:cNvPr>
          <p:cNvCxnSpPr>
            <a:cxnSpLocks noChangeShapeType="1"/>
            <a:stCxn id="44" idx="1"/>
          </p:cNvCxnSpPr>
          <p:nvPr/>
        </p:nvCxnSpPr>
        <p:spPr bwMode="auto">
          <a:xfrm flipH="1">
            <a:off x="4047155" y="7634146"/>
            <a:ext cx="28299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23">
            <a:extLst>
              <a:ext uri="{FF2B5EF4-FFF2-40B4-BE49-F238E27FC236}">
                <a16:creationId xmlns:a16="http://schemas.microsoft.com/office/drawing/2014/main" id="{BC1A46AB-7148-49D0-B367-582A240BEFB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68533" y="1612187"/>
            <a:ext cx="0" cy="15522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23">
            <a:extLst>
              <a:ext uri="{FF2B5EF4-FFF2-40B4-BE49-F238E27FC236}">
                <a16:creationId xmlns:a16="http://schemas.microsoft.com/office/drawing/2014/main" id="{7DC5AE2E-F70D-4E58-906E-108110365D7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758181" y="2350117"/>
            <a:ext cx="19876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23">
            <a:extLst>
              <a:ext uri="{FF2B5EF4-FFF2-40B4-BE49-F238E27FC236}">
                <a16:creationId xmlns:a16="http://schemas.microsoft.com/office/drawing/2014/main" id="{E25D43B5-CA42-4F1A-9BE1-5907982E557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769298" y="2793656"/>
            <a:ext cx="20759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2057">
            <a:extLst>
              <a:ext uri="{FF2B5EF4-FFF2-40B4-BE49-F238E27FC236}">
                <a16:creationId xmlns:a16="http://schemas.microsoft.com/office/drawing/2014/main" id="{8D2122A8-BD71-4A09-B894-A885D4B62AA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181350" y="1597713"/>
            <a:ext cx="122567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23">
            <a:extLst>
              <a:ext uri="{FF2B5EF4-FFF2-40B4-BE49-F238E27FC236}">
                <a16:creationId xmlns:a16="http://schemas.microsoft.com/office/drawing/2014/main" id="{11A34D91-090F-485D-A140-5DAB6EA1761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180379" y="1612187"/>
            <a:ext cx="0" cy="15522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85">
            <a:extLst>
              <a:ext uri="{FF2B5EF4-FFF2-40B4-BE49-F238E27FC236}">
                <a16:creationId xmlns:a16="http://schemas.microsoft.com/office/drawing/2014/main" id="{47B37CA5-76C5-4F91-9338-570C99054C1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>
            <a:off x="1455425" y="5964329"/>
            <a:ext cx="0" cy="18288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23">
            <a:extLst>
              <a:ext uri="{FF2B5EF4-FFF2-40B4-BE49-F238E27FC236}">
                <a16:creationId xmlns:a16="http://schemas.microsoft.com/office/drawing/2014/main" id="{7082C71D-5417-4DD3-B1B6-4A5EDBA680C9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770706" y="6892395"/>
            <a:ext cx="1" cy="1917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76883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140</TotalTime>
  <Words>73</Words>
  <Application>Microsoft Office PowerPoint</Application>
  <PresentationFormat>Letter Paper (8.5x11 in)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>Florida Department of Law Enforcement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 Rebecca</dc:creator>
  <cp:lastModifiedBy>Cunningham, Jamie</cp:lastModifiedBy>
  <cp:revision>45</cp:revision>
  <dcterms:created xsi:type="dcterms:W3CDTF">2024-08-29T16:15:22Z</dcterms:created>
  <dcterms:modified xsi:type="dcterms:W3CDTF">2025-02-24T15:42:45Z</dcterms:modified>
</cp:coreProperties>
</file>