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312" r:id="rId5"/>
    <p:sldId id="902" r:id="rId6"/>
    <p:sldId id="910" r:id="rId7"/>
    <p:sldId id="903" r:id="rId8"/>
    <p:sldId id="904" r:id="rId9"/>
    <p:sldId id="905" r:id="rId10"/>
    <p:sldId id="909" r:id="rId11"/>
    <p:sldId id="906" r:id="rId12"/>
    <p:sldId id="948" r:id="rId1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oper, Ben" initials="CB" lastIdx="1" clrIdx="0">
    <p:extLst>
      <p:ext uri="{19B8F6BF-5375-455C-9EA6-DF929625EA0E}">
        <p15:presenceInfo xmlns:p15="http://schemas.microsoft.com/office/powerpoint/2012/main" userId="S-1-5-21-2011038089-1331910415-1862565094-609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CD9D2C"/>
    <a:srgbClr val="00689B"/>
    <a:srgbClr val="262A63"/>
    <a:srgbClr val="9CB63C"/>
    <a:srgbClr val="00A8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96081" autoAdjust="0"/>
  </p:normalViewPr>
  <p:slideViewPr>
    <p:cSldViewPr snapToGrid="0">
      <p:cViewPr varScale="1">
        <p:scale>
          <a:sx n="98" d="100"/>
          <a:sy n="98" d="100"/>
        </p:scale>
        <p:origin x="1494" y="72"/>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60" d="100"/>
        <a:sy n="160" d="100"/>
      </p:scale>
      <p:origin x="0" y="0"/>
    </p:cViewPr>
  </p:sorterViewPr>
  <p:notesViewPr>
    <p:cSldViewPr snapToGrid="0">
      <p:cViewPr varScale="1">
        <p:scale>
          <a:sx n="77" d="100"/>
          <a:sy n="77" d="100"/>
        </p:scale>
        <p:origin x="394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wrap="square" lIns="93152" tIns="46576" rIns="93152" bIns="46576"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p:cNvSpPr>
            <a:spLocks noGrp="1"/>
          </p:cNvSpPr>
          <p:nvPr>
            <p:ph type="dt" sz="quarter" idx="1"/>
          </p:nvPr>
        </p:nvSpPr>
        <p:spPr>
          <a:xfrm>
            <a:off x="3970338" y="0"/>
            <a:ext cx="3038475" cy="466725"/>
          </a:xfrm>
          <a:prstGeom prst="rect">
            <a:avLst/>
          </a:prstGeom>
        </p:spPr>
        <p:txBody>
          <a:bodyPr vert="horz" wrap="square" lIns="93152" tIns="46576" rIns="93152" bIns="46576" numCol="1" anchor="t" anchorCtr="0" compatLnSpc="1">
            <a:prstTxWarp prst="textNoShape">
              <a:avLst/>
            </a:prstTxWarp>
          </a:bodyPr>
          <a:lstStyle>
            <a:lvl1pPr algn="r" eaLnBrk="1" hangingPunct="1">
              <a:defRPr sz="1200"/>
            </a:lvl1pPr>
          </a:lstStyle>
          <a:p>
            <a:pPr>
              <a:defRPr/>
            </a:pPr>
            <a:fld id="{38A9BC0D-BE40-4E5C-AFB5-3A4E9C0D28BD}" type="datetimeFigureOut">
              <a:rPr lang="en-US" altLang="en-US"/>
              <a:pPr>
                <a:defRPr/>
              </a:pPr>
              <a:t>7/24/2024</a:t>
            </a:fld>
            <a:endParaRPr lang="en-US" altLang="en-US"/>
          </a:p>
        </p:txBody>
      </p:sp>
      <p:sp>
        <p:nvSpPr>
          <p:cNvPr id="4" name="Footer Placeholder 3"/>
          <p:cNvSpPr>
            <a:spLocks noGrp="1"/>
          </p:cNvSpPr>
          <p:nvPr>
            <p:ph type="ftr" sz="quarter" idx="2"/>
          </p:nvPr>
        </p:nvSpPr>
        <p:spPr>
          <a:xfrm>
            <a:off x="0" y="8829675"/>
            <a:ext cx="3038475" cy="466725"/>
          </a:xfrm>
          <a:prstGeom prst="rect">
            <a:avLst/>
          </a:prstGeom>
        </p:spPr>
        <p:txBody>
          <a:bodyPr vert="horz" wrap="square" lIns="93152" tIns="46576" rIns="93152" bIns="46576" numCol="1" anchor="b" anchorCtr="0" compatLnSpc="1">
            <a:prstTxWarp prst="textNoShape">
              <a:avLst/>
            </a:prstTxWarp>
          </a:bodyPr>
          <a:lstStyle>
            <a:lvl1pPr eaLnBrk="1" hangingPunct="1">
              <a:defRPr sz="1200"/>
            </a:lvl1pPr>
          </a:lstStyle>
          <a:p>
            <a:pPr>
              <a:defRPr/>
            </a:pPr>
            <a:endParaRPr lang="en-US" alt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wrap="square" lIns="93152" tIns="46576" rIns="93152" bIns="46576" numCol="1" anchor="b" anchorCtr="0" compatLnSpc="1">
            <a:prstTxWarp prst="textNoShape">
              <a:avLst/>
            </a:prstTxWarp>
          </a:bodyPr>
          <a:lstStyle>
            <a:lvl1pPr algn="r" eaLnBrk="1" hangingPunct="1">
              <a:defRPr sz="1200" smtClean="0"/>
            </a:lvl1pPr>
          </a:lstStyle>
          <a:p>
            <a:pPr>
              <a:defRPr/>
            </a:pPr>
            <a:fld id="{7078474C-A9A5-42B5-AAEB-60815E2FE88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wrap="square" lIns="93152" tIns="46576" rIns="93152" bIns="46576"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p:cNvSpPr>
            <a:spLocks noGrp="1"/>
          </p:cNvSpPr>
          <p:nvPr>
            <p:ph type="dt" idx="1"/>
          </p:nvPr>
        </p:nvSpPr>
        <p:spPr>
          <a:xfrm>
            <a:off x="3970338" y="0"/>
            <a:ext cx="3038475" cy="466725"/>
          </a:xfrm>
          <a:prstGeom prst="rect">
            <a:avLst/>
          </a:prstGeom>
        </p:spPr>
        <p:txBody>
          <a:bodyPr vert="horz" wrap="square" lIns="93152" tIns="46576" rIns="93152" bIns="46576" numCol="1" anchor="t" anchorCtr="0" compatLnSpc="1">
            <a:prstTxWarp prst="textNoShape">
              <a:avLst/>
            </a:prstTxWarp>
          </a:bodyPr>
          <a:lstStyle>
            <a:lvl1pPr algn="r" eaLnBrk="1" hangingPunct="1">
              <a:defRPr sz="1200"/>
            </a:lvl1pPr>
          </a:lstStyle>
          <a:p>
            <a:pPr>
              <a:defRPr/>
            </a:pPr>
            <a:fld id="{FEB1DF47-44F9-4940-A544-026C4C8FF880}" type="datetimeFigureOut">
              <a:rPr lang="en-US" altLang="en-US"/>
              <a:pPr>
                <a:defRPr/>
              </a:pPr>
              <a:t>7/24/2024</a:t>
            </a:fld>
            <a:endParaRPr lang="en-US" alt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52" tIns="46576" rIns="93152" bIns="46576" rtlCol="0" anchor="ctr"/>
          <a:lstStyle/>
          <a:p>
            <a:pPr lvl="0"/>
            <a:endParaRPr lang="en-US" noProof="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3152" tIns="46576" rIns="93152" bIns="4657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wrap="square" lIns="93152" tIns="46576" rIns="93152" bIns="46576" numCol="1" anchor="b" anchorCtr="0" compatLnSpc="1">
            <a:prstTxWarp prst="textNoShape">
              <a:avLst/>
            </a:prstTxWarp>
          </a:bodyPr>
          <a:lstStyle>
            <a:lvl1pPr eaLnBrk="1" hangingPunct="1">
              <a:defRPr sz="1200"/>
            </a:lvl1pPr>
          </a:lstStyle>
          <a:p>
            <a:pPr>
              <a:defRPr/>
            </a:pPr>
            <a:endParaRPr lang="en-US" alt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wrap="square" lIns="93152" tIns="46576" rIns="93152" bIns="46576" numCol="1" anchor="b" anchorCtr="0" compatLnSpc="1">
            <a:prstTxWarp prst="textNoShape">
              <a:avLst/>
            </a:prstTxWarp>
          </a:bodyPr>
          <a:lstStyle>
            <a:lvl1pPr algn="r" eaLnBrk="1" hangingPunct="1">
              <a:defRPr sz="1200" smtClean="0"/>
            </a:lvl1pPr>
          </a:lstStyle>
          <a:p>
            <a:pPr>
              <a:defRPr/>
            </a:pPr>
            <a:fld id="{C5C18DC2-3385-43CE-BE16-B63CE1DA10C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1414463" y="547688"/>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dirty="0"/>
          </a:p>
          <a:p>
            <a:pPr>
              <a:buFontTx/>
              <a:buChar char="•"/>
            </a:pPr>
            <a:endParaRPr lang="en-US" altLang="en-US" sz="1400"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2475" indent="-287338">
              <a:defRPr>
                <a:solidFill>
                  <a:schemeClr val="tx1"/>
                </a:solidFill>
                <a:latin typeface="Calibri" panose="020F0502020204030204" pitchFamily="34" charset="0"/>
                <a:cs typeface="Arial" panose="020B0604020202020204" pitchFamily="34" charset="0"/>
              </a:defRPr>
            </a:lvl2pPr>
            <a:lvl3pPr marL="1160463" indent="-228600">
              <a:defRPr>
                <a:solidFill>
                  <a:schemeClr val="tx1"/>
                </a:solidFill>
                <a:latin typeface="Calibri" panose="020F0502020204030204" pitchFamily="34" charset="0"/>
                <a:cs typeface="Arial" panose="020B0604020202020204" pitchFamily="34" charset="0"/>
              </a:defRPr>
            </a:lvl3pPr>
            <a:lvl4pPr marL="1627188" indent="-228600">
              <a:defRPr>
                <a:solidFill>
                  <a:schemeClr val="tx1"/>
                </a:solidFill>
                <a:latin typeface="Calibri" panose="020F0502020204030204" pitchFamily="34" charset="0"/>
                <a:cs typeface="Arial" panose="020B0604020202020204" pitchFamily="34" charset="0"/>
              </a:defRPr>
            </a:lvl4pPr>
            <a:lvl5pPr marL="2092325" indent="-228600">
              <a:defRPr>
                <a:solidFill>
                  <a:schemeClr val="tx1"/>
                </a:solidFill>
                <a:latin typeface="Calibri" panose="020F0502020204030204" pitchFamily="34" charset="0"/>
                <a:cs typeface="Arial" panose="020B0604020202020204" pitchFamily="34" charset="0"/>
              </a:defRPr>
            </a:lvl5pPr>
            <a:lvl6pPr marL="2549525"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6725"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3925"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1125"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9F2D1AD-48B0-444D-831D-F8A99ACFAAE8}" type="slidenum">
              <a:rPr lang="en-US" altLang="en-US"/>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5C18DC2-3385-43CE-BE16-B63CE1DA10CB}" type="slidenum">
              <a:rPr lang="en-US" altLang="en-US" smtClean="0"/>
              <a:pPr>
                <a:defRPr/>
              </a:pPr>
              <a:t>2</a:t>
            </a:fld>
            <a:endParaRPr lang="en-US" altLang="en-US"/>
          </a:p>
        </p:txBody>
      </p:sp>
    </p:spTree>
    <p:extLst>
      <p:ext uri="{BB962C8B-B14F-4D97-AF65-F5344CB8AC3E}">
        <p14:creationId xmlns:p14="http://schemas.microsoft.com/office/powerpoint/2010/main" val="3625616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5C18DC2-3385-43CE-BE16-B63CE1DA10CB}" type="slidenum">
              <a:rPr lang="en-US" altLang="en-US" smtClean="0"/>
              <a:pPr>
                <a:defRPr/>
              </a:pPr>
              <a:t>3</a:t>
            </a:fld>
            <a:endParaRPr lang="en-US" altLang="en-US"/>
          </a:p>
        </p:txBody>
      </p:sp>
    </p:spTree>
    <p:extLst>
      <p:ext uri="{BB962C8B-B14F-4D97-AF65-F5344CB8AC3E}">
        <p14:creationId xmlns:p14="http://schemas.microsoft.com/office/powerpoint/2010/main" val="1383217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5C18DC2-3385-43CE-BE16-B63CE1DA10CB}" type="slidenum">
              <a:rPr lang="en-US" altLang="en-US" smtClean="0"/>
              <a:pPr>
                <a:defRPr/>
              </a:pPr>
              <a:t>4</a:t>
            </a:fld>
            <a:endParaRPr lang="en-US" altLang="en-US"/>
          </a:p>
        </p:txBody>
      </p:sp>
    </p:spTree>
    <p:extLst>
      <p:ext uri="{BB962C8B-B14F-4D97-AF65-F5344CB8AC3E}">
        <p14:creationId xmlns:p14="http://schemas.microsoft.com/office/powerpoint/2010/main" val="1642642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5C18DC2-3385-43CE-BE16-B63CE1DA10CB}" type="slidenum">
              <a:rPr lang="en-US" altLang="en-US" smtClean="0"/>
              <a:pPr>
                <a:defRPr/>
              </a:pPr>
              <a:t>5</a:t>
            </a:fld>
            <a:endParaRPr lang="en-US" altLang="en-US"/>
          </a:p>
        </p:txBody>
      </p:sp>
    </p:spTree>
    <p:extLst>
      <p:ext uri="{BB962C8B-B14F-4D97-AF65-F5344CB8AC3E}">
        <p14:creationId xmlns:p14="http://schemas.microsoft.com/office/powerpoint/2010/main" val="3549542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5C18DC2-3385-43CE-BE16-B63CE1DA10CB}" type="slidenum">
              <a:rPr lang="en-US" altLang="en-US" smtClean="0"/>
              <a:pPr>
                <a:defRPr/>
              </a:pPr>
              <a:t>6</a:t>
            </a:fld>
            <a:endParaRPr lang="en-US" altLang="en-US"/>
          </a:p>
        </p:txBody>
      </p:sp>
    </p:spTree>
    <p:extLst>
      <p:ext uri="{BB962C8B-B14F-4D97-AF65-F5344CB8AC3E}">
        <p14:creationId xmlns:p14="http://schemas.microsoft.com/office/powerpoint/2010/main" val="2377205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5C18DC2-3385-43CE-BE16-B63CE1DA10CB}" type="slidenum">
              <a:rPr lang="en-US" altLang="en-US" smtClean="0"/>
              <a:pPr>
                <a:defRPr/>
              </a:pPr>
              <a:t>7</a:t>
            </a:fld>
            <a:endParaRPr lang="en-US" altLang="en-US"/>
          </a:p>
        </p:txBody>
      </p:sp>
    </p:spTree>
    <p:extLst>
      <p:ext uri="{BB962C8B-B14F-4D97-AF65-F5344CB8AC3E}">
        <p14:creationId xmlns:p14="http://schemas.microsoft.com/office/powerpoint/2010/main" val="4240527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5C18DC2-3385-43CE-BE16-B63CE1DA10CB}" type="slidenum">
              <a:rPr lang="en-US" altLang="en-US" smtClean="0"/>
              <a:pPr>
                <a:defRPr/>
              </a:pPr>
              <a:t>8</a:t>
            </a:fld>
            <a:endParaRPr lang="en-US" altLang="en-US"/>
          </a:p>
        </p:txBody>
      </p:sp>
    </p:spTree>
    <p:extLst>
      <p:ext uri="{BB962C8B-B14F-4D97-AF65-F5344CB8AC3E}">
        <p14:creationId xmlns:p14="http://schemas.microsoft.com/office/powerpoint/2010/main" val="285594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1414463" y="534988"/>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39775" indent="-282575">
              <a:defRPr>
                <a:solidFill>
                  <a:schemeClr val="tx1"/>
                </a:solidFill>
                <a:latin typeface="Calibri" panose="020F0502020204030204" pitchFamily="34" charset="0"/>
                <a:cs typeface="Arial" panose="020B0604020202020204" pitchFamily="34" charset="0"/>
              </a:defRPr>
            </a:lvl2pPr>
            <a:lvl3pPr marL="1139825" indent="-225425">
              <a:defRPr>
                <a:solidFill>
                  <a:schemeClr val="tx1"/>
                </a:solidFill>
                <a:latin typeface="Calibri" panose="020F0502020204030204" pitchFamily="34" charset="0"/>
                <a:cs typeface="Arial" panose="020B0604020202020204" pitchFamily="34" charset="0"/>
              </a:defRPr>
            </a:lvl3pPr>
            <a:lvl4pPr marL="1597025" indent="-225425">
              <a:defRPr>
                <a:solidFill>
                  <a:schemeClr val="tx1"/>
                </a:solidFill>
                <a:latin typeface="Calibri" panose="020F0502020204030204" pitchFamily="34" charset="0"/>
                <a:cs typeface="Arial" panose="020B0604020202020204" pitchFamily="34" charset="0"/>
              </a:defRPr>
            </a:lvl4pPr>
            <a:lvl5pPr marL="2054225" indent="-225425">
              <a:defRPr>
                <a:solidFill>
                  <a:schemeClr val="tx1"/>
                </a:solidFill>
                <a:latin typeface="Calibri" panose="020F0502020204030204" pitchFamily="34" charset="0"/>
                <a:cs typeface="Arial" panose="020B0604020202020204" pitchFamily="34" charset="0"/>
              </a:defRPr>
            </a:lvl5pPr>
            <a:lvl6pPr marL="2511425" indent="-225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68625" indent="-225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5825" indent="-225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3025" indent="-225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505315-B3BC-48BA-B5C8-47477B73AF2F}"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2" name="Notes Placeholder 1">
            <a:extLst>
              <a:ext uri="{FF2B5EF4-FFF2-40B4-BE49-F238E27FC236}">
                <a16:creationId xmlns:a16="http://schemas.microsoft.com/office/drawing/2014/main" id="{7399CDE3-0BDC-8E3D-4EA9-302FBD60A9B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6464580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4400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0" y="3597275"/>
            <a:ext cx="9144000" cy="166688"/>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8" name="Rectangle 7"/>
          <p:cNvSpPr/>
          <p:nvPr userDrawn="1"/>
        </p:nvSpPr>
        <p:spPr>
          <a:xfrm>
            <a:off x="482600" y="3100388"/>
            <a:ext cx="8178800" cy="1166812"/>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pic>
        <p:nvPicPr>
          <p:cNvPr id="9" name="Picture 18" descr="FDOE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57488" y="5353050"/>
            <a:ext cx="36353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83108" y="3201340"/>
            <a:ext cx="8177784" cy="980294"/>
          </a:xfrm>
        </p:spPr>
        <p:txBody>
          <a:bodyPr anchor="ctr">
            <a:normAutofit/>
          </a:bodyPr>
          <a:lstStyle>
            <a:lvl1pPr algn="ctr">
              <a:defRPr sz="360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83108" y="4385254"/>
            <a:ext cx="8177784" cy="40675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Text Placeholder 5"/>
          <p:cNvSpPr>
            <a:spLocks noGrp="1"/>
          </p:cNvSpPr>
          <p:nvPr>
            <p:ph type="body" sz="quarter" idx="14"/>
          </p:nvPr>
        </p:nvSpPr>
        <p:spPr>
          <a:xfrm>
            <a:off x="3535363" y="4944147"/>
            <a:ext cx="2073275" cy="365568"/>
          </a:xfrm>
        </p:spPr>
        <p:txBody>
          <a:bodyPr>
            <a:normAutofit/>
          </a:bodyPr>
          <a:lstStyle>
            <a:lvl1pPr marL="0" indent="0" algn="ctr">
              <a:buNone/>
              <a:defRPr sz="2000">
                <a:solidFill>
                  <a:schemeClr val="tx1">
                    <a:lumMod val="65000"/>
                    <a:lumOff val="35000"/>
                  </a:schemeClr>
                </a:solidFill>
              </a:defRPr>
            </a:lvl1pPr>
          </a:lstStyle>
          <a:p>
            <a:pPr lvl="0"/>
            <a:r>
              <a:rPr lang="en-US"/>
              <a:t>Click to edit Master text styles</a:t>
            </a:r>
          </a:p>
        </p:txBody>
      </p:sp>
    </p:spTree>
    <p:extLst>
      <p:ext uri="{BB962C8B-B14F-4D97-AF65-F5344CB8AC3E}">
        <p14:creationId xmlns:p14="http://schemas.microsoft.com/office/powerpoint/2010/main" val="2643390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9645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3" name="Date Placeholder 1"/>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935CA435-0431-4D47-850C-20D10F7CCAEF}" type="datetimeFigureOut">
              <a:rPr lang="en-US" altLang="en-US"/>
              <a:pPr>
                <a:defRPr/>
              </a:pPr>
              <a:t>7/24/2024</a:t>
            </a:fld>
            <a:endParaRPr lang="en-US" altLang="en-US"/>
          </a:p>
        </p:txBody>
      </p:sp>
      <p:sp>
        <p:nvSpPr>
          <p:cNvPr id="4" name="Footer Placeholder 2"/>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a:p>
        </p:txBody>
      </p:sp>
      <p:sp>
        <p:nvSpPr>
          <p:cNvPr id="5"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5C419BC3-6257-4B98-9ED8-88AC2CE0D47B}" type="slidenum">
              <a:rPr lang="en-US" altLang="en-US"/>
              <a:pPr>
                <a:defRPr/>
              </a:pPr>
              <a:t>‹#›</a:t>
            </a:fld>
            <a:endParaRPr lang="en-US" altLang="en-US"/>
          </a:p>
        </p:txBody>
      </p:sp>
    </p:spTree>
    <p:extLst>
      <p:ext uri="{BB962C8B-B14F-4D97-AF65-F5344CB8AC3E}">
        <p14:creationId xmlns:p14="http://schemas.microsoft.com/office/powerpoint/2010/main" val="1567682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3" name="Date Placeholder 1"/>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7E4D56FC-8386-4D87-A1B9-E5A5E2A5F35E}" type="datetimeFigureOut">
              <a:rPr lang="en-US" altLang="en-US"/>
              <a:pPr>
                <a:defRPr/>
              </a:pPr>
              <a:t>7/24/2024</a:t>
            </a:fld>
            <a:endParaRPr lang="en-US" altLang="en-US"/>
          </a:p>
        </p:txBody>
      </p:sp>
      <p:sp>
        <p:nvSpPr>
          <p:cNvPr id="4" name="Footer Placeholder 2"/>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a:p>
        </p:txBody>
      </p:sp>
      <p:sp>
        <p:nvSpPr>
          <p:cNvPr id="5"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F5ADE13E-5087-4C4F-A41A-0808F64B821A}" type="slidenum">
              <a:rPr lang="en-US" altLang="en-US"/>
              <a:pPr>
                <a:defRPr/>
              </a:pPr>
              <a:t>‹#›</a:t>
            </a:fld>
            <a:endParaRPr lang="en-US" altLang="en-US"/>
          </a:p>
        </p:txBody>
      </p:sp>
    </p:spTree>
    <p:extLst>
      <p:ext uri="{BB962C8B-B14F-4D97-AF65-F5344CB8AC3E}">
        <p14:creationId xmlns:p14="http://schemas.microsoft.com/office/powerpoint/2010/main" val="515609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3" name="Date Placeholder 1"/>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5F1668E2-472A-43A9-A5AE-B9D8EEC40574}" type="datetimeFigureOut">
              <a:rPr lang="en-US" altLang="en-US"/>
              <a:pPr>
                <a:defRPr/>
              </a:pPr>
              <a:t>7/24/2024</a:t>
            </a:fld>
            <a:endParaRPr lang="en-US" altLang="en-US"/>
          </a:p>
        </p:txBody>
      </p:sp>
      <p:sp>
        <p:nvSpPr>
          <p:cNvPr id="4" name="Footer Placeholder 2"/>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a:p>
        </p:txBody>
      </p:sp>
      <p:sp>
        <p:nvSpPr>
          <p:cNvPr id="5"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1DE99884-8FE2-4BC0-A8C9-CB18FB064E53}" type="slidenum">
              <a:rPr lang="en-US" altLang="en-US"/>
              <a:pPr>
                <a:defRPr/>
              </a:pPr>
              <a:t>‹#›</a:t>
            </a:fld>
            <a:endParaRPr lang="en-US" altLang="en-US"/>
          </a:p>
        </p:txBody>
      </p:sp>
    </p:spTree>
    <p:extLst>
      <p:ext uri="{BB962C8B-B14F-4D97-AF65-F5344CB8AC3E}">
        <p14:creationId xmlns:p14="http://schemas.microsoft.com/office/powerpoint/2010/main" val="2303982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3" name="Date Placeholder 1"/>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3F4DEB56-BCCB-4DAA-9D76-18B4A22542FF}" type="datetimeFigureOut">
              <a:rPr lang="en-US" altLang="en-US"/>
              <a:pPr>
                <a:defRPr/>
              </a:pPr>
              <a:t>7/24/2024</a:t>
            </a:fld>
            <a:endParaRPr lang="en-US" altLang="en-US"/>
          </a:p>
        </p:txBody>
      </p:sp>
      <p:sp>
        <p:nvSpPr>
          <p:cNvPr id="4" name="Footer Placeholder 2"/>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a:p>
        </p:txBody>
      </p:sp>
      <p:sp>
        <p:nvSpPr>
          <p:cNvPr id="5"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E09CC74A-0AFF-4ABA-AC03-E269A9184906}" type="slidenum">
              <a:rPr lang="en-US" altLang="en-US"/>
              <a:pPr>
                <a:defRPr/>
              </a:pPr>
              <a:t>‹#›</a:t>
            </a:fld>
            <a:endParaRPr lang="en-US" altLang="en-US"/>
          </a:p>
        </p:txBody>
      </p:sp>
    </p:spTree>
    <p:extLst>
      <p:ext uri="{BB962C8B-B14F-4D97-AF65-F5344CB8AC3E}">
        <p14:creationId xmlns:p14="http://schemas.microsoft.com/office/powerpoint/2010/main" val="1832561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4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3" name="Date Placeholder 1"/>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2D762133-C5CA-46CE-AE9F-D9F7D5F51720}" type="datetimeFigureOut">
              <a:rPr lang="en-US" altLang="en-US"/>
              <a:pPr>
                <a:defRPr/>
              </a:pPr>
              <a:t>7/24/2024</a:t>
            </a:fld>
            <a:endParaRPr lang="en-US" altLang="en-US"/>
          </a:p>
        </p:txBody>
      </p:sp>
      <p:sp>
        <p:nvSpPr>
          <p:cNvPr id="4" name="Footer Placeholder 2"/>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a:p>
        </p:txBody>
      </p:sp>
      <p:sp>
        <p:nvSpPr>
          <p:cNvPr id="5"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F8FA7307-6D72-42B7-96BE-AC424E2E2AF6}" type="slidenum">
              <a:rPr lang="en-US" altLang="en-US"/>
              <a:pPr>
                <a:defRPr/>
              </a:pPr>
              <a:t>‹#›</a:t>
            </a:fld>
            <a:endParaRPr lang="en-US" altLang="en-US"/>
          </a:p>
        </p:txBody>
      </p:sp>
    </p:spTree>
    <p:extLst>
      <p:ext uri="{BB962C8B-B14F-4D97-AF65-F5344CB8AC3E}">
        <p14:creationId xmlns:p14="http://schemas.microsoft.com/office/powerpoint/2010/main" val="3672799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p:cNvSpPr/>
          <p:nvPr userDrawn="1"/>
        </p:nvSpPr>
        <p:spPr>
          <a:xfrm>
            <a:off x="0" y="0"/>
            <a:ext cx="9144000" cy="382428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5" name="Rectangle 4"/>
          <p:cNvSpPr/>
          <p:nvPr userDrawn="1"/>
        </p:nvSpPr>
        <p:spPr>
          <a:xfrm>
            <a:off x="0" y="3824288"/>
            <a:ext cx="9144000" cy="115887"/>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6" name="Rectangle 5"/>
          <p:cNvSpPr/>
          <p:nvPr userDrawn="1"/>
        </p:nvSpPr>
        <p:spPr>
          <a:xfrm>
            <a:off x="1798638" y="3340100"/>
            <a:ext cx="5546725" cy="1076325"/>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7" name="TextBox 23"/>
          <p:cNvSpPr txBox="1">
            <a:spLocks noChangeArrowheads="1"/>
          </p:cNvSpPr>
          <p:nvPr userDrawn="1"/>
        </p:nvSpPr>
        <p:spPr bwMode="auto">
          <a:xfrm>
            <a:off x="2090738" y="3429000"/>
            <a:ext cx="4962525" cy="923925"/>
          </a:xfrm>
          <a:prstGeom prst="rect">
            <a:avLst/>
          </a:prstGeom>
          <a:noFill/>
          <a:ln>
            <a:noFill/>
          </a:ln>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eaLnBrk="1" hangingPunct="1">
              <a:defRPr/>
            </a:pPr>
            <a:r>
              <a:rPr lang="en-US" altLang="en-US" sz="5400" b="1">
                <a:solidFill>
                  <a:schemeClr val="bg1"/>
                </a:solidFill>
                <a:ea typeface="Arial" charset="0"/>
                <a:cs typeface="Arial" charset="0"/>
              </a:rPr>
              <a:t>www.FLDOE.org</a:t>
            </a:r>
          </a:p>
        </p:txBody>
      </p:sp>
      <p:pic>
        <p:nvPicPr>
          <p:cNvPr id="8" name="Picture 24" descr="FDOELogo.png"/>
          <p:cNvPicPr>
            <a:picLocks noChangeAspect="1"/>
          </p:cNvPicPr>
          <p:nvPr userDrawn="1"/>
        </p:nvPicPr>
        <p:blipFill>
          <a:blip r:embed="rId2">
            <a:extLst>
              <a:ext uri="{28A0092B-C50C-407E-A947-70E740481C1C}">
                <a14:useLocalDpi xmlns:a14="http://schemas.microsoft.com/office/drawing/2010/main" val="0"/>
              </a:ext>
            </a:extLst>
          </a:blip>
          <a:srcRect l="4701" t="10345" r="67973" b="10629"/>
          <a:stretch>
            <a:fillRect/>
          </a:stretch>
        </p:blipFill>
        <p:spPr bwMode="auto">
          <a:xfrm>
            <a:off x="3294063" y="439738"/>
            <a:ext cx="25273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47988" y="5554663"/>
            <a:ext cx="321945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5227432"/>
            <a:ext cx="6858000" cy="38798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73362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0" y="1906348"/>
            <a:ext cx="7886700" cy="4354753"/>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44169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5" name="Rectangle 4"/>
          <p:cNvSpPr/>
          <p:nvPr userDrawn="1"/>
        </p:nvSpPr>
        <p:spPr>
          <a:xfrm>
            <a:off x="981075" y="2527300"/>
            <a:ext cx="7181850" cy="1439863"/>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6" name="Rectangle 5"/>
          <p:cNvSpPr/>
          <p:nvPr userDrawn="1"/>
        </p:nvSpPr>
        <p:spPr>
          <a:xfrm>
            <a:off x="0" y="3149600"/>
            <a:ext cx="9144000" cy="20955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74663"/>
            <a:ext cx="48133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4644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5" name="Rectangle 4"/>
          <p:cNvSpPr/>
          <p:nvPr userDrawn="1"/>
        </p:nvSpPr>
        <p:spPr>
          <a:xfrm>
            <a:off x="981075" y="2527300"/>
            <a:ext cx="7181850" cy="1439863"/>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6" name="Rectangle 5"/>
          <p:cNvSpPr/>
          <p:nvPr userDrawn="1"/>
        </p:nvSpPr>
        <p:spPr>
          <a:xfrm>
            <a:off x="0" y="3149600"/>
            <a:ext cx="9144000" cy="20955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31138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5" name="Rectangle 4"/>
          <p:cNvSpPr/>
          <p:nvPr userDrawn="1"/>
        </p:nvSpPr>
        <p:spPr>
          <a:xfrm>
            <a:off x="981075" y="2527300"/>
            <a:ext cx="7181850" cy="1439863"/>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6" name="Rectangle 5"/>
          <p:cNvSpPr/>
          <p:nvPr userDrawn="1"/>
        </p:nvSpPr>
        <p:spPr>
          <a:xfrm>
            <a:off x="0" y="3149600"/>
            <a:ext cx="9144000" cy="20955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22497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5" name="Rectangle 4"/>
          <p:cNvSpPr/>
          <p:nvPr userDrawn="1"/>
        </p:nvSpPr>
        <p:spPr>
          <a:xfrm>
            <a:off x="981075" y="2527300"/>
            <a:ext cx="7181850" cy="1439863"/>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6" name="Rectangle 5"/>
          <p:cNvSpPr/>
          <p:nvPr userDrawn="1"/>
        </p:nvSpPr>
        <p:spPr>
          <a:xfrm>
            <a:off x="0" y="3149600"/>
            <a:ext cx="9144000" cy="20955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74663"/>
            <a:ext cx="48133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83661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5" name="Rectangle 4"/>
          <p:cNvSpPr/>
          <p:nvPr userDrawn="1"/>
        </p:nvSpPr>
        <p:spPr>
          <a:xfrm>
            <a:off x="981075" y="2527300"/>
            <a:ext cx="7181850" cy="1439863"/>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6" name="Rectangle 5"/>
          <p:cNvSpPr/>
          <p:nvPr userDrawn="1"/>
        </p:nvSpPr>
        <p:spPr>
          <a:xfrm>
            <a:off x="0" y="3149600"/>
            <a:ext cx="9144000" cy="20955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23581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144684"/>
            <a:ext cx="3868340" cy="647700"/>
          </a:xfrm>
          <a:solidFill>
            <a:srgbClr val="00A88D"/>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792384"/>
            <a:ext cx="3868340" cy="43663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144685"/>
            <a:ext cx="3887391" cy="647699"/>
          </a:xfrm>
          <a:solidFill>
            <a:srgbClr val="9CB63C"/>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792384"/>
            <a:ext cx="3887391" cy="4366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8961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051905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www.fldoe.or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66788"/>
            <a:ext cx="78867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906588"/>
            <a:ext cx="78867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9" name="Text Placeholder 2"/>
          <p:cNvSpPr txBox="1">
            <a:spLocks/>
          </p:cNvSpPr>
          <p:nvPr/>
        </p:nvSpPr>
        <p:spPr>
          <a:xfrm>
            <a:off x="628650" y="6400800"/>
            <a:ext cx="7886700" cy="387350"/>
          </a:xfrm>
          <a:prstGeom prst="rect">
            <a:avLst/>
          </a:prstGeom>
        </p:spPr>
        <p:txBody>
          <a:bodyPr anchor="b"/>
          <a:lstStyle>
            <a:lvl1pPr>
              <a:defRPr>
                <a:solidFill>
                  <a:schemeClr val="tx1"/>
                </a:solidFill>
                <a:latin typeface="Calibri" panose="020F0502020204030204" pitchFamily="34" charset="0"/>
                <a:cs typeface="Arial" panose="020B0604020202020204" pitchFamily="34" charset="0"/>
              </a:defRPr>
            </a:lvl1pPr>
            <a:lvl2pPr marL="685800" indent="-22860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90000"/>
              </a:lnSpc>
              <a:spcBef>
                <a:spcPts val="1000"/>
              </a:spcBef>
              <a:buFont typeface="Arial" panose="020B0604020202020204" pitchFamily="34" charset="0"/>
              <a:buNone/>
              <a:defRPr/>
            </a:pPr>
            <a:r>
              <a:rPr lang="en-US" altLang="en-US" sz="1200" b="1">
                <a:solidFill>
                  <a:srgbClr val="262A63"/>
                </a:solidFill>
                <a:latin typeface="Arial" panose="020B0604020202020204" pitchFamily="34" charset="0"/>
                <a:hlinkClick r:id="rId18"/>
              </a:rPr>
              <a:t>www.FLDOE.org</a:t>
            </a:r>
            <a:endParaRPr lang="en-US" altLang="en-US" sz="1200" b="1">
              <a:solidFill>
                <a:srgbClr val="262A63"/>
              </a:solidFill>
              <a:latin typeface="Arial" panose="020B0604020202020204" pitchFamily="34" charset="0"/>
            </a:endParaRPr>
          </a:p>
        </p:txBody>
      </p:sp>
      <p:cxnSp>
        <p:nvCxnSpPr>
          <p:cNvPr id="11" name="Straight Connector 10"/>
          <p:cNvCxnSpPr/>
          <p:nvPr/>
        </p:nvCxnSpPr>
        <p:spPr>
          <a:xfrm flipH="1">
            <a:off x="0" y="6711950"/>
            <a:ext cx="3657600"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pic>
        <p:nvPicPr>
          <p:cNvPr id="1030" name="Picture 13"/>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3284538" y="19050"/>
            <a:ext cx="25749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flipH="1">
            <a:off x="0" y="442913"/>
            <a:ext cx="3101975"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038850" y="442913"/>
            <a:ext cx="3105150"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486400" y="6711950"/>
            <a:ext cx="3657600"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sp>
        <p:nvSpPr>
          <p:cNvPr id="1034" name="TextBox 9"/>
          <p:cNvSpPr txBox="1">
            <a:spLocks noChangeArrowheads="1"/>
          </p:cNvSpPr>
          <p:nvPr/>
        </p:nvSpPr>
        <p:spPr bwMode="auto">
          <a:xfrm>
            <a:off x="8628063" y="6324600"/>
            <a:ext cx="479425" cy="338138"/>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fld id="{4C3BDC9D-386B-4F53-AB63-3E7E229AF54C}" type="slidenum">
              <a:rPr lang="en-US" altLang="en-US" sz="1600" smtClean="0">
                <a:solidFill>
                  <a:srgbClr val="7F7F7F"/>
                </a:solidFill>
              </a:rPr>
              <a:pPr eaLnBrk="1" hangingPunct="1">
                <a:defRPr/>
              </a:pPr>
              <a:t>‹#›</a:t>
            </a:fld>
            <a:endParaRPr lang="en-US" altLang="en-US" sz="1600">
              <a:solidFill>
                <a:srgbClr val="7F7F7F"/>
              </a:solidFill>
            </a:endParaRPr>
          </a:p>
        </p:txBody>
      </p:sp>
    </p:spTree>
  </p:cSld>
  <p:clrMap bg1="lt1" tx1="dk1" bg2="lt2" tx2="dk2" accent1="accent1" accent2="accent2" accent3="accent3" accent4="accent4" accent5="accent5" accent6="accent6" hlink="hlink" folHlink="folHlink"/>
  <p:sldLayoutIdLst>
    <p:sldLayoutId id="2147484607" r:id="rId1"/>
    <p:sldLayoutId id="2147484603" r:id="rId2"/>
    <p:sldLayoutId id="2147484608" r:id="rId3"/>
    <p:sldLayoutId id="2147484609" r:id="rId4"/>
    <p:sldLayoutId id="2147484610" r:id="rId5"/>
    <p:sldLayoutId id="2147484611" r:id="rId6"/>
    <p:sldLayoutId id="2147484612" r:id="rId7"/>
    <p:sldLayoutId id="2147484604" r:id="rId8"/>
    <p:sldLayoutId id="2147484605" r:id="rId9"/>
    <p:sldLayoutId id="2147484606" r:id="rId10"/>
    <p:sldLayoutId id="2147484613" r:id="rId11"/>
    <p:sldLayoutId id="2147484614" r:id="rId12"/>
    <p:sldLayoutId id="2147484615" r:id="rId13"/>
    <p:sldLayoutId id="2147484616" r:id="rId14"/>
    <p:sldLayoutId id="2147484617" r:id="rId15"/>
    <p:sldLayoutId id="2147484618" r:id="rId16"/>
  </p:sldLayoutIdLst>
  <p:txStyles>
    <p:titleStyle>
      <a:lvl1pPr algn="l" rtl="0" eaLnBrk="0" fontAlgn="base" hangingPunct="0">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eaLnBrk="0" fontAlgn="base" hangingPunct="0">
        <a:lnSpc>
          <a:spcPct val="90000"/>
        </a:lnSpc>
        <a:spcBef>
          <a:spcPct val="0"/>
        </a:spcBef>
        <a:spcAft>
          <a:spcPct val="0"/>
        </a:spcAft>
        <a:defRPr sz="3200" b="1">
          <a:solidFill>
            <a:srgbClr val="262A63"/>
          </a:solidFill>
          <a:latin typeface="Calibri" charset="0"/>
        </a:defRPr>
      </a:lvl2pPr>
      <a:lvl3pPr algn="l" rtl="0" eaLnBrk="0" fontAlgn="base" hangingPunct="0">
        <a:lnSpc>
          <a:spcPct val="90000"/>
        </a:lnSpc>
        <a:spcBef>
          <a:spcPct val="0"/>
        </a:spcBef>
        <a:spcAft>
          <a:spcPct val="0"/>
        </a:spcAft>
        <a:defRPr sz="3200" b="1">
          <a:solidFill>
            <a:srgbClr val="262A63"/>
          </a:solidFill>
          <a:latin typeface="Calibri" charset="0"/>
        </a:defRPr>
      </a:lvl3pPr>
      <a:lvl4pPr algn="l" rtl="0" eaLnBrk="0" fontAlgn="base" hangingPunct="0">
        <a:lnSpc>
          <a:spcPct val="90000"/>
        </a:lnSpc>
        <a:spcBef>
          <a:spcPct val="0"/>
        </a:spcBef>
        <a:spcAft>
          <a:spcPct val="0"/>
        </a:spcAft>
        <a:defRPr sz="3200" b="1">
          <a:solidFill>
            <a:srgbClr val="262A63"/>
          </a:solidFill>
          <a:latin typeface="Calibri" charset="0"/>
        </a:defRPr>
      </a:lvl4pPr>
      <a:lvl5pPr algn="l" rtl="0" eaLnBrk="0" fontAlgn="base" hangingPunct="0">
        <a:lnSpc>
          <a:spcPct val="90000"/>
        </a:lnSpc>
        <a:spcBef>
          <a:spcPct val="0"/>
        </a:spcBef>
        <a:spcAft>
          <a:spcPct val="0"/>
        </a:spcAft>
        <a:defRPr sz="3200" b="1">
          <a:solidFill>
            <a:srgbClr val="262A63"/>
          </a:solidFill>
          <a:latin typeface="Calibri" charset="0"/>
        </a:defRPr>
      </a:lvl5pPr>
      <a:lvl6pPr marL="457200" algn="l" rtl="0" fontAlgn="base">
        <a:lnSpc>
          <a:spcPct val="90000"/>
        </a:lnSpc>
        <a:spcBef>
          <a:spcPct val="0"/>
        </a:spcBef>
        <a:spcAft>
          <a:spcPct val="0"/>
        </a:spcAft>
        <a:defRPr sz="3200" b="1">
          <a:solidFill>
            <a:srgbClr val="262A63"/>
          </a:solidFill>
          <a:latin typeface="Calibri" charset="0"/>
        </a:defRPr>
      </a:lvl6pPr>
      <a:lvl7pPr marL="914400" algn="l" rtl="0" fontAlgn="base">
        <a:lnSpc>
          <a:spcPct val="90000"/>
        </a:lnSpc>
        <a:spcBef>
          <a:spcPct val="0"/>
        </a:spcBef>
        <a:spcAft>
          <a:spcPct val="0"/>
        </a:spcAft>
        <a:defRPr sz="3200" b="1">
          <a:solidFill>
            <a:srgbClr val="262A63"/>
          </a:solidFill>
          <a:latin typeface="Calibri" charset="0"/>
        </a:defRPr>
      </a:lvl7pPr>
      <a:lvl8pPr marL="1371600" algn="l" rtl="0" fontAlgn="base">
        <a:lnSpc>
          <a:spcPct val="90000"/>
        </a:lnSpc>
        <a:spcBef>
          <a:spcPct val="0"/>
        </a:spcBef>
        <a:spcAft>
          <a:spcPct val="0"/>
        </a:spcAft>
        <a:defRPr sz="3200" b="1">
          <a:solidFill>
            <a:srgbClr val="262A63"/>
          </a:solidFill>
          <a:latin typeface="Calibri" charset="0"/>
        </a:defRPr>
      </a:lvl8pPr>
      <a:lvl9pPr marL="1828800" algn="l" rtl="0" fontAlgn="base">
        <a:lnSpc>
          <a:spcPct val="90000"/>
        </a:lnSpc>
        <a:spcBef>
          <a:spcPct val="0"/>
        </a:spcBef>
        <a:spcAft>
          <a:spcPct val="0"/>
        </a:spcAft>
        <a:defRPr sz="3200" b="1">
          <a:solidFill>
            <a:srgbClr val="262A63"/>
          </a:solidFill>
          <a:latin typeface="Calibri" charset="0"/>
        </a:defRPr>
      </a:lvl9pPr>
    </p:titleStyle>
    <p:bodyStyle>
      <a:lvl1pPr marL="228600" indent="-228600" algn="l" rtl="0" eaLnBrk="0" fontAlgn="base" hangingPunct="0">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rtl="0" eaLnBrk="0" fontAlgn="base" hangingPunct="0">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rtl="0" eaLnBrk="0" fontAlgn="base" hangingPunct="0">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600" algn="l" rtl="0" eaLnBrk="0" fontAlgn="base" hangingPunct="0">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060450" y="2735263"/>
            <a:ext cx="7013575" cy="1076325"/>
          </a:xfrm>
        </p:spPr>
        <p:txBody>
          <a:bodyPr>
            <a:normAutofit fontScale="90000"/>
          </a:bodyPr>
          <a:lstStyle/>
          <a:p>
            <a:pPr eaLnBrk="1" hangingPunct="1"/>
            <a:r>
              <a:rPr lang="en-US" altLang="en-US" dirty="0"/>
              <a:t>Statewide Threat Management </a:t>
            </a:r>
            <a:br>
              <a:rPr lang="en-US" altLang="en-US" dirty="0"/>
            </a:br>
            <a:r>
              <a:rPr lang="en-US" altLang="en-US" dirty="0"/>
              <a:t>and SESIR Reporting Portal </a:t>
            </a:r>
          </a:p>
        </p:txBody>
      </p:sp>
      <p:sp>
        <p:nvSpPr>
          <p:cNvPr id="15362" name="Text Placeholder 2"/>
          <p:cNvSpPr>
            <a:spLocks noGrp="1"/>
          </p:cNvSpPr>
          <p:nvPr>
            <p:ph type="body" idx="1"/>
          </p:nvPr>
        </p:nvSpPr>
        <p:spPr>
          <a:xfrm>
            <a:off x="5495925" y="5276850"/>
            <a:ext cx="2578100" cy="812800"/>
          </a:xfrm>
        </p:spPr>
        <p:txBody>
          <a:bodyPr/>
          <a:lstStyle/>
          <a:p>
            <a:pPr algn="r">
              <a:spcBef>
                <a:spcPts val="0"/>
              </a:spcBef>
              <a:defRPr/>
            </a:pPr>
            <a:r>
              <a:rPr lang="en-US" sz="2000" dirty="0">
                <a:solidFill>
                  <a:srgbClr val="262A63"/>
                </a:solidFill>
                <a:effectLst>
                  <a:outerShdw blurRad="38100" dist="38100" dir="2700000" algn="tl">
                    <a:srgbClr val="000000">
                      <a:alpha val="43137"/>
                    </a:srgbClr>
                  </a:outerShdw>
                </a:effectLst>
              </a:rPr>
              <a:t>Darren Norris</a:t>
            </a:r>
          </a:p>
          <a:p>
            <a:pPr algn="r">
              <a:spcBef>
                <a:spcPts val="0"/>
              </a:spcBef>
              <a:defRPr/>
            </a:pPr>
            <a:r>
              <a:rPr lang="en-US" sz="2000" dirty="0">
                <a:solidFill>
                  <a:srgbClr val="262A63"/>
                </a:solidFill>
                <a:effectLst>
                  <a:outerShdw blurRad="38100" dist="38100" dir="2700000" algn="tl">
                    <a:srgbClr val="000000">
                      <a:alpha val="43137"/>
                    </a:srgbClr>
                  </a:outerShdw>
                </a:effectLst>
              </a:rPr>
              <a:t>Vice Chancellor</a:t>
            </a:r>
          </a:p>
          <a:p>
            <a:pPr algn="r">
              <a:spcBef>
                <a:spcPts val="0"/>
              </a:spcBef>
              <a:defRPr/>
            </a:pPr>
            <a:r>
              <a:rPr lang="en-US" sz="2000" dirty="0">
                <a:solidFill>
                  <a:srgbClr val="262A63"/>
                </a:solidFill>
                <a:effectLst>
                  <a:outerShdw blurRad="38100" dist="38100" dir="2700000" algn="tl">
                    <a:srgbClr val="000000">
                      <a:alpha val="43137"/>
                    </a:srgbClr>
                  </a:outerShdw>
                </a:effectLst>
              </a:rPr>
              <a:t>Office of Safe Schools</a:t>
            </a:r>
          </a:p>
        </p:txBody>
      </p:sp>
      <p:sp>
        <p:nvSpPr>
          <p:cNvPr id="5" name="TextBox 4"/>
          <p:cNvSpPr txBox="1"/>
          <p:nvPr/>
        </p:nvSpPr>
        <p:spPr>
          <a:xfrm>
            <a:off x="1001713" y="3983038"/>
            <a:ext cx="7129462" cy="1117600"/>
          </a:xfrm>
          <a:prstGeom prst="rect">
            <a:avLst/>
          </a:prstGeom>
          <a:noFill/>
          <a:ln>
            <a:solidFill>
              <a:srgbClr val="262A63"/>
            </a:solidFill>
          </a:ln>
          <a:effectLst>
            <a:outerShdw blurRad="50800" dist="38100" dir="2700000" algn="tl" rotWithShape="0">
              <a:prstClr val="black">
                <a:alpha val="40000"/>
              </a:prstClr>
            </a:outerShdw>
          </a:effectLst>
        </p:spPr>
        <p:txBody>
          <a:bodyPr>
            <a:spAutoFit/>
          </a:bodyPr>
          <a:lstStyle/>
          <a:p>
            <a:pPr algn="ctr">
              <a:defRPr/>
            </a:pPr>
            <a:r>
              <a:rPr lang="en-US" sz="3200" b="1" dirty="0">
                <a:solidFill>
                  <a:srgbClr val="262A63"/>
                </a:solidFill>
              </a:rPr>
              <a:t>Marjory </a:t>
            </a:r>
            <a:r>
              <a:rPr lang="en-US" sz="3200" b="1" dirty="0" err="1">
                <a:solidFill>
                  <a:srgbClr val="262A63"/>
                </a:solidFill>
              </a:rPr>
              <a:t>Stoneman</a:t>
            </a:r>
            <a:r>
              <a:rPr lang="en-US" sz="3200" b="1" dirty="0">
                <a:solidFill>
                  <a:srgbClr val="262A63"/>
                </a:solidFill>
              </a:rPr>
              <a:t> Douglas High School</a:t>
            </a:r>
          </a:p>
          <a:p>
            <a:pPr algn="ctr">
              <a:defRPr/>
            </a:pPr>
            <a:r>
              <a:rPr lang="en-US" sz="3200" b="1" dirty="0">
                <a:solidFill>
                  <a:srgbClr val="262A63"/>
                </a:solidFill>
              </a:rPr>
              <a:t> Public Safety Commission</a:t>
            </a:r>
          </a:p>
        </p:txBody>
      </p:sp>
      <p:pic>
        <p:nvPicPr>
          <p:cNvPr id="1638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4563" y="5281613"/>
            <a:ext cx="1362075"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56B07C2-88C1-62AF-B344-20E7457DC76C}"/>
              </a:ext>
            </a:extLst>
          </p:cNvPr>
          <p:cNvSpPr txBox="1">
            <a:spLocks noChangeArrowheads="1"/>
          </p:cNvSpPr>
          <p:nvPr/>
        </p:nvSpPr>
        <p:spPr bwMode="auto">
          <a:xfrm>
            <a:off x="3813244" y="5272088"/>
            <a:ext cx="1498059"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dirty="0"/>
              <a:t>July 30, 2024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61EA3E-0273-236C-CCA7-F2F3A2F7799B}"/>
              </a:ext>
            </a:extLst>
          </p:cNvPr>
          <p:cNvSpPr>
            <a:spLocks noGrp="1"/>
          </p:cNvSpPr>
          <p:nvPr>
            <p:ph idx="1"/>
          </p:nvPr>
        </p:nvSpPr>
        <p:spPr>
          <a:xfrm>
            <a:off x="628650" y="1841677"/>
            <a:ext cx="7886700" cy="4329271"/>
          </a:xfrm>
        </p:spPr>
        <p:txBody>
          <a:bodyPr/>
          <a:lstStyle/>
          <a:p>
            <a:pPr marL="0" indent="0">
              <a:lnSpc>
                <a:spcPct val="115000"/>
              </a:lnSpc>
              <a:spcBef>
                <a:spcPts val="0"/>
              </a:spcBef>
              <a:spcAft>
                <a:spcPts val="800"/>
              </a:spcAft>
              <a:buNone/>
            </a:pPr>
            <a:r>
              <a:rPr lang="en-US" sz="2400" kern="100" dirty="0">
                <a:latin typeface="+mn-lt"/>
                <a:cs typeface="Times New Roman" panose="02020603050405020304" pitchFamily="18" charset="0"/>
              </a:rPr>
              <a:t>By August 1, 2025, the office shall </a:t>
            </a:r>
            <a:r>
              <a:rPr lang="en-US" sz="2400" kern="100" dirty="0">
                <a:highlight>
                  <a:srgbClr val="FFFF00"/>
                </a:highlight>
                <a:latin typeface="+mn-lt"/>
                <a:cs typeface="Times New Roman" panose="02020603050405020304" pitchFamily="18" charset="0"/>
              </a:rPr>
              <a:t>develop, host, maintain, and administer a threat management portal that will digitize the Florida-specific behavioral threat assessment instrument </a:t>
            </a:r>
            <a:r>
              <a:rPr lang="en-US" sz="2400" kern="100" dirty="0">
                <a:latin typeface="+mn-lt"/>
                <a:cs typeface="Times New Roman" panose="02020603050405020304" pitchFamily="18" charset="0"/>
              </a:rPr>
              <a:t>for use by each school district, school, charter school governing board, and charter school. The </a:t>
            </a:r>
            <a:r>
              <a:rPr lang="en-US" sz="2400" kern="100" dirty="0">
                <a:highlight>
                  <a:srgbClr val="FFFF00"/>
                </a:highlight>
                <a:latin typeface="+mn-lt"/>
                <a:cs typeface="Times New Roman" panose="02020603050405020304" pitchFamily="18" charset="0"/>
              </a:rPr>
              <a:t>portal will also facilitate the electronic threat assessment reporting and documentation</a:t>
            </a:r>
            <a:r>
              <a:rPr lang="en-US" sz="2400" kern="100" dirty="0">
                <a:latin typeface="+mn-lt"/>
                <a:cs typeface="Times New Roman" panose="02020603050405020304" pitchFamily="18" charset="0"/>
              </a:rPr>
              <a:t> as required by the Florida-specific behavioral threat assessment instrument to evaluate the behavior of students who may pose a threat to the school, school staff, or students and to coordinate intervention and services for such students. </a:t>
            </a:r>
          </a:p>
        </p:txBody>
      </p:sp>
      <p:sp>
        <p:nvSpPr>
          <p:cNvPr id="4" name="Title 1">
            <a:extLst>
              <a:ext uri="{FF2B5EF4-FFF2-40B4-BE49-F238E27FC236}">
                <a16:creationId xmlns:a16="http://schemas.microsoft.com/office/drawing/2014/main" id="{F53F3B77-C742-D3CE-6E5D-435A71FEC1BC}"/>
              </a:ext>
            </a:extLst>
          </p:cNvPr>
          <p:cNvSpPr>
            <a:spLocks noGrp="1"/>
          </p:cNvSpPr>
          <p:nvPr>
            <p:ph type="title"/>
          </p:nvPr>
        </p:nvSpPr>
        <p:spPr>
          <a:xfrm>
            <a:off x="628650" y="966788"/>
            <a:ext cx="7886700" cy="793750"/>
          </a:xfrm>
        </p:spPr>
        <p:txBody>
          <a:bodyPr/>
          <a:lstStyle/>
          <a:p>
            <a:r>
              <a:rPr lang="en-US" kern="100" dirty="0">
                <a:latin typeface="+mn-lt"/>
                <a:ea typeface="Aptos" panose="020B0004020202020204" pitchFamily="34" charset="0"/>
                <a:cs typeface="Times New Roman" panose="02020603050405020304" pitchFamily="18" charset="0"/>
              </a:rPr>
              <a:t>Threat Management Portal Project, Section 1001.212(12)(c)1., Florida Statutes</a:t>
            </a:r>
            <a:endParaRPr lang="en-US" dirty="0">
              <a:latin typeface="+mn-lt"/>
            </a:endParaRPr>
          </a:p>
        </p:txBody>
      </p:sp>
    </p:spTree>
    <p:extLst>
      <p:ext uri="{BB962C8B-B14F-4D97-AF65-F5344CB8AC3E}">
        <p14:creationId xmlns:p14="http://schemas.microsoft.com/office/powerpoint/2010/main" val="3190707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2A10A-CD5F-4006-9861-1CA9E2E11241}"/>
              </a:ext>
            </a:extLst>
          </p:cNvPr>
          <p:cNvSpPr>
            <a:spLocks noGrp="1"/>
          </p:cNvSpPr>
          <p:nvPr>
            <p:ph type="title"/>
          </p:nvPr>
        </p:nvSpPr>
        <p:spPr>
          <a:xfrm>
            <a:off x="628650" y="1190524"/>
            <a:ext cx="7886700" cy="1027382"/>
          </a:xfrm>
        </p:spPr>
        <p:txBody>
          <a:bodyPr/>
          <a:lstStyle/>
          <a:p>
            <a:r>
              <a:rPr lang="en-US" dirty="0"/>
              <a:t>School Environmental Safety Incident Reporting (SESIR) Portal Project, </a:t>
            </a:r>
            <a:r>
              <a:rPr lang="en-US" kern="100" dirty="0">
                <a:latin typeface="+mn-lt"/>
                <a:ea typeface="Aptos" panose="020B0004020202020204" pitchFamily="34" charset="0"/>
                <a:cs typeface="Times New Roman" panose="02020603050405020304" pitchFamily="18" charset="0"/>
              </a:rPr>
              <a:t>Florida Law - Chapter 2023-18</a:t>
            </a:r>
            <a:endParaRPr lang="en-US" dirty="0"/>
          </a:p>
        </p:txBody>
      </p:sp>
      <p:sp>
        <p:nvSpPr>
          <p:cNvPr id="3" name="Content Placeholder 2">
            <a:extLst>
              <a:ext uri="{FF2B5EF4-FFF2-40B4-BE49-F238E27FC236}">
                <a16:creationId xmlns:a16="http://schemas.microsoft.com/office/drawing/2014/main" id="{F80C53ED-2A44-BBAE-9A0C-6E3A83429A28}"/>
              </a:ext>
            </a:extLst>
          </p:cNvPr>
          <p:cNvSpPr>
            <a:spLocks noGrp="1"/>
          </p:cNvSpPr>
          <p:nvPr>
            <p:ph idx="1"/>
          </p:nvPr>
        </p:nvSpPr>
        <p:spPr>
          <a:xfrm>
            <a:off x="628650" y="2344096"/>
            <a:ext cx="7886700" cy="2879658"/>
          </a:xfrm>
        </p:spPr>
        <p:txBody>
          <a:bodyPr/>
          <a:lstStyle/>
          <a:p>
            <a:pPr marL="0" indent="0">
              <a:lnSpc>
                <a:spcPct val="114000"/>
              </a:lnSpc>
              <a:spcBef>
                <a:spcPts val="0"/>
              </a:spcBef>
              <a:spcAft>
                <a:spcPts val="800"/>
              </a:spcAft>
              <a:buNone/>
            </a:pPr>
            <a:r>
              <a:rPr lang="en-US" sz="2400" kern="100" dirty="0">
                <a:latin typeface="+mn-lt"/>
                <a:cs typeface="Times New Roman" panose="02020603050405020304" pitchFamily="18" charset="0"/>
              </a:rPr>
              <a:t>For the 2023-2024 fiscal year, the sums of $1.5 million in recurring funds and $1.5 million in nonrecurring funds from the General Revenue Fund are appropriated to the Department of Education to </a:t>
            </a:r>
            <a:r>
              <a:rPr lang="en-US" sz="2400" kern="100" dirty="0">
                <a:highlight>
                  <a:srgbClr val="FFFF00"/>
                </a:highlight>
                <a:latin typeface="+mn-lt"/>
                <a:cs typeface="Times New Roman" panose="02020603050405020304" pitchFamily="18" charset="0"/>
              </a:rPr>
              <a:t>competitively procure for the development or acquisition of a cloud-based secure School Environmental Safety Incident Reporting (SESIR) system</a:t>
            </a:r>
            <a:r>
              <a:rPr lang="en-US" sz="2400" kern="100" dirty="0">
                <a:latin typeface="+mn-lt"/>
                <a:cs typeface="Times New Roman" panose="02020603050405020304" pitchFamily="18" charset="0"/>
              </a:rPr>
              <a:t>.</a:t>
            </a:r>
          </a:p>
        </p:txBody>
      </p:sp>
    </p:spTree>
    <p:extLst>
      <p:ext uri="{BB962C8B-B14F-4D97-AF65-F5344CB8AC3E}">
        <p14:creationId xmlns:p14="http://schemas.microsoft.com/office/powerpoint/2010/main" val="3441080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5E43E-B7CF-24A2-B547-EED36234E4CF}"/>
              </a:ext>
            </a:extLst>
          </p:cNvPr>
          <p:cNvSpPr>
            <a:spLocks noGrp="1"/>
          </p:cNvSpPr>
          <p:nvPr>
            <p:ph type="title"/>
          </p:nvPr>
        </p:nvSpPr>
        <p:spPr>
          <a:xfrm>
            <a:off x="628650" y="966788"/>
            <a:ext cx="8013074" cy="591556"/>
          </a:xfrm>
        </p:spPr>
        <p:txBody>
          <a:bodyPr/>
          <a:lstStyle/>
          <a:p>
            <a:r>
              <a:rPr lang="en-US" sz="3200" kern="100" dirty="0">
                <a:effectLst/>
                <a:latin typeface="+mn-lt"/>
                <a:ea typeface="Aptos" panose="020B0004020202020204" pitchFamily="34" charset="0"/>
                <a:cs typeface="Times New Roman" panose="02020603050405020304" pitchFamily="18" charset="0"/>
              </a:rPr>
              <a:t>Safety &amp; Threat Management Portal (STMP)</a:t>
            </a:r>
            <a:endParaRPr lang="en-US" dirty="0">
              <a:latin typeface="+mn-lt"/>
            </a:endParaRPr>
          </a:p>
        </p:txBody>
      </p:sp>
      <p:sp>
        <p:nvSpPr>
          <p:cNvPr id="3" name="Content Placeholder 2">
            <a:extLst>
              <a:ext uri="{FF2B5EF4-FFF2-40B4-BE49-F238E27FC236}">
                <a16:creationId xmlns:a16="http://schemas.microsoft.com/office/drawing/2014/main" id="{3DD8E374-F864-CA71-473B-337D7BD5A2D6}"/>
              </a:ext>
            </a:extLst>
          </p:cNvPr>
          <p:cNvSpPr>
            <a:spLocks noGrp="1"/>
          </p:cNvSpPr>
          <p:nvPr>
            <p:ph idx="1"/>
          </p:nvPr>
        </p:nvSpPr>
        <p:spPr>
          <a:xfrm>
            <a:off x="628650" y="1687407"/>
            <a:ext cx="7886700" cy="4354753"/>
          </a:xfrm>
        </p:spPr>
        <p:txBody>
          <a:bodyPr/>
          <a:lstStyle/>
          <a:p>
            <a:pPr marL="0" indent="0">
              <a:lnSpc>
                <a:spcPct val="115000"/>
              </a:lnSpc>
              <a:spcBef>
                <a:spcPts val="0"/>
              </a:spcBef>
              <a:spcAft>
                <a:spcPts val="800"/>
              </a:spcAft>
              <a:buNone/>
            </a:pPr>
            <a:r>
              <a:rPr lang="en-US" sz="2400" kern="100" dirty="0">
                <a:latin typeface="+mn-lt"/>
                <a:cs typeface="Times New Roman" panose="02020603050405020304" pitchFamily="18" charset="0"/>
              </a:rPr>
              <a:t>FDOE is developing a combined solution that:</a:t>
            </a:r>
          </a:p>
          <a:p>
            <a:pPr>
              <a:lnSpc>
                <a:spcPct val="115000"/>
              </a:lnSpc>
              <a:spcBef>
                <a:spcPts val="0"/>
              </a:spcBef>
              <a:spcAft>
                <a:spcPts val="800"/>
              </a:spcAft>
            </a:pPr>
            <a:r>
              <a:rPr lang="en-US" sz="2400" kern="100" dirty="0">
                <a:latin typeface="+mn-lt"/>
                <a:cs typeface="Times New Roman" panose="02020603050405020304" pitchFamily="18" charset="0"/>
              </a:rPr>
              <a:t>Will provide a statewide, cloud-hosted solution to support the Florida-specific Behavioral Threat Assessment Instrument. </a:t>
            </a:r>
          </a:p>
          <a:p>
            <a:pPr>
              <a:lnSpc>
                <a:spcPct val="115000"/>
              </a:lnSpc>
              <a:spcBef>
                <a:spcPts val="0"/>
              </a:spcBef>
              <a:spcAft>
                <a:spcPts val="800"/>
              </a:spcAft>
            </a:pPr>
            <a:r>
              <a:rPr lang="en-US" sz="2400" kern="100" dirty="0">
                <a:latin typeface="+mn-lt"/>
                <a:cs typeface="Times New Roman" panose="02020603050405020304" pitchFamily="18" charset="0"/>
              </a:rPr>
              <a:t>Will better enable the evaluation and assessment of potential threats, streamline the management of actual threats, receive SESIR incident reports and analyze SESIR report data. </a:t>
            </a:r>
          </a:p>
          <a:p>
            <a:pPr>
              <a:lnSpc>
                <a:spcPct val="115000"/>
              </a:lnSpc>
              <a:spcBef>
                <a:spcPts val="0"/>
              </a:spcBef>
              <a:spcAft>
                <a:spcPts val="800"/>
              </a:spcAft>
            </a:pPr>
            <a:r>
              <a:rPr lang="en-US" sz="2400" kern="100" dirty="0">
                <a:latin typeface="+mn-lt"/>
                <a:cs typeface="Times New Roman" panose="02020603050405020304" pitchFamily="18" charset="0"/>
              </a:rPr>
              <a:t>Aims to make aggregate SESIR report data readily available. </a:t>
            </a:r>
          </a:p>
          <a:p>
            <a:pPr marL="0" indent="0">
              <a:buNone/>
            </a:pPr>
            <a:endParaRPr lang="en-US" sz="3200" dirty="0"/>
          </a:p>
        </p:txBody>
      </p:sp>
    </p:spTree>
    <p:extLst>
      <p:ext uri="{BB962C8B-B14F-4D97-AF65-F5344CB8AC3E}">
        <p14:creationId xmlns:p14="http://schemas.microsoft.com/office/powerpoint/2010/main" val="2643080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A8CD9-0777-820F-D5AB-CFB15638D2AB}"/>
              </a:ext>
            </a:extLst>
          </p:cNvPr>
          <p:cNvSpPr>
            <a:spLocks noGrp="1"/>
          </p:cNvSpPr>
          <p:nvPr>
            <p:ph type="title"/>
          </p:nvPr>
        </p:nvSpPr>
        <p:spPr>
          <a:xfrm>
            <a:off x="628650" y="966788"/>
            <a:ext cx="7886700" cy="668829"/>
          </a:xfrm>
        </p:spPr>
        <p:txBody>
          <a:bodyPr/>
          <a:lstStyle/>
          <a:p>
            <a:r>
              <a:rPr lang="en-US" dirty="0"/>
              <a:t>STMP System Details</a:t>
            </a:r>
          </a:p>
        </p:txBody>
      </p:sp>
      <p:sp>
        <p:nvSpPr>
          <p:cNvPr id="3" name="Content Placeholder 2">
            <a:extLst>
              <a:ext uri="{FF2B5EF4-FFF2-40B4-BE49-F238E27FC236}">
                <a16:creationId xmlns:a16="http://schemas.microsoft.com/office/drawing/2014/main" id="{5EAB6EFD-83C6-4AD8-15B6-D8B3B554EA81}"/>
              </a:ext>
            </a:extLst>
          </p:cNvPr>
          <p:cNvSpPr>
            <a:spLocks noGrp="1"/>
          </p:cNvSpPr>
          <p:nvPr>
            <p:ph idx="1"/>
          </p:nvPr>
        </p:nvSpPr>
        <p:spPr/>
        <p:txBody>
          <a:bodyPr/>
          <a:lstStyle/>
          <a:p>
            <a:pPr marR="0">
              <a:lnSpc>
                <a:spcPct val="115000"/>
              </a:lnSpc>
              <a:spcBef>
                <a:spcPts val="0"/>
              </a:spcBef>
              <a:spcAft>
                <a:spcPts val="800"/>
              </a:spcAft>
            </a:pPr>
            <a:r>
              <a:rPr lang="en-US" sz="2400" kern="100" dirty="0">
                <a:latin typeface="+mn-lt"/>
                <a:cs typeface="Times New Roman" panose="02020603050405020304" pitchFamily="18" charset="0"/>
              </a:rPr>
              <a:t>Will provide an option for securely transferring student records to enhance communication and continuity of care for students who change schools or districts.</a:t>
            </a:r>
          </a:p>
          <a:p>
            <a:pPr marR="0">
              <a:lnSpc>
                <a:spcPct val="115000"/>
              </a:lnSpc>
              <a:spcBef>
                <a:spcPts val="0"/>
              </a:spcBef>
              <a:spcAft>
                <a:spcPts val="800"/>
              </a:spcAft>
            </a:pPr>
            <a:r>
              <a:rPr lang="en-US" sz="2400" kern="100" dirty="0">
                <a:latin typeface="+mn-lt"/>
                <a:cs typeface="Times New Roman" panose="02020603050405020304" pitchFamily="18" charset="0"/>
              </a:rPr>
              <a:t>The vendor, </a:t>
            </a:r>
            <a:r>
              <a:rPr lang="en-US" sz="2400" kern="100" dirty="0" err="1">
                <a:latin typeface="+mn-lt"/>
                <a:cs typeface="Times New Roman" panose="02020603050405020304" pitchFamily="18" charset="0"/>
              </a:rPr>
              <a:t>Versaterm</a:t>
            </a:r>
            <a:r>
              <a:rPr lang="en-US" sz="2400" kern="100" dirty="0">
                <a:latin typeface="+mn-lt"/>
                <a:cs typeface="Times New Roman" panose="02020603050405020304" pitchFamily="18" charset="0"/>
              </a:rPr>
              <a:t> Public Safety US, is contracted to implement a secure, statewide portal for school districts to submit SESIR data, evaluate potential threats and manage actual threats.</a:t>
            </a:r>
          </a:p>
          <a:p>
            <a:pPr marR="0">
              <a:lnSpc>
                <a:spcPct val="115000"/>
              </a:lnSpc>
              <a:spcBef>
                <a:spcPts val="0"/>
              </a:spcBef>
              <a:spcAft>
                <a:spcPts val="800"/>
              </a:spcAft>
            </a:pPr>
            <a:r>
              <a:rPr lang="en-US" sz="2400" kern="100" dirty="0">
                <a:latin typeface="+mn-lt"/>
                <a:cs typeface="Times New Roman" panose="02020603050405020304" pitchFamily="18" charset="0"/>
              </a:rPr>
              <a:t>The STMP will outline case management steps for threat management teams. </a:t>
            </a:r>
          </a:p>
          <a:p>
            <a:endParaRPr lang="en-US" sz="2400" dirty="0"/>
          </a:p>
        </p:txBody>
      </p:sp>
    </p:spTree>
    <p:extLst>
      <p:ext uri="{BB962C8B-B14F-4D97-AF65-F5344CB8AC3E}">
        <p14:creationId xmlns:p14="http://schemas.microsoft.com/office/powerpoint/2010/main" val="3327914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509F1-4E16-53E4-603C-F8F249397EF9}"/>
              </a:ext>
            </a:extLst>
          </p:cNvPr>
          <p:cNvSpPr>
            <a:spLocks noGrp="1"/>
          </p:cNvSpPr>
          <p:nvPr>
            <p:ph type="title"/>
          </p:nvPr>
        </p:nvSpPr>
        <p:spPr>
          <a:xfrm>
            <a:off x="628650" y="966788"/>
            <a:ext cx="7886700" cy="604435"/>
          </a:xfrm>
        </p:spPr>
        <p:txBody>
          <a:bodyPr/>
          <a:lstStyle/>
          <a:p>
            <a:r>
              <a:rPr lang="en-US" dirty="0"/>
              <a:t>STMP System Details</a:t>
            </a:r>
          </a:p>
        </p:txBody>
      </p:sp>
      <p:sp>
        <p:nvSpPr>
          <p:cNvPr id="3" name="Content Placeholder 2">
            <a:extLst>
              <a:ext uri="{FF2B5EF4-FFF2-40B4-BE49-F238E27FC236}">
                <a16:creationId xmlns:a16="http://schemas.microsoft.com/office/drawing/2014/main" id="{F4920DD4-290E-1CAB-1E9C-AC0750D0C15E}"/>
              </a:ext>
            </a:extLst>
          </p:cNvPr>
          <p:cNvSpPr>
            <a:spLocks noGrp="1"/>
          </p:cNvSpPr>
          <p:nvPr>
            <p:ph idx="1"/>
          </p:nvPr>
        </p:nvSpPr>
        <p:spPr/>
        <p:txBody>
          <a:bodyPr/>
          <a:lstStyle/>
          <a:p>
            <a:pPr marL="0" indent="0">
              <a:lnSpc>
                <a:spcPct val="115000"/>
              </a:lnSpc>
              <a:spcBef>
                <a:spcPts val="0"/>
              </a:spcBef>
              <a:spcAft>
                <a:spcPts val="800"/>
              </a:spcAft>
              <a:buNone/>
            </a:pPr>
            <a:r>
              <a:rPr lang="en-US" sz="2400" kern="100" dirty="0">
                <a:latin typeface="+mn-lt"/>
                <a:cs typeface="Times New Roman" panose="02020603050405020304" pitchFamily="18" charset="0"/>
              </a:rPr>
              <a:t>Project objectives and outcomes: </a:t>
            </a:r>
          </a:p>
          <a:p>
            <a:pPr lvl="0">
              <a:lnSpc>
                <a:spcPct val="115000"/>
              </a:lnSpc>
              <a:spcBef>
                <a:spcPts val="0"/>
              </a:spcBef>
              <a:spcAft>
                <a:spcPts val="800"/>
              </a:spcAft>
            </a:pPr>
            <a:r>
              <a:rPr lang="en-US" sz="2400" kern="100" dirty="0">
                <a:latin typeface="+mn-lt"/>
                <a:cs typeface="Times New Roman" panose="02020603050405020304" pitchFamily="18" charset="0"/>
              </a:rPr>
              <a:t>All Florida school districts utilize the same statewide portal</a:t>
            </a:r>
          </a:p>
          <a:p>
            <a:pPr lvl="0">
              <a:lnSpc>
                <a:spcPct val="115000"/>
              </a:lnSpc>
              <a:spcBef>
                <a:spcPts val="0"/>
              </a:spcBef>
              <a:spcAft>
                <a:spcPts val="800"/>
              </a:spcAft>
            </a:pPr>
            <a:r>
              <a:rPr lang="en-US" sz="2400" kern="100" dirty="0">
                <a:latin typeface="+mn-lt"/>
                <a:cs typeface="Times New Roman" panose="02020603050405020304" pitchFamily="18" charset="0"/>
              </a:rPr>
              <a:t>Improved threat management and SESIR data quality</a:t>
            </a:r>
          </a:p>
          <a:p>
            <a:pPr lvl="0">
              <a:lnSpc>
                <a:spcPct val="115000"/>
              </a:lnSpc>
              <a:spcBef>
                <a:spcPts val="0"/>
              </a:spcBef>
              <a:spcAft>
                <a:spcPts val="800"/>
              </a:spcAft>
            </a:pPr>
            <a:r>
              <a:rPr lang="en-US" sz="2400" kern="100" dirty="0">
                <a:latin typeface="+mn-lt"/>
                <a:cs typeface="Times New Roman" panose="02020603050405020304" pitchFamily="18" charset="0"/>
              </a:rPr>
              <a:t>Expansion of data points collected</a:t>
            </a:r>
          </a:p>
          <a:p>
            <a:pPr lvl="0">
              <a:lnSpc>
                <a:spcPct val="115000"/>
              </a:lnSpc>
              <a:spcBef>
                <a:spcPts val="0"/>
              </a:spcBef>
              <a:spcAft>
                <a:spcPts val="800"/>
              </a:spcAft>
            </a:pPr>
            <a:r>
              <a:rPr lang="en-US" sz="2400" kern="100" dirty="0">
                <a:latin typeface="+mn-lt"/>
                <a:cs typeface="Times New Roman" panose="02020603050405020304" pitchFamily="18" charset="0"/>
              </a:rPr>
              <a:t>Increased data availability</a:t>
            </a:r>
          </a:p>
          <a:p>
            <a:pPr lvl="0">
              <a:lnSpc>
                <a:spcPct val="115000"/>
              </a:lnSpc>
              <a:spcBef>
                <a:spcPts val="0"/>
              </a:spcBef>
              <a:spcAft>
                <a:spcPts val="800"/>
              </a:spcAft>
            </a:pPr>
            <a:r>
              <a:rPr lang="en-US" sz="2400" kern="100" dirty="0">
                <a:latin typeface="+mn-lt"/>
                <a:cs typeface="Times New Roman" panose="02020603050405020304" pitchFamily="18" charset="0"/>
              </a:rPr>
              <a:t>Enhanced notification system</a:t>
            </a:r>
          </a:p>
          <a:p>
            <a:pPr lvl="0">
              <a:lnSpc>
                <a:spcPct val="115000"/>
              </a:lnSpc>
              <a:spcBef>
                <a:spcPts val="0"/>
              </a:spcBef>
              <a:spcAft>
                <a:spcPts val="800"/>
              </a:spcAft>
            </a:pPr>
            <a:r>
              <a:rPr lang="en-US" sz="2400" kern="100" dirty="0">
                <a:latin typeface="+mn-lt"/>
                <a:cs typeface="Times New Roman" panose="02020603050405020304" pitchFamily="18" charset="0"/>
              </a:rPr>
              <a:t>System flexibility to accommodate future changes</a:t>
            </a:r>
          </a:p>
          <a:p>
            <a:pPr lvl="0">
              <a:lnSpc>
                <a:spcPct val="115000"/>
              </a:lnSpc>
              <a:spcBef>
                <a:spcPts val="0"/>
              </a:spcBef>
              <a:spcAft>
                <a:spcPts val="800"/>
              </a:spcAft>
            </a:pPr>
            <a:r>
              <a:rPr lang="en-US" sz="2400" kern="100" dirty="0">
                <a:latin typeface="+mn-lt"/>
                <a:cs typeface="Times New Roman" panose="02020603050405020304" pitchFamily="18" charset="0"/>
              </a:rPr>
              <a:t>Streamlined, consistent process</a:t>
            </a:r>
          </a:p>
          <a:p>
            <a:endParaRPr lang="en-US" sz="3600" dirty="0">
              <a:latin typeface="+mn-lt"/>
            </a:endParaRPr>
          </a:p>
        </p:txBody>
      </p:sp>
    </p:spTree>
    <p:extLst>
      <p:ext uri="{BB962C8B-B14F-4D97-AF65-F5344CB8AC3E}">
        <p14:creationId xmlns:p14="http://schemas.microsoft.com/office/powerpoint/2010/main" val="823018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B4D14-0BD7-5CB4-1F47-47B1ABB85D0E}"/>
              </a:ext>
            </a:extLst>
          </p:cNvPr>
          <p:cNvSpPr>
            <a:spLocks noGrp="1"/>
          </p:cNvSpPr>
          <p:nvPr>
            <p:ph type="title"/>
          </p:nvPr>
        </p:nvSpPr>
        <p:spPr>
          <a:xfrm>
            <a:off x="628650" y="966788"/>
            <a:ext cx="7886700" cy="540999"/>
          </a:xfrm>
        </p:spPr>
        <p:txBody>
          <a:bodyPr/>
          <a:lstStyle/>
          <a:p>
            <a:r>
              <a:rPr lang="en-US" sz="3200" kern="100" dirty="0">
                <a:effectLst/>
                <a:latin typeface="+mn-lt"/>
                <a:ea typeface="Aptos" panose="020B0004020202020204" pitchFamily="34" charset="0"/>
                <a:cs typeface="Times New Roman" panose="02020603050405020304" pitchFamily="18" charset="0"/>
              </a:rPr>
              <a:t>STMP Project Status</a:t>
            </a:r>
            <a:endParaRPr lang="en-US" dirty="0">
              <a:latin typeface="+mn-lt"/>
            </a:endParaRPr>
          </a:p>
        </p:txBody>
      </p:sp>
      <p:sp>
        <p:nvSpPr>
          <p:cNvPr id="3" name="Content Placeholder 2">
            <a:extLst>
              <a:ext uri="{FF2B5EF4-FFF2-40B4-BE49-F238E27FC236}">
                <a16:creationId xmlns:a16="http://schemas.microsoft.com/office/drawing/2014/main" id="{5DE86DEA-CAC9-0844-B409-1BDE920B5C21}"/>
              </a:ext>
            </a:extLst>
          </p:cNvPr>
          <p:cNvSpPr>
            <a:spLocks noGrp="1"/>
          </p:cNvSpPr>
          <p:nvPr>
            <p:ph idx="1"/>
          </p:nvPr>
        </p:nvSpPr>
        <p:spPr>
          <a:xfrm>
            <a:off x="628650" y="1507787"/>
            <a:ext cx="7886700" cy="4753315"/>
          </a:xfrm>
        </p:spPr>
        <p:txBody>
          <a:bodyPr/>
          <a:lstStyle/>
          <a:p>
            <a:pPr>
              <a:lnSpc>
                <a:spcPct val="115000"/>
              </a:lnSpc>
              <a:spcBef>
                <a:spcPts val="0"/>
              </a:spcBef>
              <a:spcAft>
                <a:spcPts val="800"/>
              </a:spcAft>
            </a:pPr>
            <a:r>
              <a:rPr lang="en-US" sz="2200" kern="100" dirty="0">
                <a:latin typeface="+mn-lt"/>
                <a:cs typeface="Times New Roman" panose="02020603050405020304" pitchFamily="18" charset="0"/>
              </a:rPr>
              <a:t>The project is on track with schedule, scope and budget; currently at 26% completion. </a:t>
            </a:r>
          </a:p>
          <a:p>
            <a:pPr>
              <a:lnSpc>
                <a:spcPct val="115000"/>
              </a:lnSpc>
              <a:spcBef>
                <a:spcPts val="0"/>
              </a:spcBef>
              <a:spcAft>
                <a:spcPts val="800"/>
              </a:spcAft>
            </a:pPr>
            <a:r>
              <a:rPr lang="en-US" sz="2200" kern="100" dirty="0">
                <a:latin typeface="+mn-lt"/>
                <a:cs typeface="Times New Roman" panose="02020603050405020304" pitchFamily="18" charset="0"/>
              </a:rPr>
              <a:t>Project Charter, Project Management Plan and Project Schedule have been developed in partnership with Office of Safe Schools, Division of Technology and Innovation and the FDOE Data Systems Project Management Office. </a:t>
            </a:r>
          </a:p>
          <a:p>
            <a:pPr>
              <a:lnSpc>
                <a:spcPct val="115000"/>
              </a:lnSpc>
              <a:spcBef>
                <a:spcPts val="0"/>
              </a:spcBef>
              <a:spcAft>
                <a:spcPts val="800"/>
              </a:spcAft>
            </a:pPr>
            <a:r>
              <a:rPr lang="en-US" sz="2200" kern="100" dirty="0">
                <a:latin typeface="+mn-lt"/>
                <a:cs typeface="Times New Roman" panose="02020603050405020304" pitchFamily="18" charset="0"/>
              </a:rPr>
              <a:t>Detailed Cybersecurity Requirements, System Configuration and the System Security Plans have been developed and are currently in review with FDOE. </a:t>
            </a:r>
          </a:p>
          <a:p>
            <a:pPr>
              <a:lnSpc>
                <a:spcPct val="115000"/>
              </a:lnSpc>
              <a:spcBef>
                <a:spcPts val="0"/>
              </a:spcBef>
              <a:spcAft>
                <a:spcPts val="800"/>
              </a:spcAft>
            </a:pPr>
            <a:r>
              <a:rPr lang="en-US" sz="2200" kern="100" dirty="0">
                <a:latin typeface="+mn-lt"/>
                <a:cs typeface="Times New Roman" panose="02020603050405020304" pitchFamily="18" charset="0"/>
              </a:rPr>
              <a:t>Initial work on Technical Architecture is underway, with a focus on continued development of system requirements, solution analysis and design. </a:t>
            </a:r>
          </a:p>
          <a:p>
            <a:pPr marL="0" indent="0">
              <a:buNone/>
            </a:pPr>
            <a:endParaRPr lang="en-US" sz="2400" dirty="0">
              <a:latin typeface="+mn-lt"/>
            </a:endParaRPr>
          </a:p>
        </p:txBody>
      </p:sp>
    </p:spTree>
    <p:extLst>
      <p:ext uri="{BB962C8B-B14F-4D97-AF65-F5344CB8AC3E}">
        <p14:creationId xmlns:p14="http://schemas.microsoft.com/office/powerpoint/2010/main" val="2531982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5B3F0-78DE-87BF-3B47-0055AE63994F}"/>
              </a:ext>
            </a:extLst>
          </p:cNvPr>
          <p:cNvSpPr>
            <a:spLocks noGrp="1"/>
          </p:cNvSpPr>
          <p:nvPr>
            <p:ph type="title"/>
          </p:nvPr>
        </p:nvSpPr>
        <p:spPr/>
        <p:txBody>
          <a:bodyPr/>
          <a:lstStyle/>
          <a:p>
            <a:r>
              <a:rPr lang="en-US" sz="3200" kern="100" dirty="0">
                <a:effectLst/>
                <a:latin typeface="+mn-lt"/>
                <a:ea typeface="Aptos" panose="020B0004020202020204" pitchFamily="34" charset="0"/>
                <a:cs typeface="Times New Roman" panose="02020603050405020304" pitchFamily="18" charset="0"/>
              </a:rPr>
              <a:t>STMP Project Status</a:t>
            </a:r>
            <a:endParaRPr lang="en-US" dirty="0"/>
          </a:p>
        </p:txBody>
      </p:sp>
      <p:sp>
        <p:nvSpPr>
          <p:cNvPr id="3" name="Content Placeholder 2">
            <a:extLst>
              <a:ext uri="{FF2B5EF4-FFF2-40B4-BE49-F238E27FC236}">
                <a16:creationId xmlns:a16="http://schemas.microsoft.com/office/drawing/2014/main" id="{588EE1F5-7560-D21C-E470-5FFAE565AFE6}"/>
              </a:ext>
            </a:extLst>
          </p:cNvPr>
          <p:cNvSpPr>
            <a:spLocks noGrp="1"/>
          </p:cNvSpPr>
          <p:nvPr>
            <p:ph idx="1"/>
          </p:nvPr>
        </p:nvSpPr>
        <p:spPr/>
        <p:txBody>
          <a:bodyPr/>
          <a:lstStyle/>
          <a:p>
            <a:pPr>
              <a:lnSpc>
                <a:spcPct val="115000"/>
              </a:lnSpc>
              <a:spcBef>
                <a:spcPts val="0"/>
              </a:spcBef>
              <a:spcAft>
                <a:spcPts val="800"/>
              </a:spcAft>
            </a:pPr>
            <a:r>
              <a:rPr lang="en-US" sz="2400" kern="100" dirty="0">
                <a:latin typeface="+mn-lt"/>
                <a:cs typeface="Times New Roman" panose="02020603050405020304" pitchFamily="18" charset="0"/>
              </a:rPr>
              <a:t>Research and analysis of integration opportunities with existing school district infrastructure is ongoing.</a:t>
            </a:r>
          </a:p>
          <a:p>
            <a:pPr>
              <a:lnSpc>
                <a:spcPct val="115000"/>
              </a:lnSpc>
              <a:spcBef>
                <a:spcPts val="0"/>
              </a:spcBef>
              <a:spcAft>
                <a:spcPts val="800"/>
              </a:spcAft>
            </a:pPr>
            <a:r>
              <a:rPr lang="en-US" sz="2400" kern="100" dirty="0">
                <a:latin typeface="+mn-lt"/>
                <a:cs typeface="Times New Roman" panose="02020603050405020304" pitchFamily="18" charset="0"/>
              </a:rPr>
              <a:t>The next project phase will produce detailed information on system functionality and development of Threat Management and SESIR reporting modules within the portal. Enhanced reporting capabilities, notifications and alerts will be clearly defined and developed. </a:t>
            </a:r>
          </a:p>
          <a:p>
            <a:pPr>
              <a:lnSpc>
                <a:spcPct val="115000"/>
              </a:lnSpc>
              <a:spcBef>
                <a:spcPts val="0"/>
              </a:spcBef>
              <a:spcAft>
                <a:spcPts val="800"/>
              </a:spcAft>
            </a:pPr>
            <a:r>
              <a:rPr lang="en-US" sz="2400" kern="100" dirty="0">
                <a:latin typeface="+mn-lt"/>
                <a:cs typeface="Times New Roman" panose="02020603050405020304" pitchFamily="18" charset="0"/>
              </a:rPr>
              <a:t>The project is on track to be completed by August 1, 2025. </a:t>
            </a:r>
          </a:p>
          <a:p>
            <a:pPr marL="0" indent="0">
              <a:lnSpc>
                <a:spcPct val="115000"/>
              </a:lnSpc>
              <a:spcBef>
                <a:spcPts val="0"/>
              </a:spcBef>
              <a:spcAft>
                <a:spcPts val="800"/>
              </a:spcAft>
              <a:buNone/>
            </a:pPr>
            <a:endParaRPr lang="en-US" sz="2000" kern="100" dirty="0">
              <a:latin typeface="+mn-lt"/>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598236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2819698"/>
      </p:ext>
    </p:extLst>
  </p:cSld>
  <p:clrMapOvr>
    <a:masterClrMapping/>
  </p:clrMapOvr>
</p:sld>
</file>

<file path=ppt/theme/theme1.xml><?xml version="1.0" encoding="utf-8"?>
<a:theme xmlns:a="http://schemas.openxmlformats.org/drawingml/2006/main" name="FDOE_PPT_template_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DD5E37C-6C2F-46FA-BFC9-1C0F105173D8}" vid="{789741E5-CF7B-4966-B95F-7F27961147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DD2BB715915F3439215B4A9AC37E67C" ma:contentTypeVersion="13" ma:contentTypeDescription="Create a new document." ma:contentTypeScope="" ma:versionID="12d20e6a983de09be1b07bb8a72dd52f">
  <xsd:schema xmlns:xsd="http://www.w3.org/2001/XMLSchema" xmlns:xs="http://www.w3.org/2001/XMLSchema" xmlns:p="http://schemas.microsoft.com/office/2006/metadata/properties" xmlns:ns3="6923b6fb-d093-4030-841e-5376a26b1337" xmlns:ns4="55d99279-e70e-4571-a06d-507effb949cf" targetNamespace="http://schemas.microsoft.com/office/2006/metadata/properties" ma:root="true" ma:fieldsID="6e2fb0fd4408875616610bbd741d591f" ns3:_="" ns4:_="">
    <xsd:import namespace="6923b6fb-d093-4030-841e-5376a26b1337"/>
    <xsd:import namespace="55d99279-e70e-4571-a06d-507effb949c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LengthInSecond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23b6fb-d093-4030-841e-5376a26b13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d99279-e70e-4571-a06d-507effb949c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F63FAC-4ED1-4376-96C7-C185E46CAFED}">
  <ds:schemaRefs>
    <ds:schemaRef ds:uri="http://schemas.microsoft.com/sharepoint/v3/contenttype/forms"/>
  </ds:schemaRefs>
</ds:datastoreItem>
</file>

<file path=customXml/itemProps2.xml><?xml version="1.0" encoding="utf-8"?>
<ds:datastoreItem xmlns:ds="http://schemas.openxmlformats.org/officeDocument/2006/customXml" ds:itemID="{646CE6C3-05E4-4EE1-B3B4-E25393CB7826}">
  <ds:schemaRefs>
    <ds:schemaRef ds:uri="http://schemas.microsoft.com/office/2006/metadata/properties"/>
    <ds:schemaRef ds:uri="http://www.w3.org/XML/1998/namespace"/>
    <ds:schemaRef ds:uri="http://schemas.microsoft.com/office/infopath/2007/PartnerControls"/>
    <ds:schemaRef ds:uri="http://purl.org/dc/elements/1.1/"/>
    <ds:schemaRef ds:uri="http://purl.org/dc/dcmitype/"/>
    <ds:schemaRef ds:uri="http://purl.org/dc/terms/"/>
    <ds:schemaRef ds:uri="http://schemas.microsoft.com/office/2006/documentManagement/types"/>
    <ds:schemaRef ds:uri="http://schemas.openxmlformats.org/package/2006/metadata/core-properties"/>
    <ds:schemaRef ds:uri="55d99279-e70e-4571-a06d-507effb949cf"/>
    <ds:schemaRef ds:uri="6923b6fb-d093-4030-841e-5376a26b1337"/>
  </ds:schemaRefs>
</ds:datastoreItem>
</file>

<file path=customXml/itemProps3.xml><?xml version="1.0" encoding="utf-8"?>
<ds:datastoreItem xmlns:ds="http://schemas.openxmlformats.org/officeDocument/2006/customXml" ds:itemID="{AB6B2DDF-CFD8-4DCD-9322-1D6C77F897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23b6fb-d093-4030-841e-5376a26b1337"/>
    <ds:schemaRef ds:uri="55d99279-e70e-4571-a06d-507effb949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FDOE_PPT_template_Standard</Template>
  <TotalTime>46495</TotalTime>
  <Words>579</Words>
  <Application>Microsoft Office PowerPoint</Application>
  <PresentationFormat>On-screen Show (4:3)</PresentationFormat>
  <Paragraphs>47</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FDOE_PPT_template_Standard</vt:lpstr>
      <vt:lpstr>Statewide Threat Management  and SESIR Reporting Portal </vt:lpstr>
      <vt:lpstr>Threat Management Portal Project, Section 1001.212(12)(c)1., Florida Statutes</vt:lpstr>
      <vt:lpstr>School Environmental Safety Incident Reporting (SESIR) Portal Project, Florida Law - Chapter 2023-18</vt:lpstr>
      <vt:lpstr>Safety &amp; Threat Management Portal (STMP)</vt:lpstr>
      <vt:lpstr>STMP System Details</vt:lpstr>
      <vt:lpstr>STMP System Details</vt:lpstr>
      <vt:lpstr>STMP Project Status</vt:lpstr>
      <vt:lpstr>STMP Project Status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Penik, Megan</dc:creator>
  <cp:lastModifiedBy>Collins, Julie</cp:lastModifiedBy>
  <cp:revision>582</cp:revision>
  <cp:lastPrinted>2024-07-22T19:26:20Z</cp:lastPrinted>
  <dcterms:created xsi:type="dcterms:W3CDTF">2015-06-03T15:39:07Z</dcterms:created>
  <dcterms:modified xsi:type="dcterms:W3CDTF">2024-07-24T13:52:27Z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917e4c49-9b6b-485f-9f91-2b7b643feae2</vt:lpwstr>
  </property>
  <property fmtid="{D5CDD505-2E9C-101B-9397-08002B2CF9AE}" pid="3" name="ContentTypeId">
    <vt:lpwstr>0x0101009DD2BB715915F3439215B4A9AC37E67C</vt:lpwstr>
  </property>
  <property fmtid="{D5CDD505-2E9C-101B-9397-08002B2CF9AE}" pid="4" name="_dlc_DocId">
    <vt:lpwstr>372YA7RW7CNW-1147-385</vt:lpwstr>
  </property>
  <property fmtid="{D5CDD505-2E9C-101B-9397-08002B2CF9AE}" pid="5" name="_dlc_DocIdUrl">
    <vt:lpwstr>https://mybfk.battelleforkids.org/projects/FDOE/_layouts/DocIdRedir.aspx?ID=372YA7RW7CNW-1147-385, 372YA7RW7CNW-1147-385</vt:lpwstr>
  </property>
</Properties>
</file>