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77"/>
  </p:notesMasterIdLst>
  <p:handoutMasterIdLst>
    <p:handoutMasterId r:id="rId78"/>
  </p:handoutMasterIdLst>
  <p:sldIdLst>
    <p:sldId id="261" r:id="rId2"/>
    <p:sldId id="292" r:id="rId3"/>
    <p:sldId id="267" r:id="rId4"/>
    <p:sldId id="269" r:id="rId5"/>
    <p:sldId id="270" r:id="rId6"/>
    <p:sldId id="293" r:id="rId7"/>
    <p:sldId id="271" r:id="rId8"/>
    <p:sldId id="268" r:id="rId9"/>
    <p:sldId id="272" r:id="rId10"/>
    <p:sldId id="294" r:id="rId11"/>
    <p:sldId id="273" r:id="rId12"/>
    <p:sldId id="274" r:id="rId13"/>
    <p:sldId id="295" r:id="rId14"/>
    <p:sldId id="275" r:id="rId15"/>
    <p:sldId id="296" r:id="rId16"/>
    <p:sldId id="276" r:id="rId17"/>
    <p:sldId id="297" r:id="rId18"/>
    <p:sldId id="277" r:id="rId19"/>
    <p:sldId id="278" r:id="rId20"/>
    <p:sldId id="298" r:id="rId21"/>
    <p:sldId id="279" r:id="rId22"/>
    <p:sldId id="280" r:id="rId23"/>
    <p:sldId id="281" r:id="rId24"/>
    <p:sldId id="282" r:id="rId25"/>
    <p:sldId id="299" r:id="rId26"/>
    <p:sldId id="283" r:id="rId27"/>
    <p:sldId id="284" r:id="rId28"/>
    <p:sldId id="285" r:id="rId29"/>
    <p:sldId id="286" r:id="rId30"/>
    <p:sldId id="300" r:id="rId31"/>
    <p:sldId id="287" r:id="rId32"/>
    <p:sldId id="301" r:id="rId33"/>
    <p:sldId id="288" r:id="rId34"/>
    <p:sldId id="289" r:id="rId35"/>
    <p:sldId id="302" r:id="rId36"/>
    <p:sldId id="290" r:id="rId37"/>
    <p:sldId id="291" r:id="rId38"/>
    <p:sldId id="340" r:id="rId39"/>
    <p:sldId id="303" r:id="rId40"/>
    <p:sldId id="304" r:id="rId41"/>
    <p:sldId id="305" r:id="rId42"/>
    <p:sldId id="306" r:id="rId43"/>
    <p:sldId id="330" r:id="rId44"/>
    <p:sldId id="307" r:id="rId45"/>
    <p:sldId id="308" r:id="rId46"/>
    <p:sldId id="309" r:id="rId47"/>
    <p:sldId id="331" r:id="rId48"/>
    <p:sldId id="310" r:id="rId49"/>
    <p:sldId id="311" r:id="rId50"/>
    <p:sldId id="312" r:id="rId51"/>
    <p:sldId id="332" r:id="rId52"/>
    <p:sldId id="313" r:id="rId53"/>
    <p:sldId id="314" r:id="rId54"/>
    <p:sldId id="333" r:id="rId55"/>
    <p:sldId id="315" r:id="rId56"/>
    <p:sldId id="334" r:id="rId57"/>
    <p:sldId id="316" r:id="rId58"/>
    <p:sldId id="317" r:id="rId59"/>
    <p:sldId id="335" r:id="rId60"/>
    <p:sldId id="318" r:id="rId61"/>
    <p:sldId id="319" r:id="rId62"/>
    <p:sldId id="336" r:id="rId63"/>
    <p:sldId id="320" r:id="rId64"/>
    <p:sldId id="321" r:id="rId65"/>
    <p:sldId id="322" r:id="rId66"/>
    <p:sldId id="337" r:id="rId67"/>
    <p:sldId id="323" r:id="rId68"/>
    <p:sldId id="338" r:id="rId69"/>
    <p:sldId id="324" r:id="rId70"/>
    <p:sldId id="325" r:id="rId71"/>
    <p:sldId id="326" r:id="rId72"/>
    <p:sldId id="327" r:id="rId73"/>
    <p:sldId id="339" r:id="rId74"/>
    <p:sldId id="328" r:id="rId75"/>
    <p:sldId id="341" r:id="rId7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8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199" autoAdjust="0"/>
    <p:restoredTop sz="94675" autoAdjust="0"/>
  </p:normalViewPr>
  <p:slideViewPr>
    <p:cSldViewPr>
      <p:cViewPr varScale="1">
        <p:scale>
          <a:sx n="85" d="100"/>
          <a:sy n="85" d="100"/>
        </p:scale>
        <p:origin x="48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C8B8203C-788D-4C4D-80C0-AA71FC5C8F11}" type="datetimeFigureOut">
              <a:rPr lang="en-US" smtClean="0"/>
              <a:t>7/22/2024</a:t>
            </a:fld>
            <a:endParaRPr lang="en-US"/>
          </a:p>
        </p:txBody>
      </p:sp>
      <p:sp>
        <p:nvSpPr>
          <p:cNvPr id="4" name="Footer Placeholder 3"/>
          <p:cNvSpPr>
            <a:spLocks noGrp="1"/>
          </p:cNvSpPr>
          <p:nvPr>
            <p:ph type="ftr" sz="quarter" idx="2"/>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18563"/>
            <a:ext cx="3027363" cy="465137"/>
          </a:xfrm>
          <a:prstGeom prst="rect">
            <a:avLst/>
          </a:prstGeom>
        </p:spPr>
        <p:txBody>
          <a:bodyPr vert="horz" lIns="91440" tIns="45720" rIns="91440" bIns="45720" rtlCol="0" anchor="b"/>
          <a:lstStyle>
            <a:lvl1pPr algn="r">
              <a:defRPr sz="1200"/>
            </a:lvl1pPr>
          </a:lstStyle>
          <a:p>
            <a:fld id="{1057AC0F-79A7-4C97-B16E-301440D6620E}" type="slidenum">
              <a:rPr lang="en-US" smtClean="0"/>
              <a:t>‹#›</a:t>
            </a:fld>
            <a:endParaRPr lang="en-US"/>
          </a:p>
        </p:txBody>
      </p:sp>
    </p:spTree>
    <p:extLst>
      <p:ext uri="{BB962C8B-B14F-4D97-AF65-F5344CB8AC3E}">
        <p14:creationId xmlns:p14="http://schemas.microsoft.com/office/powerpoint/2010/main" val="3165088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48AC8822-B14C-4CFB-80F6-FC0CF76366A4}" type="datetimeFigureOut">
              <a:rPr lang="en-US" smtClean="0"/>
              <a:t>7/22/2024</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5E5B1790-51DF-45C9-B85E-51D4DE75D681}" type="slidenum">
              <a:rPr lang="en-US" smtClean="0"/>
              <a:t>‹#›</a:t>
            </a:fld>
            <a:endParaRPr lang="en-US"/>
          </a:p>
        </p:txBody>
      </p:sp>
    </p:spTree>
    <p:extLst>
      <p:ext uri="{BB962C8B-B14F-4D97-AF65-F5344CB8AC3E}">
        <p14:creationId xmlns:p14="http://schemas.microsoft.com/office/powerpoint/2010/main" val="2723321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a:t>
            </a:fld>
            <a:endParaRPr lang="en-US"/>
          </a:p>
        </p:txBody>
      </p:sp>
    </p:spTree>
    <p:extLst>
      <p:ext uri="{BB962C8B-B14F-4D97-AF65-F5344CB8AC3E}">
        <p14:creationId xmlns:p14="http://schemas.microsoft.com/office/powerpoint/2010/main" val="1035857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30</a:t>
            </a:fld>
            <a:endParaRPr lang="en-US"/>
          </a:p>
        </p:txBody>
      </p:sp>
    </p:spTree>
    <p:extLst>
      <p:ext uri="{BB962C8B-B14F-4D97-AF65-F5344CB8AC3E}">
        <p14:creationId xmlns:p14="http://schemas.microsoft.com/office/powerpoint/2010/main" val="3449446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32</a:t>
            </a:fld>
            <a:endParaRPr lang="en-US"/>
          </a:p>
        </p:txBody>
      </p:sp>
    </p:spTree>
    <p:extLst>
      <p:ext uri="{BB962C8B-B14F-4D97-AF65-F5344CB8AC3E}">
        <p14:creationId xmlns:p14="http://schemas.microsoft.com/office/powerpoint/2010/main" val="2589236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35</a:t>
            </a:fld>
            <a:endParaRPr lang="en-US"/>
          </a:p>
        </p:txBody>
      </p:sp>
    </p:spTree>
    <p:extLst>
      <p:ext uri="{BB962C8B-B14F-4D97-AF65-F5344CB8AC3E}">
        <p14:creationId xmlns:p14="http://schemas.microsoft.com/office/powerpoint/2010/main" val="2975297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38</a:t>
            </a:fld>
            <a:endParaRPr lang="en-US"/>
          </a:p>
        </p:txBody>
      </p:sp>
    </p:spTree>
    <p:extLst>
      <p:ext uri="{BB962C8B-B14F-4D97-AF65-F5344CB8AC3E}">
        <p14:creationId xmlns:p14="http://schemas.microsoft.com/office/powerpoint/2010/main" val="3577206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39</a:t>
            </a:fld>
            <a:endParaRPr lang="en-US"/>
          </a:p>
        </p:txBody>
      </p:sp>
    </p:spTree>
    <p:extLst>
      <p:ext uri="{BB962C8B-B14F-4D97-AF65-F5344CB8AC3E}">
        <p14:creationId xmlns:p14="http://schemas.microsoft.com/office/powerpoint/2010/main" val="2818354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43</a:t>
            </a:fld>
            <a:endParaRPr lang="en-US"/>
          </a:p>
        </p:txBody>
      </p:sp>
    </p:spTree>
    <p:extLst>
      <p:ext uri="{BB962C8B-B14F-4D97-AF65-F5344CB8AC3E}">
        <p14:creationId xmlns:p14="http://schemas.microsoft.com/office/powerpoint/2010/main" val="2560239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47</a:t>
            </a:fld>
            <a:endParaRPr lang="en-US"/>
          </a:p>
        </p:txBody>
      </p:sp>
    </p:spTree>
    <p:extLst>
      <p:ext uri="{BB962C8B-B14F-4D97-AF65-F5344CB8AC3E}">
        <p14:creationId xmlns:p14="http://schemas.microsoft.com/office/powerpoint/2010/main" val="1915428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51</a:t>
            </a:fld>
            <a:endParaRPr lang="en-US"/>
          </a:p>
        </p:txBody>
      </p:sp>
    </p:spTree>
    <p:extLst>
      <p:ext uri="{BB962C8B-B14F-4D97-AF65-F5344CB8AC3E}">
        <p14:creationId xmlns:p14="http://schemas.microsoft.com/office/powerpoint/2010/main" val="39455700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54</a:t>
            </a:fld>
            <a:endParaRPr lang="en-US"/>
          </a:p>
        </p:txBody>
      </p:sp>
    </p:spTree>
    <p:extLst>
      <p:ext uri="{BB962C8B-B14F-4D97-AF65-F5344CB8AC3E}">
        <p14:creationId xmlns:p14="http://schemas.microsoft.com/office/powerpoint/2010/main" val="215919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56</a:t>
            </a:fld>
            <a:endParaRPr lang="en-US"/>
          </a:p>
        </p:txBody>
      </p:sp>
    </p:spTree>
    <p:extLst>
      <p:ext uri="{BB962C8B-B14F-4D97-AF65-F5344CB8AC3E}">
        <p14:creationId xmlns:p14="http://schemas.microsoft.com/office/powerpoint/2010/main" val="290323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2</a:t>
            </a:fld>
            <a:endParaRPr lang="en-US"/>
          </a:p>
        </p:txBody>
      </p:sp>
    </p:spTree>
    <p:extLst>
      <p:ext uri="{BB962C8B-B14F-4D97-AF65-F5344CB8AC3E}">
        <p14:creationId xmlns:p14="http://schemas.microsoft.com/office/powerpoint/2010/main" val="24333267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59</a:t>
            </a:fld>
            <a:endParaRPr lang="en-US"/>
          </a:p>
        </p:txBody>
      </p:sp>
    </p:spTree>
    <p:extLst>
      <p:ext uri="{BB962C8B-B14F-4D97-AF65-F5344CB8AC3E}">
        <p14:creationId xmlns:p14="http://schemas.microsoft.com/office/powerpoint/2010/main" val="3627087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62</a:t>
            </a:fld>
            <a:endParaRPr lang="en-US"/>
          </a:p>
        </p:txBody>
      </p:sp>
    </p:spTree>
    <p:extLst>
      <p:ext uri="{BB962C8B-B14F-4D97-AF65-F5344CB8AC3E}">
        <p14:creationId xmlns:p14="http://schemas.microsoft.com/office/powerpoint/2010/main" val="38226980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66</a:t>
            </a:fld>
            <a:endParaRPr lang="en-US"/>
          </a:p>
        </p:txBody>
      </p:sp>
    </p:spTree>
    <p:extLst>
      <p:ext uri="{BB962C8B-B14F-4D97-AF65-F5344CB8AC3E}">
        <p14:creationId xmlns:p14="http://schemas.microsoft.com/office/powerpoint/2010/main" val="31031999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68</a:t>
            </a:fld>
            <a:endParaRPr lang="en-US"/>
          </a:p>
        </p:txBody>
      </p:sp>
    </p:spTree>
    <p:extLst>
      <p:ext uri="{BB962C8B-B14F-4D97-AF65-F5344CB8AC3E}">
        <p14:creationId xmlns:p14="http://schemas.microsoft.com/office/powerpoint/2010/main" val="30269553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73</a:t>
            </a:fld>
            <a:endParaRPr lang="en-US"/>
          </a:p>
        </p:txBody>
      </p:sp>
    </p:spTree>
    <p:extLst>
      <p:ext uri="{BB962C8B-B14F-4D97-AF65-F5344CB8AC3E}">
        <p14:creationId xmlns:p14="http://schemas.microsoft.com/office/powerpoint/2010/main" val="450871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75</a:t>
            </a:fld>
            <a:endParaRPr lang="en-US"/>
          </a:p>
        </p:txBody>
      </p:sp>
    </p:spTree>
    <p:extLst>
      <p:ext uri="{BB962C8B-B14F-4D97-AF65-F5344CB8AC3E}">
        <p14:creationId xmlns:p14="http://schemas.microsoft.com/office/powerpoint/2010/main" val="3397534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6</a:t>
            </a:fld>
            <a:endParaRPr lang="en-US"/>
          </a:p>
        </p:txBody>
      </p:sp>
    </p:spTree>
    <p:extLst>
      <p:ext uri="{BB962C8B-B14F-4D97-AF65-F5344CB8AC3E}">
        <p14:creationId xmlns:p14="http://schemas.microsoft.com/office/powerpoint/2010/main" val="3682831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10</a:t>
            </a:fld>
            <a:endParaRPr lang="en-US"/>
          </a:p>
        </p:txBody>
      </p:sp>
    </p:spTree>
    <p:extLst>
      <p:ext uri="{BB962C8B-B14F-4D97-AF65-F5344CB8AC3E}">
        <p14:creationId xmlns:p14="http://schemas.microsoft.com/office/powerpoint/2010/main" val="3013852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13</a:t>
            </a:fld>
            <a:endParaRPr lang="en-US"/>
          </a:p>
        </p:txBody>
      </p:sp>
    </p:spTree>
    <p:extLst>
      <p:ext uri="{BB962C8B-B14F-4D97-AF65-F5344CB8AC3E}">
        <p14:creationId xmlns:p14="http://schemas.microsoft.com/office/powerpoint/2010/main" val="1491431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15</a:t>
            </a:fld>
            <a:endParaRPr lang="en-US"/>
          </a:p>
        </p:txBody>
      </p:sp>
    </p:spTree>
    <p:extLst>
      <p:ext uri="{BB962C8B-B14F-4D97-AF65-F5344CB8AC3E}">
        <p14:creationId xmlns:p14="http://schemas.microsoft.com/office/powerpoint/2010/main" val="4272668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17</a:t>
            </a:fld>
            <a:endParaRPr lang="en-US"/>
          </a:p>
        </p:txBody>
      </p:sp>
    </p:spTree>
    <p:extLst>
      <p:ext uri="{BB962C8B-B14F-4D97-AF65-F5344CB8AC3E}">
        <p14:creationId xmlns:p14="http://schemas.microsoft.com/office/powerpoint/2010/main" val="3079390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20</a:t>
            </a:fld>
            <a:endParaRPr lang="en-US"/>
          </a:p>
        </p:txBody>
      </p:sp>
    </p:spTree>
    <p:extLst>
      <p:ext uri="{BB962C8B-B14F-4D97-AF65-F5344CB8AC3E}">
        <p14:creationId xmlns:p14="http://schemas.microsoft.com/office/powerpoint/2010/main" val="804689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ADBC3-0F91-4F6F-AA31-55735AA00FB8}" type="slidenum">
              <a:rPr lang="en-US" smtClean="0"/>
              <a:t>25</a:t>
            </a:fld>
            <a:endParaRPr lang="en-US"/>
          </a:p>
        </p:txBody>
      </p:sp>
    </p:spTree>
    <p:extLst>
      <p:ext uri="{BB962C8B-B14F-4D97-AF65-F5344CB8AC3E}">
        <p14:creationId xmlns:p14="http://schemas.microsoft.com/office/powerpoint/2010/main" val="900729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solidFill>
                  <a:schemeClr val="tx1">
                    <a:lumMod val="10000"/>
                  </a:schemeClr>
                </a:solidFill>
              </a:defRPr>
            </a:lvl1pPr>
          </a:lstStyle>
          <a:p>
            <a:r>
              <a:rPr lang="en-US" dirty="0"/>
              <a:t>Click to edit Master title style</a:t>
            </a:r>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1">
                    <a:lumMod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D5640F-1B0C-4D5B-92A8-36B4DA3054AC}"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969179-1E5F-4D77-A986-B83CEAC77C07}"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lvl1pPr>
              <a:defRPr>
                <a:solidFill>
                  <a:schemeClr val="tx1">
                    <a:lumMod val="10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tx1">
                    <a:lumMod val="10000"/>
                  </a:schemeClr>
                </a:solidFill>
              </a:defRPr>
            </a:lvl1pPr>
          </a:lstStyle>
          <a:p>
            <a:fld id="{A7295F5B-CBF2-4FCC-BD39-7DD9767B35C5}" type="datetime1">
              <a:rPr lang="en-US" smtClean="0"/>
              <a:t>7/22/2024</a:t>
            </a:fld>
            <a:endParaRPr lang="en-US"/>
          </a:p>
        </p:txBody>
      </p:sp>
      <p:sp>
        <p:nvSpPr>
          <p:cNvPr id="5" name="Footer Placeholder 4"/>
          <p:cNvSpPr>
            <a:spLocks noGrp="1"/>
          </p:cNvSpPr>
          <p:nvPr>
            <p:ph type="ftr" sz="quarter" idx="11"/>
          </p:nvPr>
        </p:nvSpPr>
        <p:spPr/>
        <p:txBody>
          <a:bodyPr/>
          <a:lstStyle>
            <a:lvl1pPr>
              <a:defRPr>
                <a:solidFill>
                  <a:schemeClr val="tx1">
                    <a:lumMod val="1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10000"/>
                  </a:schemeClr>
                </a:solidFill>
              </a:defRPr>
            </a:lvl1pPr>
          </a:lstStyle>
          <a:p>
            <a:fld id="{E2FFBA2A-4FFA-49FA-A149-BEB684D6AFA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chemeClr val="tx1">
                    <a:lumMod val="10000"/>
                  </a:schemeClr>
                </a:solidFill>
              </a:defRPr>
            </a:lvl1pPr>
          </a:lstStyle>
          <a:p>
            <a:fld id="{7827CF6B-2823-4ED4-AB05-CE9AC9CB5311}" type="datetime1">
              <a:rPr lang="en-US" smtClean="0"/>
              <a:t>7/22/2024</a:t>
            </a:fld>
            <a:endParaRPr lang="en-US"/>
          </a:p>
        </p:txBody>
      </p:sp>
      <p:sp>
        <p:nvSpPr>
          <p:cNvPr id="4" name="Footer Placeholder 3"/>
          <p:cNvSpPr>
            <a:spLocks noGrp="1"/>
          </p:cNvSpPr>
          <p:nvPr>
            <p:ph type="ftr" sz="quarter" idx="11"/>
          </p:nvPr>
        </p:nvSpPr>
        <p:spPr/>
        <p:txBody>
          <a:bodyPr/>
          <a:lstStyle>
            <a:lvl1pPr>
              <a:defRPr>
                <a:solidFill>
                  <a:schemeClr val="tx1">
                    <a:lumMod val="10000"/>
                  </a:schemeClr>
                </a:solidFill>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tx1">
                    <a:lumMod val="10000"/>
                  </a:schemeClr>
                </a:solidFill>
              </a:defRPr>
            </a:lvl1pPr>
          </a:lstStyle>
          <a:p>
            <a:fld id="{E2FFBA2A-4FFA-49FA-A149-BEB684D6AFA2}" type="slidenum">
              <a:rPr lang="en-US" smtClean="0"/>
              <a:pPr/>
              <a:t>‹#›</a:t>
            </a:fld>
            <a:endParaRPr lang="en-US"/>
          </a:p>
        </p:txBody>
      </p:sp>
    </p:spTree>
    <p:extLst>
      <p:ext uri="{BB962C8B-B14F-4D97-AF65-F5344CB8AC3E}">
        <p14:creationId xmlns:p14="http://schemas.microsoft.com/office/powerpoint/2010/main" val="119832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7A59AB-2113-47BA-AF07-4E08985A04DF}"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415DB-6540-4772-B691-0BAD52AB1842}" type="datetime1">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FBA2A-4FFA-49FA-A149-BEB684D6AFA2}"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duotone>
              <a:schemeClr val="bg1">
                <a:shade val="20000"/>
                <a:satMod val="350000"/>
                <a:lumMod val="125000"/>
              </a:schemeClr>
              <a:schemeClr val="bg1">
                <a:tint val="90000"/>
                <a:satMod val="25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71EFDF-B511-4257-8D59-885B91156752}" type="datetime1">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10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E45006-21EA-4EB2-80DB-15CB83D3F839}" type="datetime1">
              <a:rPr lang="en-US" smtClean="0"/>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FBA2A-4FFA-49FA-A149-BEB684D6AFA2}"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3000" y="2514600"/>
            <a:ext cx="6781800" cy="1600200"/>
          </a:xfrm>
        </p:spPr>
        <p:txBody>
          <a:bodyPr/>
          <a:lstStyle>
            <a:lvl1pPr>
              <a:defRPr>
                <a:solidFill>
                  <a:schemeClr val="tx1">
                    <a:lumMod val="10000"/>
                  </a:schemeClr>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B3045B3C-622F-4DB6-B9FE-68ABE8ECE096}" type="datetime1">
              <a:rPr lang="en-US" smtClean="0"/>
              <a:t>7/22/2024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2F33DE-98D8-4CB4-8C15-95B10C72F335}" type="datetime1">
              <a:rPr lang="en-US" smtClean="0"/>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solidFill>
                  <a:schemeClr val="tx1">
                    <a:lumMod val="10000"/>
                  </a:schemeClr>
                </a:solidFill>
              </a:defRPr>
            </a:lvl1pPr>
          </a:lstStyle>
          <a:p>
            <a:r>
              <a:rPr lang="en-US" dirty="0"/>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1">
                    <a:lumMod val="1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630614-828D-4DED-A4DD-27189FB1792C}" type="datetime1">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solidFill>
                  <a:schemeClr val="tx1">
                    <a:lumMod val="10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44A87D-5327-4EB7-9041-C3984B8C6E1B}" type="datetime1">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FBA2A-4FFA-49FA-A149-BEB684D6AFA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1">
                    <a:lumMod val="10000"/>
                  </a:schemeClr>
                </a:solidFill>
                <a:latin typeface="+mn-lt"/>
              </a:defRPr>
            </a:lvl1pPr>
          </a:lstStyle>
          <a:p>
            <a:fld id="{2CBD58F2-4D76-455A-9670-BB374B252F4C}" type="datetime1">
              <a:rPr lang="en-US" smtClean="0"/>
              <a:t>7/22/2024</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1">
                    <a:lumMod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10000"/>
                  </a:schemeClr>
                </a:solidFill>
                <a:latin typeface="+mj-lt"/>
              </a:defRPr>
            </a:lvl1pPr>
          </a:lstStyle>
          <a:p>
            <a:fld id="{E2FFBA2A-4FFA-49FA-A149-BEB684D6AFA2}"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9600" y="5856215"/>
            <a:ext cx="914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ftr="0" dt="0"/>
  <p:txStyles>
    <p:titleStyle>
      <a:lvl1pPr algn="l" defTabSz="914400" rtl="0" eaLnBrk="1" latinLnBrk="0" hangingPunct="1">
        <a:spcBef>
          <a:spcPct val="0"/>
        </a:spcBef>
        <a:buNone/>
        <a:defRPr sz="5400" kern="1200">
          <a:solidFill>
            <a:schemeClr val="tx1">
              <a:lumMod val="10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1">
              <a:lumMod val="10000"/>
            </a:schemeClr>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1">
              <a:lumMod val="10000"/>
            </a:schemeClr>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1">
              <a:lumMod val="10000"/>
            </a:schemeClr>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1">
              <a:lumMod val="10000"/>
            </a:schemeClr>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1">
              <a:lumMod val="10000"/>
            </a:schemeClr>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Analysis of Recommendations in MSDPSC Reports</a:t>
            </a:r>
            <a:br>
              <a:rPr lang="en-US" sz="4000" dirty="0">
                <a:solidFill>
                  <a:schemeClr val="bg2">
                    <a:lumMod val="25000"/>
                  </a:schemeClr>
                </a:solidFill>
                <a:latin typeface="+mn-lt"/>
              </a:rPr>
            </a:br>
            <a:br>
              <a:rPr lang="en-US" sz="4000" dirty="0">
                <a:solidFill>
                  <a:schemeClr val="bg2">
                    <a:lumMod val="25000"/>
                  </a:schemeClr>
                </a:solidFill>
                <a:latin typeface="+mn-lt"/>
              </a:rPr>
            </a:br>
            <a:r>
              <a:rPr lang="en-US" sz="2600" b="1" dirty="0">
                <a:solidFill>
                  <a:schemeClr val="bg2">
                    <a:lumMod val="25000"/>
                  </a:schemeClr>
                </a:solidFill>
                <a:latin typeface="+mn-lt"/>
              </a:rPr>
              <a:t>First report:  January 2019</a:t>
            </a:r>
            <a:br>
              <a:rPr lang="en-US" sz="2600" b="1" dirty="0">
                <a:solidFill>
                  <a:schemeClr val="bg2">
                    <a:lumMod val="25000"/>
                  </a:schemeClr>
                </a:solidFill>
                <a:latin typeface="+mn-lt"/>
              </a:rPr>
            </a:br>
            <a:r>
              <a:rPr lang="en-US" sz="2600" b="1" dirty="0">
                <a:solidFill>
                  <a:schemeClr val="bg2">
                    <a:lumMod val="25000"/>
                  </a:schemeClr>
                </a:solidFill>
                <a:latin typeface="+mn-lt"/>
              </a:rPr>
              <a:t>Second Report:  November 2019</a:t>
            </a: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1</a:t>
            </a:fld>
            <a:endParaRPr lang="en-US" dirty="0">
              <a:latin typeface="+mn-lt"/>
            </a:endParaRPr>
          </a:p>
        </p:txBody>
      </p:sp>
    </p:spTree>
    <p:extLst>
      <p:ext uri="{BB962C8B-B14F-4D97-AF65-F5344CB8AC3E}">
        <p14:creationId xmlns:p14="http://schemas.microsoft.com/office/powerpoint/2010/main" val="566706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Law Enforcement</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10</a:t>
            </a:fld>
            <a:endParaRPr lang="en-US" dirty="0">
              <a:latin typeface="+mn-lt"/>
            </a:endParaRPr>
          </a:p>
        </p:txBody>
      </p:sp>
    </p:spTree>
    <p:extLst>
      <p:ext uri="{BB962C8B-B14F-4D97-AF65-F5344CB8AC3E}">
        <p14:creationId xmlns:p14="http://schemas.microsoft.com/office/powerpoint/2010/main" val="83255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11</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5, page 202</a:t>
            </a:r>
          </a:p>
          <a:p>
            <a:r>
              <a:rPr lang="en-US" sz="2800" b="1" i="1" dirty="0"/>
              <a:t>Law Enforcement</a:t>
            </a:r>
          </a:p>
        </p:txBody>
      </p:sp>
      <p:graphicFrame>
        <p:nvGraphicFramePr>
          <p:cNvPr id="2" name="Table 1"/>
          <p:cNvGraphicFramePr>
            <a:graphicFrameLocks noGrp="1"/>
          </p:cNvGraphicFramePr>
          <p:nvPr>
            <p:extLst>
              <p:ext uri="{D42A27DB-BD31-4B8C-83A1-F6EECF244321}">
                <p14:modId xmlns:p14="http://schemas.microsoft.com/office/powerpoint/2010/main" val="3634997582"/>
              </p:ext>
            </p:extLst>
          </p:nvPr>
        </p:nvGraphicFramePr>
        <p:xfrm>
          <a:off x="630194" y="1258904"/>
          <a:ext cx="7980406" cy="44266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23.</a:t>
                      </a:r>
                    </a:p>
                  </a:txBody>
                  <a:tcPr anchor="ctr">
                    <a:solidFill>
                      <a:schemeClr val="accent6"/>
                    </a:solidFill>
                  </a:tcPr>
                </a:tc>
                <a:tc>
                  <a:txBody>
                    <a:bodyPr/>
                    <a:lstStyle/>
                    <a:p>
                      <a:pPr algn="l"/>
                      <a:r>
                        <a:rPr lang="en-US" sz="2000" dirty="0"/>
                        <a:t>The Broward Sheriff’s Office (BSO) should conduct a through review and address all actions or inactions of</a:t>
                      </a:r>
                      <a:r>
                        <a:rPr lang="en-US" sz="2000" baseline="0" dirty="0"/>
                        <a:t> all personnel on February 14, 2018.</a:t>
                      </a:r>
                      <a:endParaRPr lang="en-US" sz="2000" dirty="0"/>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24.</a:t>
                      </a:r>
                    </a:p>
                  </a:txBody>
                  <a:tcPr anchor="ctr">
                    <a:solidFill>
                      <a:schemeClr val="accent6"/>
                    </a:solidFill>
                  </a:tcPr>
                </a:tc>
                <a:tc>
                  <a:txBody>
                    <a:bodyPr/>
                    <a:lstStyle/>
                    <a:p>
                      <a:pPr algn="l"/>
                      <a:r>
                        <a:rPr lang="en-US" sz="2000" dirty="0"/>
                        <a:t>BSO</a:t>
                      </a:r>
                      <a:r>
                        <a:rPr lang="en-US" sz="2000" baseline="0" dirty="0"/>
                        <a:t> should review the actions of the seven deputies who heard gunshots and, if necessary, open a formal internal affairs investigation.</a:t>
                      </a:r>
                      <a:endParaRPr lang="en-US" sz="2000" dirty="0"/>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25.</a:t>
                      </a:r>
                    </a:p>
                  </a:txBody>
                  <a:tcPr anchor="ctr">
                    <a:solidFill>
                      <a:schemeClr val="accent6"/>
                    </a:solidFill>
                  </a:tcPr>
                </a:tc>
                <a:tc>
                  <a:txBody>
                    <a:bodyPr/>
                    <a:lstStyle/>
                    <a:p>
                      <a:pPr algn="l"/>
                      <a:r>
                        <a:rPr lang="en-US" sz="2000" dirty="0"/>
                        <a:t>All public schools should immediately provide law enforcement</a:t>
                      </a:r>
                      <a:r>
                        <a:rPr lang="en-US" sz="2000" baseline="0" dirty="0"/>
                        <a:t> access to live, real-time access to all cameras along with adequate training.</a:t>
                      </a:r>
                      <a:endParaRPr lang="en-US" sz="2000" dirty="0"/>
                    </a:p>
                  </a:txBody>
                  <a:tcPr/>
                </a:tc>
                <a:tc>
                  <a:txBody>
                    <a:bodyPr/>
                    <a:lstStyle/>
                    <a:p>
                      <a:pPr algn="ctr"/>
                      <a:r>
                        <a:rPr lang="en-US" sz="2200" b="1" dirty="0">
                          <a:solidFill>
                            <a:srgbClr val="FF9801"/>
                          </a:solidFill>
                        </a:rPr>
                        <a:t>PENDING</a:t>
                      </a:r>
                      <a:endParaRPr lang="en-US" sz="2200" dirty="0">
                        <a:solidFill>
                          <a:srgbClr val="FF9801"/>
                        </a:solidFill>
                      </a:endParaRPr>
                    </a:p>
                  </a:txBody>
                  <a:tcPr anchor="ctr"/>
                </a:tc>
                <a:extLst>
                  <a:ext uri="{0D108BD9-81ED-4DB2-BD59-A6C34878D82A}">
                    <a16:rowId xmlns:a16="http://schemas.microsoft.com/office/drawing/2014/main" val="10002"/>
                  </a:ext>
                </a:extLst>
              </a:tr>
              <a:tr h="704560">
                <a:tc rowSpan="2">
                  <a:txBody>
                    <a:bodyPr/>
                    <a:lstStyle/>
                    <a:p>
                      <a:pPr algn="ctr"/>
                      <a:r>
                        <a:rPr lang="en-US" sz="2000" dirty="0">
                          <a:solidFill>
                            <a:schemeClr val="bg1"/>
                          </a:solidFill>
                        </a:rPr>
                        <a:t>26.</a:t>
                      </a:r>
                    </a:p>
                  </a:txBody>
                  <a:tcPr anchor="ctr">
                    <a:solidFill>
                      <a:schemeClr val="accent6"/>
                    </a:solidFill>
                  </a:tcPr>
                </a:tc>
                <a:tc>
                  <a:txBody>
                    <a:bodyPr/>
                    <a:lstStyle/>
                    <a:p>
                      <a:pPr algn="l"/>
                      <a:r>
                        <a:rPr lang="en-US" sz="2000" dirty="0"/>
                        <a:t>All Broward County LE, fire, and EMS agencies should establish protocols</a:t>
                      </a:r>
                      <a:r>
                        <a:rPr lang="en-US" sz="2000" baseline="0" dirty="0"/>
                        <a:t> for unified command.</a:t>
                      </a:r>
                      <a:endParaRPr lang="en-US" sz="2000" dirty="0"/>
                    </a:p>
                  </a:txBody>
                  <a:tcPr/>
                </a:tc>
                <a:tc>
                  <a:txBody>
                    <a:bodyPr/>
                    <a:lstStyle/>
                    <a:p>
                      <a:pPr algn="ctr"/>
                      <a:r>
                        <a:rPr lang="en-US" sz="2200" b="1" dirty="0">
                          <a:solidFill>
                            <a:srgbClr val="FF9801"/>
                          </a:solidFill>
                          <a:latin typeface="+mn-lt"/>
                        </a:rPr>
                        <a:t>PENDING</a:t>
                      </a:r>
                      <a:endParaRPr lang="en-US" sz="2200" dirty="0"/>
                    </a:p>
                  </a:txBody>
                  <a:tcPr anchor="ctr"/>
                </a:tc>
                <a:extLst>
                  <a:ext uri="{0D108BD9-81ED-4DB2-BD59-A6C34878D82A}">
                    <a16:rowId xmlns:a16="http://schemas.microsoft.com/office/drawing/2014/main" val="10003"/>
                  </a:ext>
                </a:extLst>
              </a:tr>
              <a:tr h="70456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Every County should</a:t>
                      </a:r>
                      <a:r>
                        <a:rPr lang="en-US" sz="2000" baseline="0" dirty="0"/>
                        <a:t> be required to have a ILA establishing protocols for a unified command.</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33068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12</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5, page 202</a:t>
            </a:r>
          </a:p>
          <a:p>
            <a:r>
              <a:rPr lang="en-US" sz="2800" b="1" i="1" dirty="0"/>
              <a:t>Law Enforcement</a:t>
            </a:r>
          </a:p>
        </p:txBody>
      </p:sp>
      <p:graphicFrame>
        <p:nvGraphicFramePr>
          <p:cNvPr id="2" name="Table 1"/>
          <p:cNvGraphicFramePr>
            <a:graphicFrameLocks noGrp="1"/>
          </p:cNvGraphicFramePr>
          <p:nvPr>
            <p:extLst>
              <p:ext uri="{D42A27DB-BD31-4B8C-83A1-F6EECF244321}">
                <p14:modId xmlns:p14="http://schemas.microsoft.com/office/powerpoint/2010/main" val="770491041"/>
              </p:ext>
            </p:extLst>
          </p:nvPr>
        </p:nvGraphicFramePr>
        <p:xfrm>
          <a:off x="630194" y="1258904"/>
          <a:ext cx="7980406" cy="412536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27.</a:t>
                      </a:r>
                    </a:p>
                  </a:txBody>
                  <a:tcPr anchor="ctr">
                    <a:solidFill>
                      <a:schemeClr val="accent6"/>
                    </a:solidFill>
                  </a:tcPr>
                </a:tc>
                <a:tc>
                  <a:txBody>
                    <a:bodyPr/>
                    <a:lstStyle/>
                    <a:p>
                      <a:pPr algn="l"/>
                      <a:r>
                        <a:rPr lang="en-US" sz="2000" dirty="0"/>
                        <a:t>A staging area outside the command post should be standard protocol for meeting elected officials.</a:t>
                      </a:r>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28.</a:t>
                      </a:r>
                    </a:p>
                  </a:txBody>
                  <a:tcPr anchor="ctr">
                    <a:solidFill>
                      <a:schemeClr val="accent6"/>
                    </a:solidFill>
                  </a:tcPr>
                </a:tc>
                <a:tc>
                  <a:txBody>
                    <a:bodyPr/>
                    <a:lstStyle/>
                    <a:p>
                      <a:pPr algn="l"/>
                      <a:r>
                        <a:rPr lang="en-US" sz="2000" dirty="0"/>
                        <a:t>BSO should revise its active assailant policy to make it clear deputies are</a:t>
                      </a:r>
                      <a:r>
                        <a:rPr lang="en-US" sz="2000" baseline="0" dirty="0"/>
                        <a:t> to immediately pursue active assailants and “containment” is not the policy.</a:t>
                      </a:r>
                      <a:endParaRPr lang="en-US" sz="2000" dirty="0"/>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29.</a:t>
                      </a:r>
                    </a:p>
                  </a:txBody>
                  <a:tcPr anchor="ctr">
                    <a:solidFill>
                      <a:schemeClr val="accent6"/>
                    </a:solidFill>
                  </a:tcPr>
                </a:tc>
                <a:tc>
                  <a:txBody>
                    <a:bodyPr/>
                    <a:lstStyle/>
                    <a:p>
                      <a:pPr algn="l"/>
                      <a:r>
                        <a:rPr lang="en-US" sz="2000" dirty="0"/>
                        <a:t>BSO should increase the frequency of their active assailant training.</a:t>
                      </a:r>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2"/>
                  </a:ext>
                </a:extLst>
              </a:tr>
              <a:tr h="704560">
                <a:tc>
                  <a:txBody>
                    <a:bodyPr/>
                    <a:lstStyle/>
                    <a:p>
                      <a:pPr algn="ctr"/>
                      <a:r>
                        <a:rPr lang="en-US" sz="2000" dirty="0">
                          <a:solidFill>
                            <a:schemeClr val="bg1"/>
                          </a:solidFill>
                        </a:rPr>
                        <a:t>30.</a:t>
                      </a:r>
                    </a:p>
                  </a:txBody>
                  <a:tcPr anchor="ctr">
                    <a:solidFill>
                      <a:schemeClr val="accent6"/>
                    </a:solidFill>
                  </a:tcPr>
                </a:tc>
                <a:tc>
                  <a:txBody>
                    <a:bodyPr/>
                    <a:lstStyle/>
                    <a:p>
                      <a:pPr algn="l"/>
                      <a:r>
                        <a:rPr lang="en-US" sz="2000" dirty="0"/>
                        <a:t>CJSTC</a:t>
                      </a:r>
                      <a:r>
                        <a:rPr lang="en-US" sz="2000" baseline="0" dirty="0"/>
                        <a:t> and agencies should require single-officer response to active assailant training.</a:t>
                      </a:r>
                      <a:endParaRPr lang="en-US" sz="2000" dirty="0"/>
                    </a:p>
                  </a:txBody>
                  <a:tcPr/>
                </a:tc>
                <a:tc>
                  <a:txBody>
                    <a:bodyPr/>
                    <a:lstStyle/>
                    <a:p>
                      <a:pPr algn="ctr"/>
                      <a:r>
                        <a:rPr lang="en-US" sz="2200" b="1" dirty="0">
                          <a:solidFill>
                            <a:srgbClr val="FF9801"/>
                          </a:solidFill>
                        </a:rPr>
                        <a:t>PENDING</a:t>
                      </a:r>
                      <a:endParaRPr lang="en-US" sz="2200" dirty="0">
                        <a:solidFill>
                          <a:srgbClr val="FF9801"/>
                        </a:solidFill>
                      </a:endParaRPr>
                    </a:p>
                  </a:txBody>
                  <a:tcPr anchor="ctr"/>
                </a:tc>
                <a:extLst>
                  <a:ext uri="{0D108BD9-81ED-4DB2-BD59-A6C34878D82A}">
                    <a16:rowId xmlns:a16="http://schemas.microsoft.com/office/drawing/2014/main" val="10003"/>
                  </a:ext>
                </a:extLst>
              </a:tr>
              <a:tr h="704560">
                <a:tc>
                  <a:txBody>
                    <a:bodyPr/>
                    <a:lstStyle/>
                    <a:p>
                      <a:pPr algn="ctr"/>
                      <a:r>
                        <a:rPr lang="en-US" sz="2000" dirty="0">
                          <a:solidFill>
                            <a:schemeClr val="bg1"/>
                          </a:solidFill>
                        </a:rPr>
                        <a:t>31.</a:t>
                      </a:r>
                    </a:p>
                  </a:txBody>
                  <a:tcPr anchor="ctr">
                    <a:solidFill>
                      <a:schemeClr val="accent6"/>
                    </a:solidFill>
                  </a:tcPr>
                </a:tc>
                <a:tc>
                  <a:txBody>
                    <a:bodyPr/>
                    <a:lstStyle/>
                    <a:p>
                      <a:pPr algn="l"/>
                      <a:r>
                        <a:rPr lang="en-US" sz="2000" dirty="0"/>
                        <a:t>All</a:t>
                      </a:r>
                      <a:r>
                        <a:rPr lang="en-US" sz="2000" baseline="0" dirty="0"/>
                        <a:t> LE agencies must have a proactive active shooter response policy which includes immediately responding to and stopping the threat.</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6292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Fire Department/EMS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13</a:t>
            </a:fld>
            <a:endParaRPr lang="en-US" dirty="0">
              <a:latin typeface="+mn-lt"/>
            </a:endParaRPr>
          </a:p>
        </p:txBody>
      </p:sp>
    </p:spTree>
    <p:extLst>
      <p:ext uri="{BB962C8B-B14F-4D97-AF65-F5344CB8AC3E}">
        <p14:creationId xmlns:p14="http://schemas.microsoft.com/office/powerpoint/2010/main" val="2332938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14</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6, page 213</a:t>
            </a:r>
          </a:p>
          <a:p>
            <a:r>
              <a:rPr lang="en-US" sz="2800" b="1" i="1" dirty="0"/>
              <a:t>Fire Department/EMS</a:t>
            </a:r>
          </a:p>
        </p:txBody>
      </p:sp>
      <p:graphicFrame>
        <p:nvGraphicFramePr>
          <p:cNvPr id="2" name="Table 1"/>
          <p:cNvGraphicFramePr>
            <a:graphicFrameLocks noGrp="1"/>
          </p:cNvGraphicFramePr>
          <p:nvPr>
            <p:extLst>
              <p:ext uri="{D42A27DB-BD31-4B8C-83A1-F6EECF244321}">
                <p14:modId xmlns:p14="http://schemas.microsoft.com/office/powerpoint/2010/main" val="3435133628"/>
              </p:ext>
            </p:extLst>
          </p:nvPr>
        </p:nvGraphicFramePr>
        <p:xfrm>
          <a:off x="630194" y="1258904"/>
          <a:ext cx="7980406" cy="21136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32.</a:t>
                      </a:r>
                    </a:p>
                  </a:txBody>
                  <a:tcPr anchor="ctr">
                    <a:solidFill>
                      <a:schemeClr val="accent6"/>
                    </a:solidFill>
                  </a:tcPr>
                </a:tc>
                <a:tc>
                  <a:txBody>
                    <a:bodyPr/>
                    <a:lstStyle/>
                    <a:p>
                      <a:pPr algn="l"/>
                      <a:r>
                        <a:rPr lang="en-US" sz="2000" dirty="0"/>
                        <a:t>LE and fire departments should</a:t>
                      </a:r>
                      <a:r>
                        <a:rPr lang="en-US" sz="2000" baseline="0" dirty="0"/>
                        <a:t> have established agreements governing self-deployment.</a:t>
                      </a:r>
                      <a:endParaRPr lang="en-US" sz="2000" dirty="0"/>
                    </a:p>
                  </a:txBody>
                  <a:tcPr/>
                </a:tc>
                <a:tc>
                  <a:txBody>
                    <a:bodyPr/>
                    <a:lstStyle/>
                    <a:p>
                      <a:pPr algn="ctr"/>
                      <a:r>
                        <a:rPr lang="en-US" sz="2200" b="1" dirty="0">
                          <a:solidFill>
                            <a:srgbClr val="FF9801"/>
                          </a:solidFill>
                        </a:rPr>
                        <a:t>PENDING</a:t>
                      </a:r>
                      <a:endParaRPr lang="en-US" sz="2200" dirty="0">
                        <a:solidFill>
                          <a:srgbClr val="FF9801"/>
                        </a:solidFill>
                      </a:endParaRPr>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33.</a:t>
                      </a:r>
                    </a:p>
                  </a:txBody>
                  <a:tcPr anchor="ctr">
                    <a:solidFill>
                      <a:schemeClr val="accent6"/>
                    </a:solidFill>
                  </a:tcPr>
                </a:tc>
                <a:tc>
                  <a:txBody>
                    <a:bodyPr/>
                    <a:lstStyle/>
                    <a:p>
                      <a:pPr algn="l"/>
                      <a:r>
                        <a:rPr lang="en-US" sz="2000" dirty="0"/>
                        <a:t>LE agencies are encouraged to formalize Rescue Task Force protocols and train</a:t>
                      </a:r>
                      <a:r>
                        <a:rPr lang="en-US" sz="2000" baseline="0" dirty="0"/>
                        <a:t> regularly.</a:t>
                      </a:r>
                      <a:endParaRPr lang="en-US" sz="2000" dirty="0"/>
                    </a:p>
                  </a:txBody>
                  <a:tcPr/>
                </a:tc>
                <a:tc>
                  <a:txBody>
                    <a:bodyPr/>
                    <a:lstStyle/>
                    <a:p>
                      <a:pPr algn="ctr"/>
                      <a:r>
                        <a:rPr lang="en-US" sz="2200" b="1" dirty="0">
                          <a:solidFill>
                            <a:srgbClr val="FF9801"/>
                          </a:solidFill>
                        </a:rPr>
                        <a:t>PENDING</a:t>
                      </a:r>
                      <a:endParaRPr lang="en-US" sz="2200" dirty="0">
                        <a:solidFill>
                          <a:srgbClr val="FF9801"/>
                        </a:solidFill>
                      </a:endParaRPr>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34.</a:t>
                      </a:r>
                    </a:p>
                  </a:txBody>
                  <a:tcPr anchor="ctr">
                    <a:solidFill>
                      <a:schemeClr val="accent6"/>
                    </a:solidFill>
                  </a:tcPr>
                </a:tc>
                <a:tc>
                  <a:txBody>
                    <a:bodyPr/>
                    <a:lstStyle/>
                    <a:p>
                      <a:pPr algn="l"/>
                      <a:r>
                        <a:rPr lang="en-US" sz="2000" dirty="0"/>
                        <a:t>Fire and EMS must be part of the unified command at any MCI or significant event.</a:t>
                      </a:r>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13175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133600"/>
            <a:ext cx="7391400" cy="3429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Law Enforcement Communications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15</a:t>
            </a:fld>
            <a:endParaRPr lang="en-US" dirty="0">
              <a:latin typeface="+mn-lt"/>
            </a:endParaRPr>
          </a:p>
        </p:txBody>
      </p:sp>
    </p:spTree>
    <p:extLst>
      <p:ext uri="{BB962C8B-B14F-4D97-AF65-F5344CB8AC3E}">
        <p14:creationId xmlns:p14="http://schemas.microsoft.com/office/powerpoint/2010/main" val="269119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16</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7, page 230</a:t>
            </a:r>
          </a:p>
          <a:p>
            <a:r>
              <a:rPr lang="en-US" sz="2800" b="1" i="1" dirty="0"/>
              <a:t>Law Enforcement Communications</a:t>
            </a:r>
          </a:p>
        </p:txBody>
      </p:sp>
      <p:graphicFrame>
        <p:nvGraphicFramePr>
          <p:cNvPr id="2" name="Table 1"/>
          <p:cNvGraphicFramePr>
            <a:graphicFrameLocks noGrp="1"/>
          </p:cNvGraphicFramePr>
          <p:nvPr>
            <p:extLst>
              <p:ext uri="{D42A27DB-BD31-4B8C-83A1-F6EECF244321}">
                <p14:modId xmlns:p14="http://schemas.microsoft.com/office/powerpoint/2010/main" val="585638463"/>
              </p:ext>
            </p:extLst>
          </p:nvPr>
        </p:nvGraphicFramePr>
        <p:xfrm>
          <a:off x="630194" y="1258904"/>
          <a:ext cx="7980406" cy="48299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35.</a:t>
                      </a:r>
                    </a:p>
                  </a:txBody>
                  <a:tcPr anchor="ctr">
                    <a:solidFill>
                      <a:schemeClr val="accent6"/>
                    </a:solidFill>
                  </a:tcPr>
                </a:tc>
                <a:tc>
                  <a:txBody>
                    <a:bodyPr/>
                    <a:lstStyle/>
                    <a:p>
                      <a:pPr algn="l"/>
                      <a:r>
                        <a:rPr lang="en-US" sz="2000" dirty="0"/>
                        <a:t>LE should be required to have communications interoperability</a:t>
                      </a:r>
                      <a:r>
                        <a:rPr lang="en-US" sz="2000" baseline="0" dirty="0"/>
                        <a:t> with all LE agencies in their county.</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36.</a:t>
                      </a:r>
                    </a:p>
                  </a:txBody>
                  <a:tcPr anchor="ctr">
                    <a:solidFill>
                      <a:schemeClr val="accent6"/>
                    </a:solidFill>
                  </a:tcPr>
                </a:tc>
                <a:tc>
                  <a:txBody>
                    <a:bodyPr/>
                    <a:lstStyle/>
                    <a:p>
                      <a:pPr algn="l"/>
                      <a:r>
                        <a:rPr lang="en-US" sz="2000" dirty="0"/>
                        <a:t>If an agency asks for another</a:t>
                      </a:r>
                      <a:r>
                        <a:rPr lang="en-US" sz="2000" baseline="0" dirty="0"/>
                        <a:t> for access to their primary dispatch channels, it should be mandated that the agency honor the request.</a:t>
                      </a:r>
                      <a:endParaRPr lang="en-US" sz="2000" dirty="0"/>
                    </a:p>
                  </a:txBody>
                  <a:tcPr/>
                </a:tc>
                <a:tc>
                  <a:txBody>
                    <a:bodyPr/>
                    <a:lstStyle/>
                    <a:p>
                      <a:pPr algn="ctr"/>
                      <a:r>
                        <a:rPr lang="en-US" sz="2200" b="1" dirty="0">
                          <a:solidFill>
                            <a:srgbClr val="FF9801"/>
                          </a:solidFill>
                          <a:latin typeface="+mn-lt"/>
                        </a:rPr>
                        <a:t>PENDING</a:t>
                      </a:r>
                      <a:endParaRPr lang="en-US" sz="2200" dirty="0">
                        <a:solidFill>
                          <a:srgbClr val="FF0000"/>
                        </a:solidFill>
                      </a:endParaRPr>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37.</a:t>
                      </a:r>
                    </a:p>
                  </a:txBody>
                  <a:tcPr anchor="ctr">
                    <a:solidFill>
                      <a:schemeClr val="accent6"/>
                    </a:solidFill>
                  </a:tcPr>
                </a:tc>
                <a:tc>
                  <a:txBody>
                    <a:bodyPr/>
                    <a:lstStyle/>
                    <a:p>
                      <a:pPr algn="l"/>
                      <a:r>
                        <a:rPr lang="en-US" sz="2000" dirty="0"/>
                        <a:t>LE should tactically</a:t>
                      </a:r>
                      <a:r>
                        <a:rPr lang="en-US" sz="2000" baseline="0" dirty="0"/>
                        <a:t> train their personnel so they are familiar with all radio functionality.</a:t>
                      </a:r>
                      <a:endParaRPr lang="en-US" sz="2000" dirty="0"/>
                    </a:p>
                  </a:txBody>
                  <a:tcPr/>
                </a:tc>
                <a:tc>
                  <a:txBody>
                    <a:bodyPr/>
                    <a:lstStyle/>
                    <a:p>
                      <a:pPr algn="ctr"/>
                      <a:r>
                        <a:rPr lang="en-US" sz="2200" b="1" dirty="0">
                          <a:solidFill>
                            <a:srgbClr val="FF9801"/>
                          </a:solidFill>
                        </a:rPr>
                        <a:t>PENDING</a:t>
                      </a:r>
                      <a:endParaRPr lang="en-US" sz="2200" dirty="0">
                        <a:solidFill>
                          <a:srgbClr val="FF9801"/>
                        </a:solidFill>
                      </a:endParaRPr>
                    </a:p>
                  </a:txBody>
                  <a:tcPr anchor="ctr"/>
                </a:tc>
                <a:extLst>
                  <a:ext uri="{0D108BD9-81ED-4DB2-BD59-A6C34878D82A}">
                    <a16:rowId xmlns:a16="http://schemas.microsoft.com/office/drawing/2014/main" val="10002"/>
                  </a:ext>
                </a:extLst>
              </a:tr>
              <a:tr h="704560">
                <a:tc>
                  <a:txBody>
                    <a:bodyPr/>
                    <a:lstStyle/>
                    <a:p>
                      <a:pPr algn="ctr"/>
                      <a:r>
                        <a:rPr lang="en-US" sz="2000" dirty="0">
                          <a:solidFill>
                            <a:schemeClr val="bg1"/>
                          </a:solidFill>
                        </a:rPr>
                        <a:t>38.</a:t>
                      </a:r>
                    </a:p>
                  </a:txBody>
                  <a:tcPr anchor="ctr">
                    <a:solidFill>
                      <a:schemeClr val="accent6"/>
                    </a:solidFill>
                  </a:tcPr>
                </a:tc>
                <a:tc>
                  <a:txBody>
                    <a:bodyPr/>
                    <a:lstStyle/>
                    <a:p>
                      <a:pPr algn="l"/>
                      <a:r>
                        <a:rPr lang="en-US" sz="2000" dirty="0"/>
                        <a:t>Florida law should require that all primary 911 call centers have the ability to directly communicate with the first responders for whom they receive calls.</a:t>
                      </a:r>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3"/>
                  </a:ext>
                </a:extLst>
              </a:tr>
              <a:tr h="704560">
                <a:tc>
                  <a:txBody>
                    <a:bodyPr/>
                    <a:lstStyle/>
                    <a:p>
                      <a:pPr algn="ctr"/>
                      <a:r>
                        <a:rPr lang="en-US" sz="2000" dirty="0">
                          <a:solidFill>
                            <a:schemeClr val="bg1"/>
                          </a:solidFill>
                        </a:rPr>
                        <a:t>39.</a:t>
                      </a:r>
                    </a:p>
                  </a:txBody>
                  <a:tcPr anchor="ctr">
                    <a:solidFill>
                      <a:schemeClr val="accent6"/>
                    </a:solidFill>
                  </a:tcPr>
                </a:tc>
                <a:tc>
                  <a:txBody>
                    <a:bodyPr/>
                    <a:lstStyle/>
                    <a:p>
                      <a:pPr algn="l"/>
                      <a:r>
                        <a:rPr lang="en-US" sz="2000" dirty="0"/>
                        <a:t>All public</a:t>
                      </a:r>
                      <a:r>
                        <a:rPr lang="en-US" sz="2000" baseline="0" dirty="0"/>
                        <a:t> safety agencies should work toward consolidation of 911 call centers.</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4"/>
                  </a:ext>
                </a:extLst>
              </a:tr>
              <a:tr h="704560">
                <a:tc>
                  <a:txBody>
                    <a:bodyPr/>
                    <a:lstStyle/>
                    <a:p>
                      <a:pPr algn="ctr"/>
                      <a:r>
                        <a:rPr lang="en-US" sz="2000" dirty="0">
                          <a:solidFill>
                            <a:schemeClr val="bg1"/>
                          </a:solidFill>
                        </a:rPr>
                        <a:t>40.</a:t>
                      </a:r>
                    </a:p>
                  </a:txBody>
                  <a:tcPr anchor="ctr">
                    <a:solidFill>
                      <a:schemeClr val="accent6"/>
                    </a:solidFill>
                  </a:tcPr>
                </a:tc>
                <a:tc>
                  <a:txBody>
                    <a:bodyPr/>
                    <a:lstStyle/>
                    <a:p>
                      <a:pPr algn="l"/>
                      <a:r>
                        <a:rPr lang="en-US" sz="2000" dirty="0"/>
                        <a:t>School districts and LE agencies should strive for radio interoperability.</a:t>
                      </a:r>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12671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86000"/>
            <a:ext cx="7391400" cy="3048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BCPS Actions Related to the Incident</a:t>
            </a: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17</a:t>
            </a:fld>
            <a:endParaRPr lang="en-US" dirty="0">
              <a:latin typeface="+mn-lt"/>
            </a:endParaRPr>
          </a:p>
        </p:txBody>
      </p:sp>
    </p:spTree>
    <p:extLst>
      <p:ext uri="{BB962C8B-B14F-4D97-AF65-F5344CB8AC3E}">
        <p14:creationId xmlns:p14="http://schemas.microsoft.com/office/powerpoint/2010/main" val="2097035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18</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8, page 265</a:t>
            </a:r>
          </a:p>
          <a:p>
            <a:r>
              <a:rPr lang="en-US" sz="2800" b="1" i="1" dirty="0"/>
              <a:t>BCPS Actions Related to the Incident</a:t>
            </a:r>
          </a:p>
        </p:txBody>
      </p:sp>
      <p:graphicFrame>
        <p:nvGraphicFramePr>
          <p:cNvPr id="2" name="Table 1"/>
          <p:cNvGraphicFramePr>
            <a:graphicFrameLocks noGrp="1"/>
          </p:cNvGraphicFramePr>
          <p:nvPr>
            <p:extLst>
              <p:ext uri="{D42A27DB-BD31-4B8C-83A1-F6EECF244321}">
                <p14:modId xmlns:p14="http://schemas.microsoft.com/office/powerpoint/2010/main" val="2002224138"/>
              </p:ext>
            </p:extLst>
          </p:nvPr>
        </p:nvGraphicFramePr>
        <p:xfrm>
          <a:off x="630194" y="1258904"/>
          <a:ext cx="7980406" cy="43316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41.</a:t>
                      </a:r>
                    </a:p>
                  </a:txBody>
                  <a:tcPr anchor="ctr">
                    <a:solidFill>
                      <a:schemeClr val="accent6"/>
                    </a:solidFill>
                  </a:tcPr>
                </a:tc>
                <a:tc>
                  <a:txBody>
                    <a:bodyPr/>
                    <a:lstStyle/>
                    <a:p>
                      <a:pPr algn="l"/>
                      <a:r>
                        <a:rPr lang="en-US" sz="2000" dirty="0"/>
                        <a:t>BCPS should investigate the actions of AP Jeff </a:t>
                      </a:r>
                      <a:r>
                        <a:rPr lang="en-US" sz="2000" dirty="0" err="1"/>
                        <a:t>Morford</a:t>
                      </a:r>
                      <a:r>
                        <a:rPr lang="en-US" sz="2000" dirty="0"/>
                        <a:t> regarding his prior knowledge of Cru</a:t>
                      </a:r>
                      <a:r>
                        <a:rPr lang="en-US" sz="2000" baseline="0" dirty="0"/>
                        <a:t>z that he should have acted on and whether he violated any policies.  BCPS should take appropriate action it deems necessary.</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42.</a:t>
                      </a:r>
                    </a:p>
                  </a:txBody>
                  <a:tcPr anchor="ctr">
                    <a:solidFill>
                      <a:schemeClr val="accent6"/>
                    </a:solidFill>
                  </a:tcPr>
                </a:tc>
                <a:tc>
                  <a:txBody>
                    <a:bodyPr/>
                    <a:lstStyle/>
                    <a:p>
                      <a:pPr algn="l"/>
                      <a:r>
                        <a:rPr lang="en-US" sz="2000" dirty="0"/>
                        <a:t>It is important for people to report concerning behavior, </a:t>
                      </a:r>
                      <a:r>
                        <a:rPr lang="en-US" sz="2000" dirty="0" err="1"/>
                        <a:t>FortifyFL</a:t>
                      </a:r>
                      <a:r>
                        <a:rPr lang="en-US" sz="2000" dirty="0"/>
                        <a:t> is an excellent opportunity</a:t>
                      </a:r>
                      <a:r>
                        <a:rPr lang="en-US" sz="2000" baseline="0" dirty="0"/>
                        <a:t> to report this information.</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1"/>
                  </a:ext>
                </a:extLst>
              </a:tr>
              <a:tr h="704560">
                <a:tc rowSpan="2">
                  <a:txBody>
                    <a:bodyPr/>
                    <a:lstStyle/>
                    <a:p>
                      <a:pPr algn="ctr"/>
                      <a:r>
                        <a:rPr lang="en-US" sz="2000" dirty="0">
                          <a:solidFill>
                            <a:schemeClr val="bg1"/>
                          </a:solidFill>
                        </a:rPr>
                        <a:t>43.</a:t>
                      </a:r>
                    </a:p>
                  </a:txBody>
                  <a:tcPr anchor="ctr">
                    <a:solidFill>
                      <a:schemeClr val="accent6"/>
                    </a:solidFill>
                  </a:tcPr>
                </a:tc>
                <a:tc>
                  <a:txBody>
                    <a:bodyPr/>
                    <a:lstStyle/>
                    <a:p>
                      <a:pPr algn="l"/>
                      <a:r>
                        <a:rPr lang="en-US" sz="2000" dirty="0"/>
                        <a:t>Schools should be required to notify students of </a:t>
                      </a:r>
                      <a:r>
                        <a:rPr lang="en-US" sz="2000" dirty="0" err="1"/>
                        <a:t>FortifyFL</a:t>
                      </a:r>
                      <a:r>
                        <a:rPr lang="en-US" sz="2000" baseline="0" dirty="0"/>
                        <a:t> and install the app on all student-issued devices.</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2"/>
                  </a:ext>
                </a:extLst>
              </a:tr>
              <a:tr h="70456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Future updates</a:t>
                      </a:r>
                      <a:r>
                        <a:rPr lang="en-US" sz="2000" baseline="0" dirty="0"/>
                        <a:t> should explore two-way live dialogue.</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67991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19</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8, page 265</a:t>
            </a:r>
          </a:p>
          <a:p>
            <a:r>
              <a:rPr lang="en-US" sz="2800" b="1" i="1" dirty="0"/>
              <a:t>BCPS Actions Related to the Incident</a:t>
            </a:r>
          </a:p>
        </p:txBody>
      </p:sp>
      <p:graphicFrame>
        <p:nvGraphicFramePr>
          <p:cNvPr id="2" name="Table 1"/>
          <p:cNvGraphicFramePr>
            <a:graphicFrameLocks noGrp="1"/>
          </p:cNvGraphicFramePr>
          <p:nvPr>
            <p:extLst>
              <p:ext uri="{D42A27DB-BD31-4B8C-83A1-F6EECF244321}">
                <p14:modId xmlns:p14="http://schemas.microsoft.com/office/powerpoint/2010/main" val="476950453"/>
              </p:ext>
            </p:extLst>
          </p:nvPr>
        </p:nvGraphicFramePr>
        <p:xfrm>
          <a:off x="630194" y="1258904"/>
          <a:ext cx="7980406" cy="30210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rowSpan="3">
                  <a:txBody>
                    <a:bodyPr/>
                    <a:lstStyle/>
                    <a:p>
                      <a:pPr algn="ctr"/>
                      <a:r>
                        <a:rPr lang="en-US" sz="2000" dirty="0">
                          <a:solidFill>
                            <a:schemeClr val="bg1"/>
                          </a:solidFill>
                        </a:rPr>
                        <a:t>44.</a:t>
                      </a:r>
                    </a:p>
                  </a:txBody>
                  <a:tcPr anchor="ctr">
                    <a:solidFill>
                      <a:schemeClr val="accent6"/>
                    </a:solidFill>
                  </a:tcPr>
                </a:tc>
                <a:tc>
                  <a:txBody>
                    <a:bodyPr/>
                    <a:lstStyle/>
                    <a:p>
                      <a:pPr algn="l"/>
                      <a:r>
                        <a:rPr lang="en-US" sz="2000" dirty="0"/>
                        <a:t>Every district should require personnel to report all indicators of suspicious student behavior to an administrator.</a:t>
                      </a:r>
                    </a:p>
                  </a:txBody>
                  <a:tcPr/>
                </a:tc>
                <a:tc>
                  <a:txBody>
                    <a:bodyPr/>
                    <a:lstStyle/>
                    <a:p>
                      <a:pPr algn="ctr"/>
                      <a:r>
                        <a:rPr lang="en-US" sz="2200" b="1" dirty="0">
                          <a:solidFill>
                            <a:srgbClr val="FF0000"/>
                          </a:solidFill>
                          <a:latin typeface="+mn-lt"/>
                        </a:rPr>
                        <a:t>COMPLETE</a:t>
                      </a:r>
                      <a:endParaRPr lang="en-US" sz="2200" dirty="0">
                        <a:solidFill>
                          <a:srgbClr val="FF9801"/>
                        </a:solidFill>
                      </a:endParaRPr>
                    </a:p>
                  </a:txBody>
                  <a:tcPr anchor="ctr"/>
                </a:tc>
                <a:extLst>
                  <a:ext uri="{0D108BD9-81ED-4DB2-BD59-A6C34878D82A}">
                    <a16:rowId xmlns:a16="http://schemas.microsoft.com/office/drawing/2014/main" val="10000"/>
                  </a:ext>
                </a:extLst>
              </a:tr>
              <a:tr h="70456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The</a:t>
                      </a:r>
                      <a:r>
                        <a:rPr lang="en-US" sz="2000" baseline="0" dirty="0"/>
                        <a:t> administrator should be required to document the report and disposition.</a:t>
                      </a:r>
                      <a:endParaRPr lang="en-US" sz="2000" dirty="0"/>
                    </a:p>
                  </a:txBody>
                  <a:tcPr/>
                </a:tc>
                <a:tc>
                  <a:txBody>
                    <a:bodyPr/>
                    <a:lstStyle/>
                    <a:p>
                      <a:pPr algn="ctr"/>
                      <a:r>
                        <a:rPr lang="en-US" sz="2200" b="1" dirty="0">
                          <a:solidFill>
                            <a:srgbClr val="FF0000"/>
                          </a:solidFill>
                          <a:latin typeface="+mn-lt"/>
                        </a:rPr>
                        <a:t>COMPLETE</a:t>
                      </a:r>
                      <a:endParaRPr lang="en-US" sz="2200" dirty="0">
                        <a:solidFill>
                          <a:srgbClr val="FF9801"/>
                        </a:solidFill>
                      </a:endParaRPr>
                    </a:p>
                  </a:txBody>
                  <a:tcPr anchor="ctr"/>
                </a:tc>
                <a:extLst>
                  <a:ext uri="{0D108BD9-81ED-4DB2-BD59-A6C34878D82A}">
                    <a16:rowId xmlns:a16="http://schemas.microsoft.com/office/drawing/2014/main" val="10001"/>
                  </a:ext>
                </a:extLst>
              </a:tr>
              <a:tr h="70456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The disposition of all threats of violence</a:t>
                      </a:r>
                      <a:r>
                        <a:rPr lang="en-US" sz="2000" baseline="0" dirty="0"/>
                        <a:t> should be reviewed by at least the school’s principal – if not a higher authority - and reported to the threat assessment team.</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3292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Physical Security</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2</a:t>
            </a:fld>
            <a:endParaRPr lang="en-US" dirty="0">
              <a:latin typeface="+mn-lt"/>
            </a:endParaRPr>
          </a:p>
        </p:txBody>
      </p:sp>
    </p:spTree>
    <p:extLst>
      <p:ext uri="{BB962C8B-B14F-4D97-AF65-F5344CB8AC3E}">
        <p14:creationId xmlns:p14="http://schemas.microsoft.com/office/powerpoint/2010/main" val="1473032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Mental Health</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20</a:t>
            </a:fld>
            <a:endParaRPr lang="en-US" dirty="0">
              <a:latin typeface="+mn-lt"/>
            </a:endParaRPr>
          </a:p>
        </p:txBody>
      </p:sp>
    </p:spTree>
    <p:extLst>
      <p:ext uri="{BB962C8B-B14F-4D97-AF65-F5344CB8AC3E}">
        <p14:creationId xmlns:p14="http://schemas.microsoft.com/office/powerpoint/2010/main" val="297132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21</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9, page 272</a:t>
            </a:r>
          </a:p>
          <a:p>
            <a:r>
              <a:rPr lang="en-US" sz="2800" b="1" i="1" dirty="0"/>
              <a:t>Mental Health</a:t>
            </a:r>
          </a:p>
        </p:txBody>
      </p:sp>
      <p:graphicFrame>
        <p:nvGraphicFramePr>
          <p:cNvPr id="5" name="Table 4"/>
          <p:cNvGraphicFramePr>
            <a:graphicFrameLocks noGrp="1"/>
          </p:cNvGraphicFramePr>
          <p:nvPr>
            <p:extLst>
              <p:ext uri="{D42A27DB-BD31-4B8C-83A1-F6EECF244321}">
                <p14:modId xmlns:p14="http://schemas.microsoft.com/office/powerpoint/2010/main" val="3567556845"/>
              </p:ext>
            </p:extLst>
          </p:nvPr>
        </p:nvGraphicFramePr>
        <p:xfrm>
          <a:off x="630194" y="1258904"/>
          <a:ext cx="7980406" cy="47314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45.</a:t>
                      </a:r>
                    </a:p>
                  </a:txBody>
                  <a:tcPr anchor="ctr">
                    <a:solidFill>
                      <a:schemeClr val="accent6"/>
                    </a:solidFill>
                  </a:tcPr>
                </a:tc>
                <a:tc>
                  <a:txBody>
                    <a:bodyPr/>
                    <a:lstStyle/>
                    <a:p>
                      <a:pPr algn="l"/>
                      <a:r>
                        <a:rPr lang="en-US" sz="2000" dirty="0"/>
                        <a:t>The Commission will address mental health and provide additional recommendations</a:t>
                      </a:r>
                      <a:r>
                        <a:rPr lang="en-US" sz="2000" baseline="0" dirty="0"/>
                        <a:t> in the future.</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46.</a:t>
                      </a:r>
                    </a:p>
                  </a:txBody>
                  <a:tcPr anchor="ctr">
                    <a:solidFill>
                      <a:schemeClr val="accent6"/>
                    </a:solidFill>
                  </a:tcPr>
                </a:tc>
                <a:tc>
                  <a:txBody>
                    <a:bodyPr/>
                    <a:lstStyle/>
                    <a:p>
                      <a:pPr algn="l"/>
                      <a:r>
                        <a:rPr lang="en-US" sz="2000" dirty="0"/>
                        <a:t>The legislature</a:t>
                      </a:r>
                      <a:r>
                        <a:rPr lang="en-US" sz="2000" baseline="0" dirty="0"/>
                        <a:t> should require mental health providers to notify law enforcement of threats to harm another and law enforcement should notify the threatened person.</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47.</a:t>
                      </a:r>
                    </a:p>
                  </a:txBody>
                  <a:tcPr anchor="ctr">
                    <a:solidFill>
                      <a:schemeClr val="accent6"/>
                    </a:solidFill>
                  </a:tcPr>
                </a:tc>
                <a:tc>
                  <a:txBody>
                    <a:bodyPr/>
                    <a:lstStyle/>
                    <a:p>
                      <a:pPr algn="l"/>
                      <a:r>
                        <a:rPr lang="en-US" sz="2000" dirty="0"/>
                        <a:t>School districts should be required to establish agreements with mental</a:t>
                      </a:r>
                      <a:r>
                        <a:rPr lang="en-US" sz="2000" baseline="0" dirty="0"/>
                        <a:t> health community providers to increase collaboration/information sharing.</a:t>
                      </a:r>
                      <a:endParaRPr lang="en-US" sz="2000" dirty="0"/>
                    </a:p>
                  </a:txBody>
                  <a:tcPr/>
                </a:tc>
                <a:tc>
                  <a:txBody>
                    <a:bodyPr/>
                    <a:lstStyle/>
                    <a:p>
                      <a:pPr algn="ctr"/>
                      <a:r>
                        <a:rPr lang="en-US" sz="2200" b="1" dirty="0">
                          <a:solidFill>
                            <a:srgbClr val="FF9801"/>
                          </a:solidFill>
                          <a:latin typeface="+mn-lt"/>
                        </a:rPr>
                        <a:t>PENDING</a:t>
                      </a:r>
                      <a:endParaRPr lang="en-US" sz="2200" dirty="0">
                        <a:solidFill>
                          <a:srgbClr val="FF0000"/>
                        </a:solidFill>
                      </a:endParaRPr>
                    </a:p>
                  </a:txBody>
                  <a:tcPr anchor="ctr"/>
                </a:tc>
                <a:extLst>
                  <a:ext uri="{0D108BD9-81ED-4DB2-BD59-A6C34878D82A}">
                    <a16:rowId xmlns:a16="http://schemas.microsoft.com/office/drawing/2014/main" val="10002"/>
                  </a:ext>
                </a:extLst>
              </a:tr>
              <a:tr h="704560">
                <a:tc>
                  <a:txBody>
                    <a:bodyPr/>
                    <a:lstStyle/>
                    <a:p>
                      <a:pPr algn="ctr"/>
                      <a:r>
                        <a:rPr lang="en-US" sz="2000" dirty="0">
                          <a:solidFill>
                            <a:schemeClr val="bg1"/>
                          </a:solidFill>
                        </a:rPr>
                        <a:t>48.</a:t>
                      </a:r>
                    </a:p>
                  </a:txBody>
                  <a:tcPr anchor="ctr">
                    <a:solidFill>
                      <a:schemeClr val="accent6"/>
                    </a:solidFill>
                  </a:tcPr>
                </a:tc>
                <a:tc>
                  <a:txBody>
                    <a:bodyPr/>
                    <a:lstStyle/>
                    <a:p>
                      <a:pPr algn="l"/>
                      <a:r>
                        <a:rPr lang="en-US" sz="2000" dirty="0"/>
                        <a:t>Private providers</a:t>
                      </a:r>
                      <a:r>
                        <a:rPr lang="en-US" sz="2000" baseline="0" dirty="0"/>
                        <a:t> should share and coordinate information with school-based providers.</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3"/>
                  </a:ext>
                </a:extLst>
              </a:tr>
              <a:tr h="704560">
                <a:tc>
                  <a:txBody>
                    <a:bodyPr/>
                    <a:lstStyle/>
                    <a:p>
                      <a:pPr algn="ctr"/>
                      <a:r>
                        <a:rPr lang="en-US" sz="2000" dirty="0">
                          <a:solidFill>
                            <a:schemeClr val="bg1"/>
                          </a:solidFill>
                        </a:rPr>
                        <a:t>49.</a:t>
                      </a:r>
                    </a:p>
                  </a:txBody>
                  <a:tcPr anchor="ctr">
                    <a:solidFill>
                      <a:schemeClr val="accent6"/>
                    </a:solidFill>
                  </a:tcPr>
                </a:tc>
                <a:tc>
                  <a:txBody>
                    <a:bodyPr/>
                    <a:lstStyle/>
                    <a:p>
                      <a:pPr algn="l"/>
                      <a:r>
                        <a:rPr lang="en-US" sz="2000" dirty="0"/>
                        <a:t>The sharing of information should be mandated</a:t>
                      </a:r>
                      <a:r>
                        <a:rPr lang="en-US" sz="2000" baseline="0" dirty="0"/>
                        <a:t> when there is a threat of harm to school personnel/students.</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23673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22</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9, page 272</a:t>
            </a:r>
          </a:p>
          <a:p>
            <a:r>
              <a:rPr lang="en-US" sz="2800" b="1" i="1" dirty="0"/>
              <a:t>Mental Health</a:t>
            </a:r>
          </a:p>
        </p:txBody>
      </p:sp>
      <p:graphicFrame>
        <p:nvGraphicFramePr>
          <p:cNvPr id="5" name="Table 4"/>
          <p:cNvGraphicFramePr>
            <a:graphicFrameLocks noGrp="1"/>
          </p:cNvGraphicFramePr>
          <p:nvPr>
            <p:extLst>
              <p:ext uri="{D42A27DB-BD31-4B8C-83A1-F6EECF244321}">
                <p14:modId xmlns:p14="http://schemas.microsoft.com/office/powerpoint/2010/main" val="12723332"/>
              </p:ext>
            </p:extLst>
          </p:nvPr>
        </p:nvGraphicFramePr>
        <p:xfrm>
          <a:off x="630194" y="1258904"/>
          <a:ext cx="7980406" cy="433520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50.</a:t>
                      </a:r>
                    </a:p>
                  </a:txBody>
                  <a:tcPr anchor="ctr">
                    <a:solidFill>
                      <a:schemeClr val="accent6"/>
                    </a:solidFill>
                  </a:tcPr>
                </a:tc>
                <a:tc>
                  <a:txBody>
                    <a:bodyPr/>
                    <a:lstStyle/>
                    <a:p>
                      <a:pPr algn="l"/>
                      <a:r>
                        <a:rPr lang="en-US" sz="2000" dirty="0"/>
                        <a:t>Schools should be required to share student mental health information with community-based providers.</a:t>
                      </a:r>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51.</a:t>
                      </a:r>
                    </a:p>
                  </a:txBody>
                  <a:tcPr anchor="ctr">
                    <a:solidFill>
                      <a:schemeClr val="accent6"/>
                    </a:solidFill>
                  </a:tcPr>
                </a:tc>
                <a:tc>
                  <a:txBody>
                    <a:bodyPr/>
                    <a:lstStyle/>
                    <a:p>
                      <a:pPr algn="l"/>
                      <a:r>
                        <a:rPr lang="en-US" sz="2000" dirty="0"/>
                        <a:t>School mental</a:t>
                      </a:r>
                      <a:r>
                        <a:rPr lang="en-US" sz="2000" baseline="0" dirty="0"/>
                        <a:t> health and counseling records should be included in each student’s records and those records should accompany the student if they move to another district.</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52.</a:t>
                      </a:r>
                    </a:p>
                  </a:txBody>
                  <a:tcPr anchor="ctr">
                    <a:solidFill>
                      <a:schemeClr val="accent6"/>
                    </a:solidFill>
                  </a:tcPr>
                </a:tc>
                <a:tc>
                  <a:txBody>
                    <a:bodyPr/>
                    <a:lstStyle/>
                    <a:p>
                      <a:pPr algn="l"/>
                      <a:r>
                        <a:rPr lang="en-US" sz="2000" dirty="0"/>
                        <a:t>The legislature and Department of Health</a:t>
                      </a:r>
                      <a:r>
                        <a:rPr lang="en-US" sz="2000" baseline="0" dirty="0"/>
                        <a:t> should collaborate on these recommendations.</a:t>
                      </a:r>
                      <a:endParaRPr lang="en-US" sz="2000" dirty="0"/>
                    </a:p>
                  </a:txBody>
                  <a:tcPr/>
                </a:tc>
                <a:tc>
                  <a:txBody>
                    <a:bodyPr/>
                    <a:lstStyle/>
                    <a:p>
                      <a:pPr algn="ctr"/>
                      <a:r>
                        <a:rPr lang="en-US" sz="2200" b="1" dirty="0">
                          <a:solidFill>
                            <a:srgbClr val="00B0F0"/>
                          </a:solidFill>
                          <a:latin typeface="+mn-lt"/>
                        </a:rPr>
                        <a:t>ONGOING</a:t>
                      </a:r>
                      <a:endParaRPr lang="en-US" sz="2200" dirty="0">
                        <a:solidFill>
                          <a:srgbClr val="FF0000"/>
                        </a:solidFill>
                      </a:endParaRPr>
                    </a:p>
                  </a:txBody>
                  <a:tcPr anchor="ctr"/>
                </a:tc>
                <a:extLst>
                  <a:ext uri="{0D108BD9-81ED-4DB2-BD59-A6C34878D82A}">
                    <a16:rowId xmlns:a16="http://schemas.microsoft.com/office/drawing/2014/main" val="10002"/>
                  </a:ext>
                </a:extLst>
              </a:tr>
              <a:tr h="1409120">
                <a:tc>
                  <a:txBody>
                    <a:bodyPr/>
                    <a:lstStyle/>
                    <a:p>
                      <a:pPr algn="ctr"/>
                      <a:r>
                        <a:rPr lang="en-US" sz="2000" dirty="0">
                          <a:solidFill>
                            <a:schemeClr val="bg1"/>
                          </a:solidFill>
                        </a:rPr>
                        <a:t>53.</a:t>
                      </a:r>
                    </a:p>
                  </a:txBody>
                  <a:tcPr anchor="ctr">
                    <a:solidFill>
                      <a:schemeClr val="accent6"/>
                    </a:solidFill>
                  </a:tcPr>
                </a:tc>
                <a:tc>
                  <a:txBody>
                    <a:bodyPr/>
                    <a:lstStyle/>
                    <a:p>
                      <a:pPr algn="l"/>
                      <a:r>
                        <a:rPr lang="en-US" sz="2000" dirty="0"/>
                        <a:t>Any student referred for</a:t>
                      </a:r>
                      <a:r>
                        <a:rPr lang="en-US" sz="2000" baseline="0" dirty="0"/>
                        <a:t> developmental delay and/or behavioral issue testing and screening be tested with 45 days of the referral </a:t>
                      </a:r>
                      <a:r>
                        <a:rPr lang="en-US" sz="2000" dirty="0"/>
                        <a:t>and</a:t>
                      </a:r>
                      <a:r>
                        <a:rPr lang="en-US" sz="2000" baseline="0" dirty="0"/>
                        <a:t> that the student be provided a referral for resources and/or services within 30 days of the testing/screening.</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75133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23</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9, page 272</a:t>
            </a:r>
          </a:p>
          <a:p>
            <a:r>
              <a:rPr lang="en-US" sz="2800" b="1" i="1" dirty="0"/>
              <a:t>Mental Health</a:t>
            </a:r>
          </a:p>
        </p:txBody>
      </p:sp>
      <p:graphicFrame>
        <p:nvGraphicFramePr>
          <p:cNvPr id="5" name="Table 4"/>
          <p:cNvGraphicFramePr>
            <a:graphicFrameLocks noGrp="1"/>
          </p:cNvGraphicFramePr>
          <p:nvPr>
            <p:extLst>
              <p:ext uri="{D42A27DB-BD31-4B8C-83A1-F6EECF244321}">
                <p14:modId xmlns:p14="http://schemas.microsoft.com/office/powerpoint/2010/main" val="1223739362"/>
              </p:ext>
            </p:extLst>
          </p:nvPr>
        </p:nvGraphicFramePr>
        <p:xfrm>
          <a:off x="630194" y="1258904"/>
          <a:ext cx="7980406" cy="443016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54.</a:t>
                      </a:r>
                    </a:p>
                  </a:txBody>
                  <a:tcPr anchor="ctr">
                    <a:solidFill>
                      <a:schemeClr val="accent6"/>
                    </a:solidFill>
                  </a:tcPr>
                </a:tc>
                <a:tc>
                  <a:txBody>
                    <a:bodyPr/>
                    <a:lstStyle/>
                    <a:p>
                      <a:pPr algn="l"/>
                      <a:r>
                        <a:rPr lang="en-US" sz="2000" dirty="0"/>
                        <a:t>Consider targeted</a:t>
                      </a:r>
                      <a:r>
                        <a:rPr lang="en-US" sz="2000" baseline="0" dirty="0"/>
                        <a:t> case management for individuals 13 – 25 who are high utilizers of school and community-based mental health services and/or have been identified as a potential school threat</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dirty="0">
                        <a:solidFill>
                          <a:srgbClr val="FF0000"/>
                        </a:solidFill>
                      </a:endParaRPr>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55.</a:t>
                      </a:r>
                    </a:p>
                  </a:txBody>
                  <a:tcPr anchor="ctr">
                    <a:solidFill>
                      <a:schemeClr val="accent6"/>
                    </a:solidFill>
                  </a:tcPr>
                </a:tc>
                <a:tc>
                  <a:txBody>
                    <a:bodyPr/>
                    <a:lstStyle/>
                    <a:p>
                      <a:pPr algn="l"/>
                      <a:r>
                        <a:rPr lang="en-US" sz="2000" dirty="0"/>
                        <a:t>Use a blended funding approach for SEDNET using school- and community-based funding sources to enhance coordination and funding</a:t>
                      </a:r>
                    </a:p>
                  </a:txBody>
                  <a:tcPr/>
                </a:tc>
                <a:tc>
                  <a:txBody>
                    <a:bodyPr/>
                    <a:lstStyle/>
                    <a:p>
                      <a:pPr algn="ctr"/>
                      <a:r>
                        <a:rPr lang="en-US" sz="2200" b="1" dirty="0">
                          <a:solidFill>
                            <a:srgbClr val="FF9801"/>
                          </a:solidFill>
                          <a:latin typeface="+mn-lt"/>
                        </a:rPr>
                        <a:t>PENDING</a:t>
                      </a:r>
                      <a:endParaRPr lang="en-US" sz="2200" dirty="0">
                        <a:solidFill>
                          <a:srgbClr val="FF0000"/>
                        </a:solidFill>
                      </a:endParaRPr>
                    </a:p>
                  </a:txBody>
                  <a:tcPr anchor="ctr"/>
                </a:tc>
                <a:extLst>
                  <a:ext uri="{0D108BD9-81ED-4DB2-BD59-A6C34878D82A}">
                    <a16:rowId xmlns:a16="http://schemas.microsoft.com/office/drawing/2014/main" val="10001"/>
                  </a:ext>
                </a:extLst>
              </a:tr>
              <a:tr h="2113680">
                <a:tc>
                  <a:txBody>
                    <a:bodyPr/>
                    <a:lstStyle/>
                    <a:p>
                      <a:pPr algn="ctr"/>
                      <a:r>
                        <a:rPr lang="en-US" sz="2000" dirty="0">
                          <a:solidFill>
                            <a:schemeClr val="bg1"/>
                          </a:solidFill>
                        </a:rPr>
                        <a:t>56.</a:t>
                      </a:r>
                    </a:p>
                  </a:txBody>
                  <a:tcPr anchor="ctr">
                    <a:solidFill>
                      <a:schemeClr val="accent6"/>
                    </a:solidFill>
                  </a:tcPr>
                </a:tc>
                <a:tc>
                  <a:txBody>
                    <a:bodyPr/>
                    <a:lstStyle/>
                    <a:p>
                      <a:pPr algn="l"/>
                      <a:r>
                        <a:rPr lang="en-US" sz="2000" dirty="0"/>
                        <a:t>All juvenile pre-arrest diversion programs that address criminal conduct must</a:t>
                      </a:r>
                      <a:r>
                        <a:rPr lang="en-US" sz="2000" baseline="0" dirty="0"/>
                        <a:t> be a part of and operated consistently with criteria established by the state attorney and other stakeholders.  </a:t>
                      </a:r>
                      <a:r>
                        <a:rPr lang="en-US" sz="2000" dirty="0"/>
                        <a:t>Any school-based program must be approved by the school board and defined in policy.</a:t>
                      </a:r>
                    </a:p>
                  </a:txBody>
                  <a:tcPr/>
                </a:tc>
                <a:tc>
                  <a:txBody>
                    <a:bodyPr/>
                    <a:lstStyle/>
                    <a:p>
                      <a:pPr algn="ctr"/>
                      <a:r>
                        <a:rPr lang="en-US" sz="2200" b="1" dirty="0">
                          <a:solidFill>
                            <a:srgbClr val="FF0000"/>
                          </a:solidFill>
                          <a:latin typeface="+mn-lt"/>
                        </a:rPr>
                        <a:t>COMPLETE</a:t>
                      </a:r>
                      <a:endParaRPr lang="en-US" sz="2200" b="1" dirty="0">
                        <a:solidFill>
                          <a:srgbClr val="FF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332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24</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9, page 272</a:t>
            </a:r>
          </a:p>
          <a:p>
            <a:r>
              <a:rPr lang="en-US" sz="2800" b="1" i="1" dirty="0"/>
              <a:t>Mental Health</a:t>
            </a:r>
          </a:p>
        </p:txBody>
      </p:sp>
      <p:graphicFrame>
        <p:nvGraphicFramePr>
          <p:cNvPr id="5" name="Table 4"/>
          <p:cNvGraphicFramePr>
            <a:graphicFrameLocks noGrp="1"/>
          </p:cNvGraphicFramePr>
          <p:nvPr>
            <p:extLst>
              <p:ext uri="{D42A27DB-BD31-4B8C-83A1-F6EECF244321}">
                <p14:modId xmlns:p14="http://schemas.microsoft.com/office/powerpoint/2010/main" val="1095553853"/>
              </p:ext>
            </p:extLst>
          </p:nvPr>
        </p:nvGraphicFramePr>
        <p:xfrm>
          <a:off x="630194" y="1258903"/>
          <a:ext cx="7980406" cy="4608496"/>
        </p:xfrm>
        <a:graphic>
          <a:graphicData uri="http://schemas.openxmlformats.org/drawingml/2006/table">
            <a:tbl>
              <a:tblPr firstRow="1" bandRow="1">
                <a:tableStyleId>{5940675A-B579-460E-94D1-54222C63F5DA}</a:tableStyleId>
              </a:tblPr>
              <a:tblGrid>
                <a:gridCol w="665206">
                  <a:extLst>
                    <a:ext uri="{9D8B030D-6E8A-4147-A177-3AD203B41FA5}">
                      <a16:colId xmlns:a16="http://schemas.microsoft.com/office/drawing/2014/main" val="20000"/>
                    </a:ext>
                  </a:extLst>
                </a:gridCol>
                <a:gridCol w="54102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31299">
                <a:tc>
                  <a:txBody>
                    <a:bodyPr/>
                    <a:lstStyle/>
                    <a:p>
                      <a:pPr algn="ctr"/>
                      <a:r>
                        <a:rPr lang="en-US" sz="2000" dirty="0">
                          <a:solidFill>
                            <a:schemeClr val="bg1"/>
                          </a:solidFill>
                        </a:rPr>
                        <a:t>57.</a:t>
                      </a:r>
                    </a:p>
                  </a:txBody>
                  <a:tcPr anchor="ctr">
                    <a:solidFill>
                      <a:schemeClr val="accent6"/>
                    </a:solidFill>
                  </a:tcPr>
                </a:tc>
                <a:tc>
                  <a:txBody>
                    <a:bodyPr/>
                    <a:lstStyle/>
                    <a:p>
                      <a:pPr algn="l"/>
                      <a:r>
                        <a:rPr lang="en-US" sz="2000" dirty="0"/>
                        <a:t>Each judicial circuit should consult with others to create</a:t>
                      </a:r>
                      <a:r>
                        <a:rPr lang="en-US" sz="2000" baseline="0" dirty="0"/>
                        <a:t> as much consistency statewide as possible, each program should, at a minimum, include:</a:t>
                      </a:r>
                      <a:endParaRPr lang="en-US" sz="2000" dirty="0"/>
                    </a:p>
                  </a:txBody>
                  <a:tcPr/>
                </a:tc>
                <a:tc>
                  <a:txBody>
                    <a:bodyPr/>
                    <a:lstStyle/>
                    <a:p>
                      <a:pPr algn="ctr"/>
                      <a:r>
                        <a:rPr lang="en-US" sz="2200" b="1" dirty="0">
                          <a:solidFill>
                            <a:srgbClr val="FF0000"/>
                          </a:solidFill>
                          <a:latin typeface="+mn-lt"/>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1031299">
                <a:tc>
                  <a:txBody>
                    <a:bodyPr/>
                    <a:lstStyle/>
                    <a:p>
                      <a:pPr algn="ctr"/>
                      <a:r>
                        <a:rPr lang="en-US" sz="2000" dirty="0">
                          <a:solidFill>
                            <a:schemeClr val="bg1"/>
                          </a:solidFill>
                        </a:rPr>
                        <a:t>57a.</a:t>
                      </a:r>
                    </a:p>
                  </a:txBody>
                  <a:tcPr anchor="ctr">
                    <a:solidFill>
                      <a:schemeClr val="accent6"/>
                    </a:solidFill>
                  </a:tcPr>
                </a:tc>
                <a:tc>
                  <a:txBody>
                    <a:bodyPr/>
                    <a:lstStyle/>
                    <a:p>
                      <a:pPr algn="l"/>
                      <a:r>
                        <a:rPr lang="en-US" sz="2000" dirty="0"/>
                        <a:t>Assessment protocol and referral process and requirements for follow-up and notification of non-compliance to the state</a:t>
                      </a:r>
                      <a:r>
                        <a:rPr lang="en-US" sz="2000" baseline="0" dirty="0"/>
                        <a:t> attorney’s office.</a:t>
                      </a:r>
                      <a:endParaRPr lang="en-US" sz="2000" dirty="0"/>
                    </a:p>
                  </a:txBody>
                  <a:tcPr/>
                </a:tc>
                <a:tc>
                  <a:txBody>
                    <a:bodyPr/>
                    <a:lstStyle/>
                    <a:p>
                      <a:pPr algn="ctr"/>
                      <a:r>
                        <a:rPr lang="en-US" sz="2200" b="1" dirty="0">
                          <a:solidFill>
                            <a:srgbClr val="FF0000"/>
                          </a:solidFill>
                          <a:latin typeface="+mn-lt"/>
                        </a:rPr>
                        <a:t>COMPLETE</a:t>
                      </a:r>
                      <a:endParaRPr lang="en-US" sz="2200" dirty="0">
                        <a:solidFill>
                          <a:srgbClr val="FF0000"/>
                        </a:solidFill>
                      </a:endParaRPr>
                    </a:p>
                  </a:txBody>
                  <a:tcPr anchor="ctr"/>
                </a:tc>
                <a:extLst>
                  <a:ext uri="{0D108BD9-81ED-4DB2-BD59-A6C34878D82A}">
                    <a16:rowId xmlns:a16="http://schemas.microsoft.com/office/drawing/2014/main" val="10001"/>
                  </a:ext>
                </a:extLst>
              </a:tr>
              <a:tr h="437521">
                <a:tc>
                  <a:txBody>
                    <a:bodyPr/>
                    <a:lstStyle/>
                    <a:p>
                      <a:pPr algn="ctr"/>
                      <a:r>
                        <a:rPr lang="en-US" sz="2000" dirty="0">
                          <a:solidFill>
                            <a:schemeClr val="bg1"/>
                          </a:solidFill>
                        </a:rPr>
                        <a:t>57b.</a:t>
                      </a:r>
                    </a:p>
                  </a:txBody>
                  <a:tcPr anchor="ctr">
                    <a:solidFill>
                      <a:schemeClr val="accent6"/>
                    </a:solidFill>
                  </a:tcPr>
                </a:tc>
                <a:tc>
                  <a:txBody>
                    <a:bodyPr/>
                    <a:lstStyle/>
                    <a:p>
                      <a:pPr algn="l"/>
                      <a:r>
                        <a:rPr lang="en-US" sz="2000" dirty="0"/>
                        <a:t>Limitation on the maximum number of referrals</a:t>
                      </a:r>
                    </a:p>
                  </a:txBody>
                  <a:tcPr/>
                </a:tc>
                <a:tc>
                  <a:txBody>
                    <a:bodyPr/>
                    <a:lstStyle/>
                    <a:p>
                      <a:pPr algn="ctr"/>
                      <a:r>
                        <a:rPr lang="en-US" sz="2200" b="1" dirty="0">
                          <a:solidFill>
                            <a:srgbClr val="FF0000"/>
                          </a:solidFill>
                          <a:latin typeface="+mn-lt"/>
                        </a:rPr>
                        <a:t>COMPLETE</a:t>
                      </a:r>
                      <a:endParaRPr lang="en-US" sz="2200" b="1" dirty="0">
                        <a:solidFill>
                          <a:srgbClr val="FF0000"/>
                        </a:solidFill>
                      </a:endParaRPr>
                    </a:p>
                  </a:txBody>
                  <a:tcPr anchor="ctr"/>
                </a:tc>
                <a:extLst>
                  <a:ext uri="{0D108BD9-81ED-4DB2-BD59-A6C34878D82A}">
                    <a16:rowId xmlns:a16="http://schemas.microsoft.com/office/drawing/2014/main" val="10002"/>
                  </a:ext>
                </a:extLst>
              </a:tr>
              <a:tr h="720513">
                <a:tc>
                  <a:txBody>
                    <a:bodyPr/>
                    <a:lstStyle/>
                    <a:p>
                      <a:pPr algn="ctr"/>
                      <a:r>
                        <a:rPr lang="en-US" sz="2000" dirty="0">
                          <a:solidFill>
                            <a:schemeClr val="bg1"/>
                          </a:solidFill>
                        </a:rPr>
                        <a:t>57c.</a:t>
                      </a:r>
                    </a:p>
                  </a:txBody>
                  <a:tcPr anchor="ctr">
                    <a:solidFill>
                      <a:schemeClr val="accent6"/>
                    </a:solidFill>
                  </a:tcPr>
                </a:tc>
                <a:tc>
                  <a:txBody>
                    <a:bodyPr/>
                    <a:lstStyle/>
                    <a:p>
                      <a:pPr algn="l"/>
                      <a:r>
                        <a:rPr lang="en-US" sz="2000" dirty="0"/>
                        <a:t>Prohibition</a:t>
                      </a:r>
                      <a:r>
                        <a:rPr lang="en-US" sz="2000" baseline="0" dirty="0"/>
                        <a:t> against “resetting” the count each school year, referrals are to be cumulative</a:t>
                      </a:r>
                      <a:endParaRPr lang="en-US" sz="2000" dirty="0"/>
                    </a:p>
                  </a:txBody>
                  <a:tcPr/>
                </a:tc>
                <a:tc>
                  <a:txBody>
                    <a:bodyPr/>
                    <a:lstStyle/>
                    <a:p>
                      <a:pPr algn="ctr"/>
                      <a:r>
                        <a:rPr lang="en-US" sz="2200" b="1" dirty="0">
                          <a:solidFill>
                            <a:srgbClr val="FF0000"/>
                          </a:solidFill>
                          <a:latin typeface="+mn-lt"/>
                        </a:rPr>
                        <a:t>COMPLETE</a:t>
                      </a:r>
                      <a:endParaRPr lang="en-US" sz="2200" b="1" dirty="0">
                        <a:solidFill>
                          <a:srgbClr val="FF0000"/>
                        </a:solidFill>
                      </a:endParaRPr>
                    </a:p>
                  </a:txBody>
                  <a:tcPr anchor="ctr"/>
                </a:tc>
                <a:extLst>
                  <a:ext uri="{0D108BD9-81ED-4DB2-BD59-A6C34878D82A}">
                    <a16:rowId xmlns:a16="http://schemas.microsoft.com/office/drawing/2014/main" val="10003"/>
                  </a:ext>
                </a:extLst>
              </a:tr>
              <a:tr h="456072">
                <a:tc>
                  <a:txBody>
                    <a:bodyPr/>
                    <a:lstStyle/>
                    <a:p>
                      <a:pPr algn="ctr"/>
                      <a:r>
                        <a:rPr lang="en-US" sz="2000" dirty="0">
                          <a:solidFill>
                            <a:schemeClr val="bg1"/>
                          </a:solidFill>
                        </a:rPr>
                        <a:t>57d.</a:t>
                      </a:r>
                    </a:p>
                  </a:txBody>
                  <a:tcPr anchor="ctr">
                    <a:solidFill>
                      <a:schemeClr val="accent6"/>
                    </a:solidFill>
                  </a:tcPr>
                </a:tc>
                <a:tc>
                  <a:txBody>
                    <a:bodyPr/>
                    <a:lstStyle/>
                    <a:p>
                      <a:pPr algn="l"/>
                      <a:r>
                        <a:rPr lang="en-US" sz="2000" dirty="0"/>
                        <a:t>All pre-arrest programs report data to DJJ.</a:t>
                      </a:r>
                    </a:p>
                  </a:txBody>
                  <a:tcPr/>
                </a:tc>
                <a:tc>
                  <a:txBody>
                    <a:bodyPr/>
                    <a:lstStyle/>
                    <a:p>
                      <a:pPr algn="ctr"/>
                      <a:r>
                        <a:rPr lang="en-US" sz="2200" b="1" dirty="0">
                          <a:solidFill>
                            <a:srgbClr val="FF0000"/>
                          </a:solidFill>
                          <a:latin typeface="+mn-lt"/>
                        </a:rPr>
                        <a:t>COMPLETE</a:t>
                      </a:r>
                      <a:endParaRPr lang="en-US" sz="2200" b="1" dirty="0">
                        <a:solidFill>
                          <a:srgbClr val="FF0000"/>
                        </a:solidFill>
                      </a:endParaRPr>
                    </a:p>
                  </a:txBody>
                  <a:tcPr anchor="ctr"/>
                </a:tc>
                <a:extLst>
                  <a:ext uri="{0D108BD9-81ED-4DB2-BD59-A6C34878D82A}">
                    <a16:rowId xmlns:a16="http://schemas.microsoft.com/office/drawing/2014/main" val="10004"/>
                  </a:ext>
                </a:extLst>
              </a:tr>
              <a:tr h="931792">
                <a:tc>
                  <a:txBody>
                    <a:bodyPr/>
                    <a:lstStyle/>
                    <a:p>
                      <a:pPr algn="ctr"/>
                      <a:r>
                        <a:rPr lang="en-US" sz="2000" dirty="0">
                          <a:solidFill>
                            <a:schemeClr val="bg1"/>
                          </a:solidFill>
                        </a:rPr>
                        <a:t>57e.</a:t>
                      </a:r>
                    </a:p>
                  </a:txBody>
                  <a:tcPr anchor="ctr">
                    <a:solidFill>
                      <a:schemeClr val="accent6"/>
                    </a:solidFill>
                  </a:tcPr>
                </a:tc>
                <a:tc>
                  <a:txBody>
                    <a:bodyPr/>
                    <a:lstStyle/>
                    <a:p>
                      <a:pPr algn="l"/>
                      <a:r>
                        <a:rPr lang="en-US" sz="2000" dirty="0"/>
                        <a:t>Nothing shall limit a law enforcement</a:t>
                      </a:r>
                      <a:r>
                        <a:rPr lang="en-US" sz="2000" baseline="0" dirty="0"/>
                        <a:t> officer from making an arrest or exercising discretion.</a:t>
                      </a:r>
                      <a:endParaRPr lang="en-US" sz="2000" dirty="0"/>
                    </a:p>
                  </a:txBody>
                  <a:tcPr/>
                </a:tc>
                <a:tc>
                  <a:txBody>
                    <a:bodyPr/>
                    <a:lstStyle/>
                    <a:p>
                      <a:pPr algn="ctr"/>
                      <a:r>
                        <a:rPr lang="en-US" sz="2200" b="1" dirty="0">
                          <a:solidFill>
                            <a:srgbClr val="FF0000"/>
                          </a:solidFill>
                          <a:latin typeface="+mn-lt"/>
                        </a:rPr>
                        <a:t>COMPLETE</a:t>
                      </a:r>
                      <a:endParaRPr lang="en-US" sz="2200" b="1" dirty="0">
                        <a:solidFill>
                          <a:srgbClr val="FF0000"/>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21033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Threat Assessments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25</a:t>
            </a:fld>
            <a:endParaRPr lang="en-US" dirty="0">
              <a:latin typeface="+mn-lt"/>
            </a:endParaRPr>
          </a:p>
        </p:txBody>
      </p:sp>
    </p:spTree>
    <p:extLst>
      <p:ext uri="{BB962C8B-B14F-4D97-AF65-F5344CB8AC3E}">
        <p14:creationId xmlns:p14="http://schemas.microsoft.com/office/powerpoint/2010/main" val="4156975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26</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11, page 285</a:t>
            </a:r>
          </a:p>
          <a:p>
            <a:r>
              <a:rPr lang="en-US" sz="2800" b="1" i="1" dirty="0"/>
              <a:t>Threat Assessments</a:t>
            </a:r>
          </a:p>
        </p:txBody>
      </p:sp>
      <p:graphicFrame>
        <p:nvGraphicFramePr>
          <p:cNvPr id="5" name="Table 4"/>
          <p:cNvGraphicFramePr>
            <a:graphicFrameLocks noGrp="1"/>
          </p:cNvGraphicFramePr>
          <p:nvPr>
            <p:extLst>
              <p:ext uri="{D42A27DB-BD31-4B8C-83A1-F6EECF244321}">
                <p14:modId xmlns:p14="http://schemas.microsoft.com/office/powerpoint/2010/main" val="3571319348"/>
              </p:ext>
            </p:extLst>
          </p:nvPr>
        </p:nvGraphicFramePr>
        <p:xfrm>
          <a:off x="630194" y="1258905"/>
          <a:ext cx="7980406" cy="46939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865295">
                <a:tc>
                  <a:txBody>
                    <a:bodyPr/>
                    <a:lstStyle/>
                    <a:p>
                      <a:pPr algn="ctr"/>
                      <a:r>
                        <a:rPr lang="en-US" sz="2000" dirty="0">
                          <a:solidFill>
                            <a:schemeClr val="bg1"/>
                          </a:solidFill>
                        </a:rPr>
                        <a:t>58.</a:t>
                      </a:r>
                    </a:p>
                  </a:txBody>
                  <a:tcPr anchor="ctr">
                    <a:solidFill>
                      <a:schemeClr val="accent6"/>
                    </a:solidFill>
                  </a:tcPr>
                </a:tc>
                <a:tc>
                  <a:txBody>
                    <a:bodyPr/>
                    <a:lstStyle/>
                    <a:p>
                      <a:pPr algn="l"/>
                      <a:r>
                        <a:rPr lang="en-US" sz="2000" dirty="0"/>
                        <a:t>BCPS</a:t>
                      </a:r>
                      <a:r>
                        <a:rPr lang="en-US" sz="2000" baseline="0" dirty="0"/>
                        <a:t> should investigate </a:t>
                      </a:r>
                      <a:r>
                        <a:rPr lang="en-US" sz="2000" baseline="0" dirty="0" err="1"/>
                        <a:t>Morford’s</a:t>
                      </a:r>
                      <a:r>
                        <a:rPr lang="en-US" sz="2000" baseline="0" dirty="0"/>
                        <a:t> conduct surrounding Cruz’s threat assessment.  </a:t>
                      </a:r>
                      <a:r>
                        <a:rPr lang="en-US" sz="2000" dirty="0"/>
                        <a:t>If </a:t>
                      </a:r>
                      <a:r>
                        <a:rPr lang="en-US" sz="2000" dirty="0" err="1"/>
                        <a:t>Morford</a:t>
                      </a:r>
                      <a:r>
                        <a:rPr lang="en-US" sz="2000" dirty="0"/>
                        <a:t> was found to have not violated policy, the policy should be modified.  BCPS should investigate whether Principal</a:t>
                      </a:r>
                      <a:r>
                        <a:rPr lang="en-US" sz="2000" baseline="0" dirty="0"/>
                        <a:t> Thompson’s disengagement from the threat assessment violated policy.</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722295">
                <a:tc rowSpan="2">
                  <a:txBody>
                    <a:bodyPr/>
                    <a:lstStyle/>
                    <a:p>
                      <a:pPr algn="ctr"/>
                      <a:r>
                        <a:rPr lang="en-US" sz="2000" dirty="0">
                          <a:solidFill>
                            <a:schemeClr val="bg1"/>
                          </a:solidFill>
                        </a:rPr>
                        <a:t>59.</a:t>
                      </a:r>
                    </a:p>
                  </a:txBody>
                  <a:tcPr anchor="ctr">
                    <a:solidFill>
                      <a:schemeClr val="accent6"/>
                    </a:solidFill>
                  </a:tcPr>
                </a:tc>
                <a:tc>
                  <a:txBody>
                    <a:bodyPr/>
                    <a:lstStyle/>
                    <a:p>
                      <a:pPr algn="l"/>
                      <a:r>
                        <a:rPr lang="en-US" sz="2000" dirty="0"/>
                        <a:t>BCPS should</a:t>
                      </a:r>
                      <a:r>
                        <a:rPr lang="en-US" sz="2000" baseline="0" dirty="0"/>
                        <a:t> immediately evaluate its threat assessment process to determine if there is a districtwide problem.</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1"/>
                  </a:ext>
                </a:extLst>
              </a:tr>
              <a:tr h="45720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All</a:t>
                      </a:r>
                      <a:r>
                        <a:rPr lang="en-US" sz="2000" baseline="0" dirty="0"/>
                        <a:t> TATs across Florida, including BCPS, should be proactive and not reactive.</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2"/>
                  </a:ext>
                </a:extLst>
              </a:tr>
              <a:tr h="934097">
                <a:tc>
                  <a:txBody>
                    <a:bodyPr/>
                    <a:lstStyle/>
                    <a:p>
                      <a:pPr algn="ctr"/>
                      <a:r>
                        <a:rPr lang="en-US" sz="2000" dirty="0">
                          <a:solidFill>
                            <a:schemeClr val="bg1"/>
                          </a:solidFill>
                        </a:rPr>
                        <a:t>60.</a:t>
                      </a:r>
                    </a:p>
                  </a:txBody>
                  <a:tcPr anchor="ctr">
                    <a:solidFill>
                      <a:schemeClr val="accent6"/>
                    </a:solidFill>
                  </a:tcPr>
                </a:tc>
                <a:tc>
                  <a:txBody>
                    <a:bodyPr/>
                    <a:lstStyle/>
                    <a:p>
                      <a:pPr algn="l"/>
                      <a:r>
                        <a:rPr lang="en-US" sz="2000" dirty="0"/>
                        <a:t>The guiding principle for the</a:t>
                      </a:r>
                      <a:r>
                        <a:rPr lang="en-US" sz="2000" baseline="0" dirty="0"/>
                        <a:t> threat assessment process should be behavior, not a threat – the most successful processes assess aggregated information.</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77097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27</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11, page 285</a:t>
            </a:r>
          </a:p>
          <a:p>
            <a:r>
              <a:rPr lang="en-US" sz="2800" b="1" i="1" dirty="0"/>
              <a:t>Threat Assessments</a:t>
            </a:r>
          </a:p>
        </p:txBody>
      </p:sp>
      <p:graphicFrame>
        <p:nvGraphicFramePr>
          <p:cNvPr id="5" name="Table 4"/>
          <p:cNvGraphicFramePr>
            <a:graphicFrameLocks noGrp="1"/>
          </p:cNvGraphicFramePr>
          <p:nvPr>
            <p:extLst>
              <p:ext uri="{D42A27DB-BD31-4B8C-83A1-F6EECF244321}">
                <p14:modId xmlns:p14="http://schemas.microsoft.com/office/powerpoint/2010/main" val="750842308"/>
              </p:ext>
            </p:extLst>
          </p:nvPr>
        </p:nvGraphicFramePr>
        <p:xfrm>
          <a:off x="620837" y="1219200"/>
          <a:ext cx="7980406" cy="5443545"/>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648157">
                  <a:extLst>
                    <a:ext uri="{9D8B030D-6E8A-4147-A177-3AD203B41FA5}">
                      <a16:colId xmlns:a16="http://schemas.microsoft.com/office/drawing/2014/main" val="20001"/>
                    </a:ext>
                  </a:extLst>
                </a:gridCol>
                <a:gridCol w="1819443">
                  <a:extLst>
                    <a:ext uri="{9D8B030D-6E8A-4147-A177-3AD203B41FA5}">
                      <a16:colId xmlns:a16="http://schemas.microsoft.com/office/drawing/2014/main" val="20002"/>
                    </a:ext>
                  </a:extLst>
                </a:gridCol>
              </a:tblGrid>
              <a:tr h="1275753">
                <a:tc>
                  <a:txBody>
                    <a:bodyPr/>
                    <a:lstStyle/>
                    <a:p>
                      <a:pPr algn="ctr"/>
                      <a:r>
                        <a:rPr lang="en-US" sz="2000" dirty="0">
                          <a:solidFill>
                            <a:schemeClr val="bg1"/>
                          </a:solidFill>
                        </a:rPr>
                        <a:t>61.</a:t>
                      </a:r>
                    </a:p>
                  </a:txBody>
                  <a:tcPr anchor="ctr">
                    <a:solidFill>
                      <a:schemeClr val="accent6"/>
                    </a:solidFill>
                  </a:tcPr>
                </a:tc>
                <a:tc>
                  <a:txBody>
                    <a:bodyPr/>
                    <a:lstStyle/>
                    <a:p>
                      <a:pPr algn="l"/>
                      <a:r>
                        <a:rPr lang="en-US" sz="2000" dirty="0"/>
                        <a:t>TATs should have dedicated positions/members,</a:t>
                      </a:r>
                      <a:r>
                        <a:rPr lang="en-US" sz="2000" baseline="0" dirty="0"/>
                        <a:t> however, temporary members should be used to supplement the team or provide specific information or knowledge.</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937921">
                <a:tc rowSpan="2">
                  <a:txBody>
                    <a:bodyPr/>
                    <a:lstStyle/>
                    <a:p>
                      <a:pPr algn="ctr"/>
                      <a:r>
                        <a:rPr lang="en-US" sz="2000" dirty="0">
                          <a:solidFill>
                            <a:schemeClr val="bg1"/>
                          </a:solidFill>
                        </a:rPr>
                        <a:t>62.</a:t>
                      </a:r>
                    </a:p>
                  </a:txBody>
                  <a:tcPr anchor="ctr">
                    <a:solidFill>
                      <a:schemeClr val="accent6"/>
                    </a:solidFill>
                  </a:tcPr>
                </a:tc>
                <a:tc>
                  <a:txBody>
                    <a:bodyPr/>
                    <a:lstStyle/>
                    <a:p>
                      <a:pPr algn="l"/>
                      <a:r>
                        <a:rPr lang="en-US" sz="2000" dirty="0"/>
                        <a:t>There should be district</a:t>
                      </a:r>
                      <a:r>
                        <a:rPr lang="en-US" sz="2000" baseline="0" dirty="0"/>
                        <a:t> oversight of the TAT process and district review of all Level 2 assessments.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1"/>
                  </a:ext>
                </a:extLst>
              </a:tr>
              <a:tr h="937921">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Principals should be required to be informed</a:t>
                      </a:r>
                      <a:r>
                        <a:rPr lang="en-US" sz="2000" baseline="0" dirty="0"/>
                        <a:t> of every threat and should approve of each TAT disposition.</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2"/>
                  </a:ext>
                </a:extLst>
              </a:tr>
              <a:tr h="824503">
                <a:tc rowSpan="2">
                  <a:txBody>
                    <a:bodyPr/>
                    <a:lstStyle/>
                    <a:p>
                      <a:pPr algn="ctr"/>
                      <a:r>
                        <a:rPr lang="en-US" sz="2000" dirty="0">
                          <a:solidFill>
                            <a:schemeClr val="bg1"/>
                          </a:solidFill>
                        </a:rPr>
                        <a:t>63.</a:t>
                      </a:r>
                    </a:p>
                  </a:txBody>
                  <a:tcPr anchor="ctr">
                    <a:solidFill>
                      <a:schemeClr val="accent6"/>
                    </a:solidFill>
                  </a:tcPr>
                </a:tc>
                <a:tc>
                  <a:txBody>
                    <a:bodyPr/>
                    <a:lstStyle/>
                    <a:p>
                      <a:pPr algn="l"/>
                      <a:r>
                        <a:rPr lang="en-US" sz="2000" dirty="0"/>
                        <a:t>DOE</a:t>
                      </a:r>
                      <a:r>
                        <a:rPr lang="en-US" sz="2000" baseline="0" dirty="0"/>
                        <a:t> should develop a standardized, statewide behavioral threat assessment instrument…</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3"/>
                  </a:ext>
                </a:extLst>
              </a:tr>
              <a:tr h="824503">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baseline="0" dirty="0"/>
                        <a:t>…and database.</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COMPLETE2025</a:t>
                      </a:r>
                      <a:endParaRPr lang="en-US" sz="2200" b="1" dirty="0">
                        <a:solidFill>
                          <a:srgbClr val="FF9801"/>
                        </a:solidFill>
                      </a:endParaRPr>
                    </a:p>
                    <a:p>
                      <a:pPr algn="ctr"/>
                      <a:endParaRPr lang="en-US" sz="2200" b="1" dirty="0">
                        <a:solidFill>
                          <a:srgbClr val="FF0000"/>
                        </a:solidFill>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56917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28</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11, page 285</a:t>
            </a:r>
          </a:p>
          <a:p>
            <a:r>
              <a:rPr lang="en-US" sz="2800" b="1" i="1" dirty="0"/>
              <a:t>Threat Assessments</a:t>
            </a:r>
          </a:p>
        </p:txBody>
      </p:sp>
      <p:graphicFrame>
        <p:nvGraphicFramePr>
          <p:cNvPr id="5" name="Table 4"/>
          <p:cNvGraphicFramePr>
            <a:graphicFrameLocks noGrp="1"/>
          </p:cNvGraphicFramePr>
          <p:nvPr>
            <p:extLst>
              <p:ext uri="{D42A27DB-BD31-4B8C-83A1-F6EECF244321}">
                <p14:modId xmlns:p14="http://schemas.microsoft.com/office/powerpoint/2010/main" val="1172479037"/>
              </p:ext>
            </p:extLst>
          </p:nvPr>
        </p:nvGraphicFramePr>
        <p:xfrm>
          <a:off x="630194" y="1258905"/>
          <a:ext cx="7980406" cy="5096175"/>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rowSpan="2">
                  <a:txBody>
                    <a:bodyPr/>
                    <a:lstStyle/>
                    <a:p>
                      <a:pPr algn="ctr"/>
                      <a:r>
                        <a:rPr lang="en-US" sz="2000" dirty="0">
                          <a:solidFill>
                            <a:schemeClr val="bg1"/>
                          </a:solidFill>
                        </a:rPr>
                        <a:t>64.</a:t>
                      </a:r>
                    </a:p>
                  </a:txBody>
                  <a:tcPr anchor="ctr">
                    <a:solidFill>
                      <a:schemeClr val="accent6"/>
                    </a:solidFill>
                  </a:tcPr>
                </a:tc>
                <a:tc>
                  <a:txBody>
                    <a:bodyPr/>
                    <a:lstStyle/>
                    <a:p>
                      <a:pPr algn="l"/>
                      <a:r>
                        <a:rPr lang="en-US" sz="2000" dirty="0"/>
                        <a:t>The legislature</a:t>
                      </a:r>
                      <a:r>
                        <a:rPr lang="en-US" sz="2000" baseline="0" dirty="0"/>
                        <a:t> should mandate DOE’s creation of a statewide threat assessment instrument...</a:t>
                      </a:r>
                      <a:endParaRPr lang="en-US" sz="2000" dirty="0"/>
                    </a:p>
                  </a:txBody>
                  <a:tcPr/>
                </a:tc>
                <a:tc>
                  <a:txBody>
                    <a:bodyPr/>
                    <a:lstStyle/>
                    <a:p>
                      <a:pPr algn="ctr"/>
                      <a:r>
                        <a:rPr lang="en-US" sz="2200" b="1" dirty="0">
                          <a:solidFill>
                            <a:srgbClr val="FF0000"/>
                          </a:solidFill>
                        </a:rPr>
                        <a:t>COMPLETE</a:t>
                      </a:r>
                      <a:endParaRPr lang="en-US" sz="2200" dirty="0">
                        <a:solidFill>
                          <a:srgbClr val="FF0000"/>
                        </a:solidFill>
                      </a:endParaRPr>
                    </a:p>
                  </a:txBody>
                  <a:tcPr anchor="ctr"/>
                </a:tc>
                <a:extLst>
                  <a:ext uri="{0D108BD9-81ED-4DB2-BD59-A6C34878D82A}">
                    <a16:rowId xmlns:a16="http://schemas.microsoft.com/office/drawing/2014/main" val="10000"/>
                  </a:ext>
                </a:extLst>
              </a:tr>
              <a:tr h="45720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…and database.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65.</a:t>
                      </a:r>
                    </a:p>
                  </a:txBody>
                  <a:tcPr anchor="ctr">
                    <a:solidFill>
                      <a:schemeClr val="accent6"/>
                    </a:solidFill>
                  </a:tcPr>
                </a:tc>
                <a:tc>
                  <a:txBody>
                    <a:bodyPr/>
                    <a:lstStyle/>
                    <a:p>
                      <a:pPr algn="l"/>
                      <a:r>
                        <a:rPr lang="en-US" sz="2000" dirty="0"/>
                        <a:t>All TATs should be comprised</a:t>
                      </a:r>
                      <a:r>
                        <a:rPr lang="en-US" sz="2000" baseline="0" dirty="0"/>
                        <a:t> of static members with case-specific at-large positions.  TATs should be required to meet at least monthly and be proactive.  TATs should receive regular training on threat assessments.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2"/>
                  </a:ext>
                </a:extLst>
              </a:tr>
              <a:tr h="457200">
                <a:tc>
                  <a:txBody>
                    <a:bodyPr/>
                    <a:lstStyle/>
                    <a:p>
                      <a:pPr algn="ctr"/>
                      <a:r>
                        <a:rPr lang="en-US" sz="2000" dirty="0">
                          <a:solidFill>
                            <a:schemeClr val="bg1"/>
                          </a:solidFill>
                        </a:rPr>
                        <a:t>66.</a:t>
                      </a:r>
                    </a:p>
                  </a:txBody>
                  <a:tcPr anchor="ctr">
                    <a:solidFill>
                      <a:schemeClr val="accent6"/>
                    </a:solidFill>
                  </a:tcPr>
                </a:tc>
                <a:tc>
                  <a:txBody>
                    <a:bodyPr/>
                    <a:lstStyle/>
                    <a:p>
                      <a:pPr algn="l"/>
                      <a:r>
                        <a:rPr lang="en-US" sz="2000" dirty="0"/>
                        <a:t>TATs should meet</a:t>
                      </a:r>
                      <a:r>
                        <a:rPr lang="en-US" sz="2000" baseline="0" dirty="0"/>
                        <a:t> within 24 hours of a referral when school is in session.  If school is not in session, the TAT must refer the matter to law enforcement.  When school resumes the TAT should meet no later than the end of the first day of school to ensure the matter is resolved.</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93855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29</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11, page 285</a:t>
            </a:r>
          </a:p>
          <a:p>
            <a:r>
              <a:rPr lang="en-US" sz="2800" b="1" i="1" dirty="0"/>
              <a:t>Threat Assessments</a:t>
            </a:r>
          </a:p>
        </p:txBody>
      </p:sp>
      <p:graphicFrame>
        <p:nvGraphicFramePr>
          <p:cNvPr id="5" name="Table 4"/>
          <p:cNvGraphicFramePr>
            <a:graphicFrameLocks noGrp="1"/>
          </p:cNvGraphicFramePr>
          <p:nvPr>
            <p:extLst>
              <p:ext uri="{D42A27DB-BD31-4B8C-83A1-F6EECF244321}">
                <p14:modId xmlns:p14="http://schemas.microsoft.com/office/powerpoint/2010/main" val="1645362159"/>
              </p:ext>
            </p:extLst>
          </p:nvPr>
        </p:nvGraphicFramePr>
        <p:xfrm>
          <a:off x="630194" y="1258905"/>
          <a:ext cx="7980406" cy="23164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a:txBody>
                    <a:bodyPr/>
                    <a:lstStyle/>
                    <a:p>
                      <a:pPr algn="ctr"/>
                      <a:r>
                        <a:rPr lang="en-US" sz="2000" dirty="0">
                          <a:solidFill>
                            <a:schemeClr val="bg1"/>
                          </a:solidFill>
                        </a:rPr>
                        <a:t>67.</a:t>
                      </a:r>
                    </a:p>
                  </a:txBody>
                  <a:tcPr anchor="ctr">
                    <a:solidFill>
                      <a:schemeClr val="accent6"/>
                    </a:solidFill>
                  </a:tcPr>
                </a:tc>
                <a:tc>
                  <a:txBody>
                    <a:bodyPr/>
                    <a:lstStyle/>
                    <a:p>
                      <a:pPr algn="l"/>
                      <a:r>
                        <a:rPr lang="en-US" sz="2000" dirty="0"/>
                        <a:t>All school personnel should receive training on behavior indicators that should be referred to the TAT.  Reporting such behavior should be mandated and there</a:t>
                      </a:r>
                      <a:r>
                        <a:rPr lang="en-US" sz="2000" baseline="0" dirty="0"/>
                        <a:t> should be sanctions for non-reporting.</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dirty="0">
                        <a:solidFill>
                          <a:srgbClr val="FF9801"/>
                        </a:solidFill>
                      </a:endParaRP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68.</a:t>
                      </a:r>
                    </a:p>
                  </a:txBody>
                  <a:tcPr anchor="ctr">
                    <a:solidFill>
                      <a:schemeClr val="accent6"/>
                    </a:solidFill>
                  </a:tcPr>
                </a:tc>
                <a:tc>
                  <a:txBody>
                    <a:bodyPr/>
                    <a:lstStyle/>
                    <a:p>
                      <a:pPr algn="l"/>
                      <a:r>
                        <a:rPr lang="en-US" sz="2000" dirty="0"/>
                        <a:t>There must be adequate resources to which the TAT can refer a child,</a:t>
                      </a:r>
                      <a:r>
                        <a:rPr lang="en-US" sz="2000" baseline="0" dirty="0"/>
                        <a:t> TAT’s are a problem identifier and not a problem solver.</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9884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3</a:t>
            </a:fld>
            <a:endParaRPr lang="en-US" dirty="0">
              <a:latin typeface="+mn-lt"/>
            </a:endParaRPr>
          </a:p>
        </p:txBody>
      </p:sp>
      <p:sp>
        <p:nvSpPr>
          <p:cNvPr id="6" name="TextBox 5"/>
          <p:cNvSpPr txBox="1"/>
          <p:nvPr/>
        </p:nvSpPr>
        <p:spPr>
          <a:xfrm>
            <a:off x="630195" y="304800"/>
            <a:ext cx="7391400" cy="1384995"/>
          </a:xfrm>
          <a:prstGeom prst="rect">
            <a:avLst/>
          </a:prstGeom>
          <a:noFill/>
        </p:spPr>
        <p:txBody>
          <a:bodyPr wrap="square" rtlCol="0">
            <a:spAutoFit/>
          </a:bodyPr>
          <a:lstStyle/>
          <a:p>
            <a:r>
              <a:rPr lang="en-US" sz="2800" b="1" dirty="0"/>
              <a:t>First Report:  Chapter 3, page 83</a:t>
            </a:r>
          </a:p>
          <a:p>
            <a:r>
              <a:rPr lang="en-US" sz="2800" b="1" i="1" dirty="0"/>
              <a:t>Physical Security</a:t>
            </a:r>
          </a:p>
          <a:p>
            <a:endParaRPr lang="en-US" sz="2800" b="1" i="1" dirty="0"/>
          </a:p>
        </p:txBody>
      </p:sp>
      <p:graphicFrame>
        <p:nvGraphicFramePr>
          <p:cNvPr id="2" name="Table 1"/>
          <p:cNvGraphicFramePr>
            <a:graphicFrameLocks noGrp="1"/>
          </p:cNvGraphicFramePr>
          <p:nvPr>
            <p:extLst>
              <p:ext uri="{D42A27DB-BD31-4B8C-83A1-F6EECF244321}">
                <p14:modId xmlns:p14="http://schemas.microsoft.com/office/powerpoint/2010/main" val="4113542442"/>
              </p:ext>
            </p:extLst>
          </p:nvPr>
        </p:nvGraphicFramePr>
        <p:xfrm>
          <a:off x="630194" y="1258904"/>
          <a:ext cx="7980406" cy="4032896"/>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6">
                <a:tc>
                  <a:txBody>
                    <a:bodyPr/>
                    <a:lstStyle/>
                    <a:p>
                      <a:pPr algn="ctr"/>
                      <a:r>
                        <a:rPr lang="en-US" sz="2000" dirty="0">
                          <a:solidFill>
                            <a:schemeClr val="bg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l"/>
                      <a:r>
                        <a:rPr lang="en-US" sz="2000" dirty="0"/>
                        <a:t>Districts implement a tiered approach to campus hardening.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b="1" dirty="0">
                          <a:solidFill>
                            <a:srgbClr val="FF9801"/>
                          </a:solidFill>
                        </a:rPr>
                        <a:t>PENDING</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762000">
                <a:tc>
                  <a:txBody>
                    <a:bodyPr/>
                    <a:lstStyle/>
                    <a:p>
                      <a:pPr algn="ctr"/>
                      <a:r>
                        <a:rPr lang="en-US" sz="2000" dirty="0">
                          <a:solidFill>
                            <a:schemeClr val="bg1"/>
                          </a:solidFill>
                        </a:rPr>
                        <a:t>2.</a:t>
                      </a:r>
                    </a:p>
                  </a:txBody>
                  <a:tcPr anchor="ctr">
                    <a:lnT w="12700" cap="flat" cmpd="sng" algn="ctr">
                      <a:solidFill>
                        <a:schemeClr val="tx1"/>
                      </a:solidFill>
                      <a:prstDash val="solid"/>
                      <a:round/>
                      <a:headEnd type="none" w="med" len="med"/>
                      <a:tailEnd type="none" w="med" len="med"/>
                    </a:lnT>
                    <a:solidFill>
                      <a:schemeClr val="accent6"/>
                    </a:solidFill>
                  </a:tcPr>
                </a:tc>
                <a:tc>
                  <a:txBody>
                    <a:bodyPr/>
                    <a:lstStyle/>
                    <a:p>
                      <a:pPr algn="l"/>
                      <a:r>
                        <a:rPr lang="en-US" sz="2000" dirty="0"/>
                        <a:t>FDOE’s Office of Safe Schools (OSS) should engage school hardening experts.</a:t>
                      </a:r>
                    </a:p>
                  </a:txBody>
                  <a:tcPr>
                    <a:lnT w="12700" cap="flat" cmpd="sng" algn="ctr">
                      <a:solidFill>
                        <a:schemeClr val="tx1"/>
                      </a:solidFill>
                      <a:prstDash val="solid"/>
                      <a:round/>
                      <a:headEnd type="none" w="med" len="med"/>
                      <a:tailEnd type="none" w="med" len="med"/>
                    </a:lnT>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3.</a:t>
                      </a:r>
                    </a:p>
                  </a:txBody>
                  <a:tcPr anchor="ctr">
                    <a:solidFill>
                      <a:schemeClr val="accent6"/>
                    </a:solidFill>
                  </a:tcPr>
                </a:tc>
                <a:tc>
                  <a:txBody>
                    <a:bodyPr/>
                    <a:lstStyle/>
                    <a:p>
                      <a:pPr algn="l"/>
                      <a:r>
                        <a:rPr lang="en-US" sz="2000" dirty="0"/>
                        <a:t>OSS should conduct a review of target-hardening practices developed by other states and school safety organizations. </a:t>
                      </a:r>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2"/>
                  </a:ext>
                </a:extLst>
              </a:tr>
              <a:tr h="704560">
                <a:tc>
                  <a:txBody>
                    <a:bodyPr/>
                    <a:lstStyle/>
                    <a:p>
                      <a:pPr algn="ctr"/>
                      <a:r>
                        <a:rPr lang="en-US" sz="2000" dirty="0">
                          <a:solidFill>
                            <a:schemeClr val="bg1"/>
                          </a:solidFill>
                        </a:rPr>
                        <a:t>4.</a:t>
                      </a:r>
                    </a:p>
                  </a:txBody>
                  <a:tcPr anchor="ctr">
                    <a:solidFill>
                      <a:schemeClr val="accent6"/>
                    </a:solidFill>
                  </a:tcPr>
                </a:tc>
                <a:tc>
                  <a:txBody>
                    <a:bodyPr/>
                    <a:lstStyle/>
                    <a:p>
                      <a:pPr algn="l"/>
                      <a:r>
                        <a:rPr lang="en-US" sz="2000" dirty="0"/>
                        <a:t>OSS should provide the districts with a tiered list of best practices with annual review/revisions. </a:t>
                      </a:r>
                    </a:p>
                  </a:txBody>
                  <a:tcPr/>
                </a:tc>
                <a:tc>
                  <a:txBody>
                    <a:bodyPr/>
                    <a:lstStyle/>
                    <a:p>
                      <a:pPr algn="ctr"/>
                      <a:r>
                        <a:rPr lang="en-US" sz="2200" b="1" dirty="0">
                          <a:solidFill>
                            <a:srgbClr val="00B0F0"/>
                          </a:solidFill>
                        </a:rPr>
                        <a:t>ONGOING</a:t>
                      </a:r>
                      <a:endParaRPr lang="en-US" sz="2200" dirty="0">
                        <a:solidFill>
                          <a:srgbClr val="00B0F0"/>
                        </a:solidFill>
                      </a:endParaRPr>
                    </a:p>
                  </a:txBody>
                  <a:tcPr anchor="ctr"/>
                </a:tc>
                <a:extLst>
                  <a:ext uri="{0D108BD9-81ED-4DB2-BD59-A6C34878D82A}">
                    <a16:rowId xmlns:a16="http://schemas.microsoft.com/office/drawing/2014/main" val="10003"/>
                  </a:ext>
                </a:extLst>
              </a:tr>
              <a:tr h="704560">
                <a:tc>
                  <a:txBody>
                    <a:bodyPr/>
                    <a:lstStyle/>
                    <a:p>
                      <a:pPr algn="ctr"/>
                      <a:r>
                        <a:rPr lang="en-US" sz="2000" dirty="0">
                          <a:solidFill>
                            <a:schemeClr val="bg1"/>
                          </a:solidFill>
                        </a:rPr>
                        <a:t>5.</a:t>
                      </a:r>
                    </a:p>
                  </a:txBody>
                  <a:tcPr anchor="ctr">
                    <a:solidFill>
                      <a:schemeClr val="accent6"/>
                    </a:solidFill>
                  </a:tcPr>
                </a:tc>
                <a:tc>
                  <a:txBody>
                    <a:bodyPr/>
                    <a:lstStyle/>
                    <a:p>
                      <a:pPr algn="l"/>
                      <a:r>
                        <a:rPr lang="en-US" sz="2000" dirty="0"/>
                        <a:t>Legislature should create an independent permanent body to oversee physical site security of schools.</a:t>
                      </a:r>
                    </a:p>
                  </a:txBody>
                  <a:tcPr/>
                </a:tc>
                <a:tc>
                  <a:txBody>
                    <a:bodyPr/>
                    <a:lstStyle/>
                    <a:p>
                      <a:pPr algn="ctr"/>
                      <a:r>
                        <a:rPr lang="en-US" sz="2200" b="1" dirty="0">
                          <a:solidFill>
                            <a:schemeClr val="tx1"/>
                          </a:solidFill>
                        </a:rPr>
                        <a:t>NOT ADOPTED</a:t>
                      </a:r>
                      <a:endParaRPr lang="en-US" sz="2200" dirty="0">
                        <a:solidFill>
                          <a:schemeClr val="tx1"/>
                        </a:solidFill>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52098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ESE and Educational Services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30</a:t>
            </a:fld>
            <a:endParaRPr lang="en-US" dirty="0">
              <a:latin typeface="+mn-lt"/>
            </a:endParaRPr>
          </a:p>
        </p:txBody>
      </p:sp>
    </p:spTree>
    <p:extLst>
      <p:ext uri="{BB962C8B-B14F-4D97-AF65-F5344CB8AC3E}">
        <p14:creationId xmlns:p14="http://schemas.microsoft.com/office/powerpoint/2010/main" val="23690657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31</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12, page 293</a:t>
            </a:r>
          </a:p>
          <a:p>
            <a:r>
              <a:rPr lang="en-US" sz="2800" b="1" i="1" dirty="0"/>
              <a:t>ESE and Educational Services</a:t>
            </a:r>
          </a:p>
        </p:txBody>
      </p:sp>
      <p:graphicFrame>
        <p:nvGraphicFramePr>
          <p:cNvPr id="5" name="Table 4"/>
          <p:cNvGraphicFramePr>
            <a:graphicFrameLocks noGrp="1"/>
          </p:cNvGraphicFramePr>
          <p:nvPr>
            <p:extLst>
              <p:ext uri="{D42A27DB-BD31-4B8C-83A1-F6EECF244321}">
                <p14:modId xmlns:p14="http://schemas.microsoft.com/office/powerpoint/2010/main" val="2606323090"/>
              </p:ext>
            </p:extLst>
          </p:nvPr>
        </p:nvGraphicFramePr>
        <p:xfrm>
          <a:off x="630194" y="1258905"/>
          <a:ext cx="7980406" cy="3861735"/>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a:txBody>
                    <a:bodyPr/>
                    <a:lstStyle/>
                    <a:p>
                      <a:pPr algn="ctr"/>
                      <a:r>
                        <a:rPr lang="en-US" sz="2000" dirty="0">
                          <a:solidFill>
                            <a:schemeClr val="bg1"/>
                          </a:solidFill>
                        </a:rPr>
                        <a:t>69.</a:t>
                      </a:r>
                    </a:p>
                  </a:txBody>
                  <a:tcPr anchor="ctr">
                    <a:solidFill>
                      <a:schemeClr val="accent6"/>
                    </a:solidFill>
                  </a:tcPr>
                </a:tc>
                <a:tc>
                  <a:txBody>
                    <a:bodyPr/>
                    <a:lstStyle/>
                    <a:p>
                      <a:pPr algn="l"/>
                      <a:r>
                        <a:rPr lang="en-US" sz="2000" dirty="0"/>
                        <a:t>There should be a Florida workgroup established to determine necessary changes to federal law regarding ESE.</a:t>
                      </a:r>
                      <a:r>
                        <a:rPr lang="en-US" sz="2000" baseline="0" dirty="0"/>
                        <a:t>  This workgroup should work with the Florida congressional delegation to request changes.</a:t>
                      </a:r>
                      <a:endParaRPr lang="en-US" sz="2000" dirty="0"/>
                    </a:p>
                  </a:txBody>
                  <a:tcPr/>
                </a:tc>
                <a:tc>
                  <a:txBody>
                    <a:bodyPr/>
                    <a:lstStyle/>
                    <a:p>
                      <a:pPr algn="ctr"/>
                      <a:r>
                        <a:rPr lang="en-US" sz="2200" b="1" dirty="0">
                          <a:solidFill>
                            <a:srgbClr val="FF9801"/>
                          </a:solidFill>
                          <a:latin typeface="+mn-lt"/>
                        </a:rPr>
                        <a:t>PENDING</a:t>
                      </a:r>
                      <a:endParaRPr lang="en-US" sz="2200" dirty="0">
                        <a:solidFill>
                          <a:srgbClr val="FF9801"/>
                        </a:solidFill>
                      </a:endParaRP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70.  </a:t>
                      </a:r>
                    </a:p>
                  </a:txBody>
                  <a:tcPr anchor="ctr">
                    <a:solidFill>
                      <a:schemeClr val="accent6"/>
                    </a:solidFill>
                  </a:tcPr>
                </a:tc>
                <a:tc>
                  <a:txBody>
                    <a:bodyPr/>
                    <a:lstStyle/>
                    <a:p>
                      <a:pPr algn="l"/>
                      <a:r>
                        <a:rPr lang="en-US" sz="2000" dirty="0"/>
                        <a:t>School personnel should be properly trained on their ESE obligations under</a:t>
                      </a:r>
                      <a:r>
                        <a:rPr lang="en-US" sz="2000" baseline="0" dirty="0"/>
                        <a:t> state and federal law.</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71.</a:t>
                      </a:r>
                    </a:p>
                  </a:txBody>
                  <a:tcPr anchor="ctr">
                    <a:solidFill>
                      <a:schemeClr val="accent6"/>
                    </a:solidFill>
                  </a:tcPr>
                </a:tc>
                <a:tc>
                  <a:txBody>
                    <a:bodyPr/>
                    <a:lstStyle/>
                    <a:p>
                      <a:pPr algn="l"/>
                      <a:r>
                        <a:rPr lang="en-US" sz="2000" dirty="0"/>
                        <a:t>TATs and IEP committees must coordinate information and courses of action for ESE students.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2"/>
                  </a:ext>
                </a:extLst>
              </a:tr>
              <a:tr h="722295">
                <a:tc>
                  <a:txBody>
                    <a:bodyPr/>
                    <a:lstStyle/>
                    <a:p>
                      <a:pPr algn="ctr"/>
                      <a:r>
                        <a:rPr lang="en-US" sz="2000" dirty="0">
                          <a:solidFill>
                            <a:schemeClr val="bg1"/>
                          </a:solidFill>
                        </a:rPr>
                        <a:t>72.</a:t>
                      </a:r>
                    </a:p>
                  </a:txBody>
                  <a:tcPr anchor="ctr">
                    <a:solidFill>
                      <a:schemeClr val="accent6"/>
                    </a:solidFill>
                  </a:tcPr>
                </a:tc>
                <a:tc>
                  <a:txBody>
                    <a:bodyPr/>
                    <a:lstStyle/>
                    <a:p>
                      <a:pPr algn="l"/>
                      <a:r>
                        <a:rPr lang="en-US" sz="2000" dirty="0"/>
                        <a:t>Students</a:t>
                      </a:r>
                      <a:r>
                        <a:rPr lang="en-US" sz="2000" baseline="0" dirty="0"/>
                        <a:t> with IEPs that involve severe behavioral issues should be evaluated by the TAT.</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44455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FSSAT</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32</a:t>
            </a:fld>
            <a:endParaRPr lang="en-US" dirty="0">
              <a:latin typeface="+mn-lt"/>
            </a:endParaRPr>
          </a:p>
        </p:txBody>
      </p:sp>
    </p:spTree>
    <p:extLst>
      <p:ext uri="{BB962C8B-B14F-4D97-AF65-F5344CB8AC3E}">
        <p14:creationId xmlns:p14="http://schemas.microsoft.com/office/powerpoint/2010/main" val="2875349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33</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13, page 296</a:t>
            </a:r>
          </a:p>
          <a:p>
            <a:r>
              <a:rPr lang="en-US" sz="2800" b="1" i="1" dirty="0"/>
              <a:t>FSSAT</a:t>
            </a:r>
          </a:p>
        </p:txBody>
      </p:sp>
      <p:graphicFrame>
        <p:nvGraphicFramePr>
          <p:cNvPr id="5" name="Table 4"/>
          <p:cNvGraphicFramePr>
            <a:graphicFrameLocks noGrp="1"/>
          </p:cNvGraphicFramePr>
          <p:nvPr>
            <p:extLst>
              <p:ext uri="{D42A27DB-BD31-4B8C-83A1-F6EECF244321}">
                <p14:modId xmlns:p14="http://schemas.microsoft.com/office/powerpoint/2010/main" val="2683802042"/>
              </p:ext>
            </p:extLst>
          </p:nvPr>
        </p:nvGraphicFramePr>
        <p:xfrm>
          <a:off x="630194" y="1258905"/>
          <a:ext cx="7980406" cy="4745655"/>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a:txBody>
                    <a:bodyPr/>
                    <a:lstStyle/>
                    <a:p>
                      <a:pPr algn="ctr"/>
                      <a:r>
                        <a:rPr lang="en-US" sz="2000" dirty="0">
                          <a:solidFill>
                            <a:schemeClr val="bg1"/>
                          </a:solidFill>
                        </a:rPr>
                        <a:t>73.</a:t>
                      </a:r>
                    </a:p>
                  </a:txBody>
                  <a:tcPr anchor="ctr">
                    <a:solidFill>
                      <a:schemeClr val="accent6"/>
                    </a:solidFill>
                  </a:tcPr>
                </a:tc>
                <a:tc>
                  <a:txBody>
                    <a:bodyPr/>
                    <a:lstStyle/>
                    <a:p>
                      <a:pPr algn="l"/>
                      <a:r>
                        <a:rPr lang="en-US" sz="2000" dirty="0"/>
                        <a:t>The legislature should mandate that the FSSAT be the primary instrument</a:t>
                      </a:r>
                      <a:r>
                        <a:rPr lang="en-US" sz="2000" baseline="0" dirty="0"/>
                        <a:t> to assess physical site security.</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74.  </a:t>
                      </a:r>
                    </a:p>
                  </a:txBody>
                  <a:tcPr anchor="ctr">
                    <a:solidFill>
                      <a:schemeClr val="accent6"/>
                    </a:solidFill>
                  </a:tcPr>
                </a:tc>
                <a:tc>
                  <a:txBody>
                    <a:bodyPr/>
                    <a:lstStyle/>
                    <a:p>
                      <a:pPr algn="l"/>
                      <a:r>
                        <a:rPr lang="en-US" sz="2000" dirty="0"/>
                        <a:t>FDOE</a:t>
                      </a:r>
                      <a:r>
                        <a:rPr lang="en-US" sz="2000" baseline="0" dirty="0"/>
                        <a:t> should be given compliance authority to ensure each school and district submits an annual FSSAT.</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75.</a:t>
                      </a:r>
                    </a:p>
                  </a:txBody>
                  <a:tcPr anchor="ctr">
                    <a:solidFill>
                      <a:schemeClr val="accent6"/>
                    </a:solidFill>
                  </a:tcPr>
                </a:tc>
                <a:tc>
                  <a:txBody>
                    <a:bodyPr/>
                    <a:lstStyle/>
                    <a:p>
                      <a:pPr algn="l"/>
                      <a:r>
                        <a:rPr lang="en-US" sz="2000" dirty="0"/>
                        <a:t>FDOE should be tasked with, and funded for, providing training on</a:t>
                      </a:r>
                      <a:r>
                        <a:rPr lang="en-US" sz="2000" baseline="0" dirty="0"/>
                        <a:t> assessing physical site security and properly completing the FSSAT.</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0000"/>
                        </a:solidFill>
                      </a:endParaRPr>
                    </a:p>
                  </a:txBody>
                  <a:tcPr anchor="ctr"/>
                </a:tc>
                <a:extLst>
                  <a:ext uri="{0D108BD9-81ED-4DB2-BD59-A6C34878D82A}">
                    <a16:rowId xmlns:a16="http://schemas.microsoft.com/office/drawing/2014/main" val="10002"/>
                  </a:ext>
                </a:extLst>
              </a:tr>
              <a:tr h="722295">
                <a:tc>
                  <a:txBody>
                    <a:bodyPr/>
                    <a:lstStyle/>
                    <a:p>
                      <a:pPr algn="ctr"/>
                      <a:r>
                        <a:rPr lang="en-US" sz="2000" dirty="0">
                          <a:solidFill>
                            <a:schemeClr val="bg1"/>
                          </a:solidFill>
                        </a:rPr>
                        <a:t>76.</a:t>
                      </a:r>
                    </a:p>
                  </a:txBody>
                  <a:tcPr anchor="ctr">
                    <a:solidFill>
                      <a:schemeClr val="accent6"/>
                    </a:solidFill>
                  </a:tcPr>
                </a:tc>
                <a:tc>
                  <a:txBody>
                    <a:bodyPr/>
                    <a:lstStyle/>
                    <a:p>
                      <a:pPr algn="l"/>
                      <a:r>
                        <a:rPr lang="en-US" sz="2000" dirty="0"/>
                        <a:t>Each site assessment should be required to be conducted in</a:t>
                      </a:r>
                      <a:r>
                        <a:rPr lang="en-US" sz="2000" baseline="0" dirty="0"/>
                        <a:t> conjunction with law enforcement.</a:t>
                      </a:r>
                      <a:endParaRPr lang="en-US" sz="2000" dirty="0"/>
                    </a:p>
                  </a:txBody>
                  <a:tcPr/>
                </a:tc>
                <a:tc>
                  <a:txBody>
                    <a:bodyPr/>
                    <a:lstStyle/>
                    <a:p>
                      <a:pPr algn="ctr"/>
                      <a:r>
                        <a:rPr lang="en-US" sz="2200" b="1" dirty="0">
                          <a:solidFill>
                            <a:srgbClr val="FF0000"/>
                          </a:solidFill>
                        </a:rPr>
                        <a:t>COMPLETE</a:t>
                      </a:r>
                      <a:endParaRPr lang="en-US" sz="2200" b="1" dirty="0">
                        <a:solidFill>
                          <a:srgbClr val="FF9801"/>
                        </a:solidFill>
                      </a:endParaRPr>
                    </a:p>
                  </a:txBody>
                  <a:tcPr anchor="ctr"/>
                </a:tc>
                <a:extLst>
                  <a:ext uri="{0D108BD9-81ED-4DB2-BD59-A6C34878D82A}">
                    <a16:rowId xmlns:a16="http://schemas.microsoft.com/office/drawing/2014/main" val="10003"/>
                  </a:ext>
                </a:extLst>
              </a:tr>
              <a:tr h="722295">
                <a:tc>
                  <a:txBody>
                    <a:bodyPr/>
                    <a:lstStyle/>
                    <a:p>
                      <a:pPr algn="ctr"/>
                      <a:r>
                        <a:rPr lang="en-US" sz="2000" dirty="0">
                          <a:solidFill>
                            <a:schemeClr val="bg1"/>
                          </a:solidFill>
                        </a:rPr>
                        <a:t>77.</a:t>
                      </a:r>
                    </a:p>
                  </a:txBody>
                  <a:tcPr anchor="ctr">
                    <a:solidFill>
                      <a:schemeClr val="accent6"/>
                    </a:solidFill>
                  </a:tcPr>
                </a:tc>
                <a:tc>
                  <a:txBody>
                    <a:bodyPr/>
                    <a:lstStyle/>
                    <a:p>
                      <a:pPr algn="l"/>
                      <a:r>
                        <a:rPr lang="en-US" sz="2000" dirty="0"/>
                        <a:t>The districtwide FSSAT should set forth</a:t>
                      </a:r>
                      <a:r>
                        <a:rPr lang="en-US" sz="2000" baseline="0" dirty="0"/>
                        <a:t> security priorities for the district and explain progress in implementing the prior year’s priorities.</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168924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34</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13, page 296</a:t>
            </a:r>
          </a:p>
          <a:p>
            <a:r>
              <a:rPr lang="en-US" sz="2800" b="1" i="1" dirty="0"/>
              <a:t>FSSAT</a:t>
            </a:r>
          </a:p>
        </p:txBody>
      </p:sp>
      <p:graphicFrame>
        <p:nvGraphicFramePr>
          <p:cNvPr id="5" name="Table 4"/>
          <p:cNvGraphicFramePr>
            <a:graphicFrameLocks noGrp="1"/>
          </p:cNvGraphicFramePr>
          <p:nvPr>
            <p:extLst>
              <p:ext uri="{D42A27DB-BD31-4B8C-83A1-F6EECF244321}">
                <p14:modId xmlns:p14="http://schemas.microsoft.com/office/powerpoint/2010/main" val="3707629015"/>
              </p:ext>
            </p:extLst>
          </p:nvPr>
        </p:nvGraphicFramePr>
        <p:xfrm>
          <a:off x="630194" y="1258905"/>
          <a:ext cx="7980406" cy="463296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a:txBody>
                    <a:bodyPr/>
                    <a:lstStyle/>
                    <a:p>
                      <a:pPr algn="ctr"/>
                      <a:r>
                        <a:rPr lang="en-US" sz="2000" dirty="0">
                          <a:solidFill>
                            <a:schemeClr val="bg1"/>
                          </a:solidFill>
                        </a:rPr>
                        <a:t>78.</a:t>
                      </a:r>
                    </a:p>
                  </a:txBody>
                  <a:tcPr anchor="ctr">
                    <a:solidFill>
                      <a:schemeClr val="accent6"/>
                    </a:solidFill>
                  </a:tcPr>
                </a:tc>
                <a:tc>
                  <a:txBody>
                    <a:bodyPr/>
                    <a:lstStyle/>
                    <a:p>
                      <a:pPr algn="l"/>
                      <a:r>
                        <a:rPr lang="en-US" sz="2000" dirty="0"/>
                        <a:t>Any significant deficiencies</a:t>
                      </a:r>
                      <a:r>
                        <a:rPr lang="en-US" sz="2000" baseline="0" dirty="0"/>
                        <a:t> identified during the FSSAT process that adversely affect the safety and security of the campus should be reported in a timely manner to the school board and a remedial plan should be approved by the school board.</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00B0F0"/>
                          </a:solidFill>
                          <a:latin typeface="+mn-lt"/>
                        </a:rPr>
                        <a:t>ONGOING</a:t>
                      </a:r>
                      <a:endParaRPr lang="en-US" sz="2400" dirty="0"/>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79.</a:t>
                      </a:r>
                    </a:p>
                  </a:txBody>
                  <a:tcPr anchor="ctr">
                    <a:solidFill>
                      <a:schemeClr val="accent6"/>
                    </a:solidFill>
                  </a:tcPr>
                </a:tc>
                <a:tc>
                  <a:txBody>
                    <a:bodyPr/>
                    <a:lstStyle/>
                    <a:p>
                      <a:pPr algn="l"/>
                      <a:r>
                        <a:rPr lang="en-US" sz="2000" dirty="0"/>
                        <a:t>The legislature should</a:t>
                      </a:r>
                      <a:r>
                        <a:rPr lang="en-US" sz="2000" baseline="0" dirty="0"/>
                        <a:t> provide statutory sanctions for non-compliance with FSSAT submission requirements.</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80.</a:t>
                      </a:r>
                    </a:p>
                  </a:txBody>
                  <a:tcPr anchor="ctr">
                    <a:solidFill>
                      <a:schemeClr val="accent6"/>
                    </a:solidFill>
                  </a:tcPr>
                </a:tc>
                <a:tc>
                  <a:txBody>
                    <a:bodyPr/>
                    <a:lstStyle/>
                    <a:p>
                      <a:pPr algn="l"/>
                      <a:r>
                        <a:rPr lang="en-US" sz="2000" dirty="0"/>
                        <a:t>The legislature should require school-specific FSSAT’s be approved by the superintendent (or designee) prior to submission to FDOE.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0000"/>
                        </a:solidFill>
                      </a:endParaRPr>
                    </a:p>
                  </a:txBody>
                  <a:tcPr anchor="ctr"/>
                </a:tc>
                <a:extLst>
                  <a:ext uri="{0D108BD9-81ED-4DB2-BD59-A6C34878D82A}">
                    <a16:rowId xmlns:a16="http://schemas.microsoft.com/office/drawing/2014/main" val="10002"/>
                  </a:ext>
                </a:extLst>
              </a:tr>
              <a:tr h="722295">
                <a:tc>
                  <a:txBody>
                    <a:bodyPr/>
                    <a:lstStyle/>
                    <a:p>
                      <a:pPr algn="ctr"/>
                      <a:r>
                        <a:rPr lang="en-US" sz="2000" dirty="0">
                          <a:solidFill>
                            <a:schemeClr val="bg1"/>
                          </a:solidFill>
                        </a:rPr>
                        <a:t>81.</a:t>
                      </a:r>
                    </a:p>
                  </a:txBody>
                  <a:tcPr anchor="ctr">
                    <a:solidFill>
                      <a:schemeClr val="accent6"/>
                    </a:solidFill>
                  </a:tcPr>
                </a:tc>
                <a:tc>
                  <a:txBody>
                    <a:bodyPr/>
                    <a:lstStyle/>
                    <a:p>
                      <a:pPr algn="l"/>
                      <a:r>
                        <a:rPr lang="en-US" sz="2000" dirty="0"/>
                        <a:t>The current school-specific and districtwide FSSAT should be revised with stakeholder input,</a:t>
                      </a:r>
                      <a:r>
                        <a:rPr lang="en-US" sz="2000" baseline="0" dirty="0"/>
                        <a:t> especially law enforcement and industrial security experts.</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579574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Information Sharing</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35</a:t>
            </a:fld>
            <a:endParaRPr lang="en-US" dirty="0">
              <a:latin typeface="+mn-lt"/>
            </a:endParaRPr>
          </a:p>
        </p:txBody>
      </p:sp>
    </p:spTree>
    <p:extLst>
      <p:ext uri="{BB962C8B-B14F-4D97-AF65-F5344CB8AC3E}">
        <p14:creationId xmlns:p14="http://schemas.microsoft.com/office/powerpoint/2010/main" val="14009170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36</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14, page 313</a:t>
            </a:r>
          </a:p>
          <a:p>
            <a:r>
              <a:rPr lang="en-US" sz="2800" b="1" i="1" dirty="0"/>
              <a:t>Information Sharing</a:t>
            </a:r>
          </a:p>
        </p:txBody>
      </p:sp>
      <p:graphicFrame>
        <p:nvGraphicFramePr>
          <p:cNvPr id="5" name="Table 4"/>
          <p:cNvGraphicFramePr>
            <a:graphicFrameLocks noGrp="1"/>
          </p:cNvGraphicFramePr>
          <p:nvPr>
            <p:extLst>
              <p:ext uri="{D42A27DB-BD31-4B8C-83A1-F6EECF244321}">
                <p14:modId xmlns:p14="http://schemas.microsoft.com/office/powerpoint/2010/main" val="88399446"/>
              </p:ext>
            </p:extLst>
          </p:nvPr>
        </p:nvGraphicFramePr>
        <p:xfrm>
          <a:off x="630194" y="1258905"/>
          <a:ext cx="7980406" cy="463296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a:txBody>
                    <a:bodyPr/>
                    <a:lstStyle/>
                    <a:p>
                      <a:pPr algn="ctr"/>
                      <a:r>
                        <a:rPr lang="en-US" sz="2000" dirty="0">
                          <a:solidFill>
                            <a:schemeClr val="bg1"/>
                          </a:solidFill>
                        </a:rPr>
                        <a:t>82.</a:t>
                      </a:r>
                    </a:p>
                  </a:txBody>
                  <a:tcPr anchor="ctr">
                    <a:solidFill>
                      <a:schemeClr val="accent6"/>
                    </a:solidFill>
                  </a:tcPr>
                </a:tc>
                <a:tc>
                  <a:txBody>
                    <a:bodyPr/>
                    <a:lstStyle/>
                    <a:p>
                      <a:pPr algn="l"/>
                      <a:r>
                        <a:rPr lang="en-US" sz="2000" dirty="0"/>
                        <a:t>There needs to be extensive training provided to all stakeholders on the</a:t>
                      </a:r>
                      <a:r>
                        <a:rPr lang="en-US" sz="2000" baseline="0" dirty="0"/>
                        <a:t> appropriate application of FERPA, HIPAA and other often-misunderstood and over-applied laws.</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0000"/>
                        </a:solidFill>
                      </a:endParaRP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83.</a:t>
                      </a:r>
                    </a:p>
                  </a:txBody>
                  <a:tcPr anchor="ctr">
                    <a:solidFill>
                      <a:schemeClr val="accent6"/>
                    </a:solidFill>
                  </a:tcPr>
                </a:tc>
                <a:tc>
                  <a:txBody>
                    <a:bodyPr/>
                    <a:lstStyle/>
                    <a:p>
                      <a:pPr algn="l"/>
                      <a:r>
                        <a:rPr lang="en-US" sz="2000" dirty="0"/>
                        <a:t>The State of Florida should research</a:t>
                      </a:r>
                      <a:r>
                        <a:rPr lang="en-US" sz="2000" baseline="0" dirty="0"/>
                        <a:t> and offer correct interpretation of HIPAA and 42-CFR and provide resources when information sharing is in question.</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84.</a:t>
                      </a:r>
                    </a:p>
                  </a:txBody>
                  <a:tcPr anchor="ctr">
                    <a:solidFill>
                      <a:schemeClr val="accent6"/>
                    </a:solidFill>
                  </a:tcPr>
                </a:tc>
                <a:tc>
                  <a:txBody>
                    <a:bodyPr/>
                    <a:lstStyle/>
                    <a:p>
                      <a:pPr algn="l"/>
                      <a:r>
                        <a:rPr lang="en-US" sz="2000" dirty="0"/>
                        <a:t>The legislature should consider changes to Florida school privacy laws to allow better information-sharing and encourage changes</a:t>
                      </a:r>
                      <a:r>
                        <a:rPr lang="en-US" sz="2000" baseline="0" dirty="0"/>
                        <a:t> to federal law</a:t>
                      </a:r>
                      <a:r>
                        <a:rPr lang="en-US" sz="2000" dirty="0"/>
                        <a:t>.</a:t>
                      </a:r>
                    </a:p>
                  </a:txBody>
                  <a:tcPr/>
                </a:tc>
                <a:tc>
                  <a:txBody>
                    <a:bodyPr/>
                    <a:lstStyle/>
                    <a:p>
                      <a:pPr algn="ctr"/>
                      <a:r>
                        <a:rPr lang="en-US" sz="2200" b="1" dirty="0">
                          <a:solidFill>
                            <a:srgbClr val="FF9801"/>
                          </a:solidFill>
                          <a:latin typeface="+mn-lt"/>
                        </a:rPr>
                        <a:t>PENDING</a:t>
                      </a:r>
                      <a:endParaRPr lang="en-US" sz="2200" b="1" dirty="0">
                        <a:solidFill>
                          <a:srgbClr val="FF0000"/>
                        </a:solidFill>
                      </a:endParaRPr>
                    </a:p>
                  </a:txBody>
                  <a:tcPr anchor="ctr"/>
                </a:tc>
                <a:extLst>
                  <a:ext uri="{0D108BD9-81ED-4DB2-BD59-A6C34878D82A}">
                    <a16:rowId xmlns:a16="http://schemas.microsoft.com/office/drawing/2014/main" val="10002"/>
                  </a:ext>
                </a:extLst>
              </a:tr>
              <a:tr h="722295">
                <a:tc>
                  <a:txBody>
                    <a:bodyPr/>
                    <a:lstStyle/>
                    <a:p>
                      <a:pPr algn="ctr"/>
                      <a:r>
                        <a:rPr lang="en-US" sz="2000" dirty="0">
                          <a:solidFill>
                            <a:schemeClr val="bg1"/>
                          </a:solidFill>
                        </a:rPr>
                        <a:t>85.</a:t>
                      </a:r>
                    </a:p>
                  </a:txBody>
                  <a:tcPr anchor="ctr">
                    <a:solidFill>
                      <a:schemeClr val="accent6"/>
                    </a:solidFill>
                  </a:tcPr>
                </a:tc>
                <a:tc>
                  <a:txBody>
                    <a:bodyPr/>
                    <a:lstStyle/>
                    <a:p>
                      <a:pPr algn="l"/>
                      <a:r>
                        <a:rPr lang="en-US" sz="2000" dirty="0"/>
                        <a:t>The Florida congressional delegation should evaluate FERPA, HIPAA, 42-CFR</a:t>
                      </a:r>
                      <a:r>
                        <a:rPr lang="en-US" sz="2000" baseline="0" dirty="0"/>
                        <a:t> and other laws to allow broader information sharing and disclosure.</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0000"/>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97438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37</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14, page 313</a:t>
            </a:r>
          </a:p>
          <a:p>
            <a:r>
              <a:rPr lang="en-US" sz="2800" b="1" i="1" dirty="0"/>
              <a:t>Information Sharing</a:t>
            </a:r>
          </a:p>
        </p:txBody>
      </p:sp>
      <p:graphicFrame>
        <p:nvGraphicFramePr>
          <p:cNvPr id="5" name="Table 4"/>
          <p:cNvGraphicFramePr>
            <a:graphicFrameLocks noGrp="1"/>
          </p:cNvGraphicFramePr>
          <p:nvPr>
            <p:extLst>
              <p:ext uri="{D42A27DB-BD31-4B8C-83A1-F6EECF244321}">
                <p14:modId xmlns:p14="http://schemas.microsoft.com/office/powerpoint/2010/main" val="878952238"/>
              </p:ext>
            </p:extLst>
          </p:nvPr>
        </p:nvGraphicFramePr>
        <p:xfrm>
          <a:off x="630194" y="1258905"/>
          <a:ext cx="7980406" cy="3724575"/>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a:txBody>
                    <a:bodyPr/>
                    <a:lstStyle/>
                    <a:p>
                      <a:pPr algn="ctr"/>
                      <a:r>
                        <a:rPr lang="en-US" sz="2000" dirty="0">
                          <a:solidFill>
                            <a:schemeClr val="bg1"/>
                          </a:solidFill>
                        </a:rPr>
                        <a:t>86.</a:t>
                      </a:r>
                    </a:p>
                  </a:txBody>
                  <a:tcPr anchor="ctr">
                    <a:solidFill>
                      <a:schemeClr val="accent6"/>
                    </a:solidFill>
                  </a:tcPr>
                </a:tc>
                <a:tc>
                  <a:txBody>
                    <a:bodyPr/>
                    <a:lstStyle/>
                    <a:p>
                      <a:pPr algn="l"/>
                      <a:r>
                        <a:rPr lang="en-US" sz="2000" dirty="0"/>
                        <a:t>SESIR reporting requirements to FDOE and law enforcement should b</a:t>
                      </a:r>
                      <a:r>
                        <a:rPr lang="en-US" sz="2000" baseline="0" dirty="0"/>
                        <a:t>e evaluated and increased.</a:t>
                      </a:r>
                      <a:endParaRPr lang="en-US" sz="2000" dirty="0"/>
                    </a:p>
                  </a:txBody>
                  <a:tcPr/>
                </a:tc>
                <a:tc>
                  <a:txBody>
                    <a:bodyPr/>
                    <a:lstStyle/>
                    <a:p>
                      <a:pPr algn="ctr"/>
                      <a:r>
                        <a:rPr lang="en-US" sz="2200" b="1" dirty="0">
                          <a:solidFill>
                            <a:srgbClr val="FF0000"/>
                          </a:solidFill>
                          <a:latin typeface="+mn-lt"/>
                        </a:rPr>
                        <a:t>COMPLETE</a:t>
                      </a:r>
                      <a:endParaRPr lang="en-US" sz="2200" b="1" dirty="0">
                        <a:solidFill>
                          <a:srgbClr val="FF0000"/>
                        </a:solidFill>
                      </a:endParaRP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87.</a:t>
                      </a:r>
                    </a:p>
                  </a:txBody>
                  <a:tcPr anchor="ctr">
                    <a:solidFill>
                      <a:schemeClr val="accent6"/>
                    </a:solidFill>
                  </a:tcPr>
                </a:tc>
                <a:tc>
                  <a:txBody>
                    <a:bodyPr/>
                    <a:lstStyle/>
                    <a:p>
                      <a:pPr algn="l"/>
                      <a:r>
                        <a:rPr lang="en-US" sz="2000" dirty="0"/>
                        <a:t>School districts must ensure that each school accurately reports all required SESIR incidents and that underreporting is eliminated.</a:t>
                      </a:r>
                      <a:r>
                        <a:rPr lang="en-US" sz="2000" baseline="0" dirty="0"/>
                        <a:t>  School districts and school administrators should be held accountable for inaccurate reporting.</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88.</a:t>
                      </a:r>
                    </a:p>
                  </a:txBody>
                  <a:tcPr anchor="ctr">
                    <a:solidFill>
                      <a:schemeClr val="accent6"/>
                    </a:solidFill>
                  </a:tcPr>
                </a:tc>
                <a:tc>
                  <a:txBody>
                    <a:bodyPr/>
                    <a:lstStyle/>
                    <a:p>
                      <a:pPr algn="l"/>
                      <a:r>
                        <a:rPr lang="en-US" sz="2000" dirty="0"/>
                        <a:t>The legislature</a:t>
                      </a:r>
                      <a:r>
                        <a:rPr lang="en-US" sz="2000" baseline="0" dirty="0"/>
                        <a:t> should provide FDOE with SESIR oversight and sanction authority.  FDOE should be provided inspection authority and be required to conduct audits.</a:t>
                      </a:r>
                      <a:endParaRPr lang="en-US" sz="2000" dirty="0"/>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850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Commission’s Second Report</a:t>
            </a:r>
            <a:br>
              <a:rPr lang="en-US" sz="4000" b="1" dirty="0">
                <a:solidFill>
                  <a:schemeClr val="bg2">
                    <a:lumMod val="25000"/>
                  </a:schemeClr>
                </a:solidFill>
                <a:latin typeface="+mn-lt"/>
              </a:rPr>
            </a:br>
            <a:r>
              <a:rPr lang="en-US" sz="3200" b="1" dirty="0">
                <a:solidFill>
                  <a:schemeClr val="bg2">
                    <a:lumMod val="25000"/>
                  </a:schemeClr>
                </a:solidFill>
                <a:latin typeface="+mn-lt"/>
              </a:rPr>
              <a:t>November 2019</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38</a:t>
            </a:fld>
            <a:endParaRPr lang="en-US" dirty="0">
              <a:latin typeface="+mn-lt"/>
            </a:endParaRPr>
          </a:p>
        </p:txBody>
      </p:sp>
    </p:spTree>
    <p:extLst>
      <p:ext uri="{BB962C8B-B14F-4D97-AF65-F5344CB8AC3E}">
        <p14:creationId xmlns:p14="http://schemas.microsoft.com/office/powerpoint/2010/main" val="3273337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Reunification</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39</a:t>
            </a:fld>
            <a:endParaRPr lang="en-US" dirty="0">
              <a:latin typeface="+mn-lt"/>
            </a:endParaRPr>
          </a:p>
        </p:txBody>
      </p:sp>
    </p:spTree>
    <p:extLst>
      <p:ext uri="{BB962C8B-B14F-4D97-AF65-F5344CB8AC3E}">
        <p14:creationId xmlns:p14="http://schemas.microsoft.com/office/powerpoint/2010/main" val="133871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a:t>
            </a:fld>
            <a:endParaRPr lang="en-US" dirty="0">
              <a:latin typeface="+mn-lt"/>
            </a:endParaRPr>
          </a:p>
        </p:txBody>
      </p:sp>
      <p:sp>
        <p:nvSpPr>
          <p:cNvPr id="6" name="TextBox 5"/>
          <p:cNvSpPr txBox="1"/>
          <p:nvPr/>
        </p:nvSpPr>
        <p:spPr>
          <a:xfrm>
            <a:off x="630195" y="304800"/>
            <a:ext cx="7391400" cy="1384995"/>
          </a:xfrm>
          <a:prstGeom prst="rect">
            <a:avLst/>
          </a:prstGeom>
          <a:noFill/>
        </p:spPr>
        <p:txBody>
          <a:bodyPr wrap="square" rtlCol="0">
            <a:spAutoFit/>
          </a:bodyPr>
          <a:lstStyle/>
          <a:p>
            <a:r>
              <a:rPr lang="en-US" sz="2800" b="1" dirty="0"/>
              <a:t>First Report:  Chapter 3, page 83</a:t>
            </a:r>
          </a:p>
          <a:p>
            <a:r>
              <a:rPr lang="en-US" sz="2800" b="1" i="1" dirty="0"/>
              <a:t>Physical Security</a:t>
            </a:r>
          </a:p>
          <a:p>
            <a:endParaRPr lang="en-US" sz="2800" b="1" i="1" dirty="0"/>
          </a:p>
        </p:txBody>
      </p:sp>
      <p:graphicFrame>
        <p:nvGraphicFramePr>
          <p:cNvPr id="2" name="Table 1"/>
          <p:cNvGraphicFramePr>
            <a:graphicFrameLocks noGrp="1"/>
          </p:cNvGraphicFramePr>
          <p:nvPr>
            <p:extLst>
              <p:ext uri="{D42A27DB-BD31-4B8C-83A1-F6EECF244321}">
                <p14:modId xmlns:p14="http://schemas.microsoft.com/office/powerpoint/2010/main" val="3362261581"/>
              </p:ext>
            </p:extLst>
          </p:nvPr>
        </p:nvGraphicFramePr>
        <p:xfrm>
          <a:off x="630194" y="1258904"/>
          <a:ext cx="7980406" cy="5233336"/>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6">
                <a:tc>
                  <a:txBody>
                    <a:bodyPr/>
                    <a:lstStyle/>
                    <a:p>
                      <a:pPr algn="ctr"/>
                      <a:r>
                        <a:rPr lang="en-US" sz="2000" dirty="0">
                          <a:solidFill>
                            <a:schemeClr val="bg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l"/>
                      <a:r>
                        <a:rPr lang="en-US" sz="2000" dirty="0"/>
                        <a:t>All districts must implement the following harm-mitigation strategies immediately (7a – 7g).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b="1" dirty="0">
                          <a:solidFill>
                            <a:srgbClr val="FF9801"/>
                          </a:solidFill>
                        </a:rPr>
                        <a:t>PENDING</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762000">
                <a:tc>
                  <a:txBody>
                    <a:bodyPr/>
                    <a:lstStyle/>
                    <a:p>
                      <a:pPr algn="ctr"/>
                      <a:r>
                        <a:rPr lang="en-US" sz="2000" dirty="0">
                          <a:solidFill>
                            <a:schemeClr val="bg1"/>
                          </a:solidFill>
                        </a:rPr>
                        <a:t>7.</a:t>
                      </a:r>
                    </a:p>
                  </a:txBody>
                  <a:tcPr anchor="ctr">
                    <a:lnT w="12700" cap="flat" cmpd="sng" algn="ctr">
                      <a:solidFill>
                        <a:schemeClr val="tx1"/>
                      </a:solidFill>
                      <a:prstDash val="solid"/>
                      <a:round/>
                      <a:headEnd type="none" w="med" len="med"/>
                      <a:tailEnd type="none" w="med" len="med"/>
                    </a:lnT>
                    <a:solidFill>
                      <a:schemeClr val="accent6"/>
                    </a:solidFill>
                  </a:tcPr>
                </a:tc>
                <a:tc>
                  <a:txBody>
                    <a:bodyPr/>
                    <a:lstStyle/>
                    <a:p>
                      <a:pPr algn="l"/>
                      <a:r>
                        <a:rPr lang="en-US" sz="2000" dirty="0"/>
                        <a:t>The legislature should mandate compliance</a:t>
                      </a:r>
                      <a:r>
                        <a:rPr lang="en-US" sz="2000" baseline="0" dirty="0"/>
                        <a:t> and </a:t>
                      </a:r>
                      <a:r>
                        <a:rPr lang="en-US" sz="2000" dirty="0"/>
                        <a:t>establish consequences for non-compliance.</a:t>
                      </a:r>
                    </a:p>
                  </a:txBody>
                  <a:tcPr>
                    <a:lnT w="12700" cap="flat" cmpd="sng" algn="ctr">
                      <a:solidFill>
                        <a:schemeClr val="tx1"/>
                      </a:solidFill>
                      <a:prstDash val="solid"/>
                      <a:round/>
                      <a:headEnd type="none" w="med" len="med"/>
                      <a:tailEnd type="none" w="med" len="med"/>
                    </a:lnT>
                  </a:tcPr>
                </a:tc>
                <a:tc>
                  <a:txBody>
                    <a:bodyPr/>
                    <a:lstStyle/>
                    <a:p>
                      <a:pPr algn="ctr"/>
                      <a:r>
                        <a:rPr lang="en-US" sz="2200" b="1" dirty="0">
                          <a:solidFill>
                            <a:srgbClr val="00B0F0"/>
                          </a:solidFill>
                          <a:latin typeface="+mn-lt"/>
                        </a:rPr>
                        <a:t>ONGOING</a:t>
                      </a:r>
                      <a:endParaRPr lang="en-US" sz="2200" dirty="0"/>
                    </a:p>
                  </a:txBody>
                  <a:tcPr anchor="ctr"/>
                </a:tc>
                <a:extLst>
                  <a:ext uri="{0D108BD9-81ED-4DB2-BD59-A6C34878D82A}">
                    <a16:rowId xmlns:a16="http://schemas.microsoft.com/office/drawing/2014/main" val="10001"/>
                  </a:ext>
                </a:extLst>
              </a:tr>
              <a:tr h="704560">
                <a:tc rowSpan="2">
                  <a:txBody>
                    <a:bodyPr/>
                    <a:lstStyle/>
                    <a:p>
                      <a:pPr algn="ctr"/>
                      <a:r>
                        <a:rPr lang="en-US" sz="2000" dirty="0">
                          <a:solidFill>
                            <a:schemeClr val="bg1"/>
                          </a:solidFill>
                        </a:rPr>
                        <a:t>7a.</a:t>
                      </a:r>
                    </a:p>
                  </a:txBody>
                  <a:tcPr anchor="ctr">
                    <a:solidFill>
                      <a:schemeClr val="accent6"/>
                    </a:solidFill>
                  </a:tcPr>
                </a:tc>
                <a:tc>
                  <a:txBody>
                    <a:bodyPr/>
                    <a:lstStyle/>
                    <a:p>
                      <a:pPr algn="l"/>
                      <a:r>
                        <a:rPr lang="en-US" sz="2000" dirty="0"/>
                        <a:t>School safety is the responsibility of all staff and responsibilities must be in policy/procedure</a:t>
                      </a:r>
                      <a:r>
                        <a:rPr lang="en-US" sz="2000" baseline="0" dirty="0"/>
                        <a:t> manual.</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0000"/>
                        </a:solidFill>
                      </a:endParaRPr>
                    </a:p>
                  </a:txBody>
                  <a:tcPr anchor="ctr"/>
                </a:tc>
                <a:extLst>
                  <a:ext uri="{0D108BD9-81ED-4DB2-BD59-A6C34878D82A}">
                    <a16:rowId xmlns:a16="http://schemas.microsoft.com/office/drawing/2014/main" val="10002"/>
                  </a:ext>
                </a:extLst>
              </a:tr>
              <a:tr h="70456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School security should meet regularly and train on proper procedures,</a:t>
                      </a:r>
                      <a:r>
                        <a:rPr lang="en-US" sz="2000" baseline="0" dirty="0"/>
                        <a:t> coordinate with law enforcement.</a:t>
                      </a:r>
                      <a:endParaRPr lang="en-US" sz="2000" dirty="0"/>
                    </a:p>
                  </a:txBody>
                  <a:tcPr/>
                </a:tc>
                <a:tc>
                  <a:txBody>
                    <a:bodyPr/>
                    <a:lstStyle/>
                    <a:p>
                      <a:pPr algn="ctr"/>
                      <a:r>
                        <a:rPr lang="en-US" sz="2200" b="1" dirty="0">
                          <a:solidFill>
                            <a:srgbClr val="00B0F0"/>
                          </a:solidFill>
                          <a:latin typeface="+mn-lt"/>
                        </a:rPr>
                        <a:t>ONGOING</a:t>
                      </a:r>
                      <a:endParaRPr lang="en-US" sz="2200" dirty="0"/>
                    </a:p>
                  </a:txBody>
                  <a:tcPr anchor="ctr"/>
                </a:tc>
                <a:extLst>
                  <a:ext uri="{0D108BD9-81ED-4DB2-BD59-A6C34878D82A}">
                    <a16:rowId xmlns:a16="http://schemas.microsoft.com/office/drawing/2014/main" val="10003"/>
                  </a:ext>
                </a:extLst>
              </a:tr>
              <a:tr h="495880">
                <a:tc rowSpan="2">
                  <a:txBody>
                    <a:bodyPr/>
                    <a:lstStyle/>
                    <a:p>
                      <a:pPr algn="ctr"/>
                      <a:r>
                        <a:rPr lang="en-US" sz="2000" dirty="0">
                          <a:solidFill>
                            <a:schemeClr val="bg1"/>
                          </a:solidFill>
                        </a:rPr>
                        <a:t>7b.</a:t>
                      </a:r>
                    </a:p>
                  </a:txBody>
                  <a:tcPr anchor="ctr">
                    <a:solidFill>
                      <a:schemeClr val="accent6"/>
                    </a:solidFill>
                  </a:tcPr>
                </a:tc>
                <a:tc>
                  <a:txBody>
                    <a:bodyPr/>
                    <a:lstStyle/>
                    <a:p>
                      <a:pPr algn="l"/>
                      <a:r>
                        <a:rPr lang="en-US" sz="2000" dirty="0"/>
                        <a:t>All school campus gates must remain closed/locked</a:t>
                      </a:r>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4"/>
                  </a:ext>
                </a:extLst>
              </a:tr>
              <a:tr h="38100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and staffed when open.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dirty="0"/>
                    </a:p>
                  </a:txBody>
                  <a:tcPr anchor="ctr"/>
                </a:tc>
                <a:extLst>
                  <a:ext uri="{0D108BD9-81ED-4DB2-BD59-A6C34878D82A}">
                    <a16:rowId xmlns:a16="http://schemas.microsoft.com/office/drawing/2014/main" val="10005"/>
                  </a:ext>
                </a:extLst>
              </a:tr>
              <a:tr h="704560">
                <a:tc>
                  <a:txBody>
                    <a:bodyPr/>
                    <a:lstStyle/>
                    <a:p>
                      <a:pPr algn="ctr"/>
                      <a:r>
                        <a:rPr lang="en-US" sz="2000" dirty="0">
                          <a:solidFill>
                            <a:schemeClr val="bg1"/>
                          </a:solidFill>
                        </a:rPr>
                        <a:t>7c.</a:t>
                      </a:r>
                    </a:p>
                  </a:txBody>
                  <a:tcPr anchor="ctr">
                    <a:solidFill>
                      <a:schemeClr val="accent6"/>
                    </a:solidFill>
                  </a:tcPr>
                </a:tc>
                <a:tc>
                  <a:txBody>
                    <a:bodyPr/>
                    <a:lstStyle/>
                    <a:p>
                      <a:pPr algn="l"/>
                      <a:r>
                        <a:rPr lang="en-US" sz="2000" dirty="0"/>
                        <a:t>All teachers should be able to lock doors from within the classroom and keep keys on their person at all times.</a:t>
                      </a:r>
                    </a:p>
                  </a:txBody>
                  <a:tcPr/>
                </a:tc>
                <a:tc>
                  <a:txBody>
                    <a:bodyPr/>
                    <a:lstStyle/>
                    <a:p>
                      <a:pPr algn="ctr"/>
                      <a:r>
                        <a:rPr lang="en-US" sz="2200" b="1" dirty="0">
                          <a:solidFill>
                            <a:srgbClr val="FF9801"/>
                          </a:solidFill>
                          <a:latin typeface="+mn-lt"/>
                        </a:rPr>
                        <a:t>PENDING</a:t>
                      </a:r>
                      <a:endParaRPr lang="en-US" sz="22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88940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40</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3, page 46</a:t>
            </a:r>
          </a:p>
          <a:p>
            <a:r>
              <a:rPr lang="en-US" sz="2800" b="1" i="1" dirty="0"/>
              <a:t>Reunification	</a:t>
            </a:r>
          </a:p>
        </p:txBody>
      </p:sp>
      <p:graphicFrame>
        <p:nvGraphicFramePr>
          <p:cNvPr id="5" name="Table 4"/>
          <p:cNvGraphicFramePr>
            <a:graphicFrameLocks noGrp="1"/>
          </p:cNvGraphicFramePr>
          <p:nvPr>
            <p:extLst>
              <p:ext uri="{D42A27DB-BD31-4B8C-83A1-F6EECF244321}">
                <p14:modId xmlns:p14="http://schemas.microsoft.com/office/powerpoint/2010/main" val="3072795869"/>
              </p:ext>
            </p:extLst>
          </p:nvPr>
        </p:nvGraphicFramePr>
        <p:xfrm>
          <a:off x="630194" y="1258905"/>
          <a:ext cx="7980406" cy="484311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a:txBody>
                    <a:bodyPr/>
                    <a:lstStyle/>
                    <a:p>
                      <a:pPr algn="ctr"/>
                      <a:r>
                        <a:rPr lang="en-US" sz="2000" dirty="0">
                          <a:solidFill>
                            <a:schemeClr val="bg1"/>
                          </a:solidFill>
                        </a:rPr>
                        <a:t>1.</a:t>
                      </a:r>
                    </a:p>
                  </a:txBody>
                  <a:tcPr anchor="ctr">
                    <a:solidFill>
                      <a:schemeClr val="accent6"/>
                    </a:solidFill>
                  </a:tcPr>
                </a:tc>
                <a:tc>
                  <a:txBody>
                    <a:bodyPr/>
                    <a:lstStyle/>
                    <a:p>
                      <a:pPr algn="l"/>
                      <a:r>
                        <a:rPr lang="en-US" sz="2000" dirty="0"/>
                        <a:t>Every law enforcement agency should have a mass casualty death notification and</a:t>
                      </a:r>
                      <a:r>
                        <a:rPr lang="en-US" sz="2000" baseline="0" dirty="0"/>
                        <a:t> reunification policy.  </a:t>
                      </a:r>
                      <a:endParaRPr lang="en-US" sz="2000" dirty="0"/>
                    </a:p>
                  </a:txBody>
                  <a:tcPr/>
                </a:tc>
                <a:tc>
                  <a:txBody>
                    <a:bodyPr/>
                    <a:lstStyle/>
                    <a:p>
                      <a:pPr algn="ctr"/>
                      <a:r>
                        <a:rPr lang="en-US" sz="2200" b="1" dirty="0">
                          <a:solidFill>
                            <a:srgbClr val="7030A0"/>
                          </a:solidFill>
                          <a:latin typeface="+mn-lt"/>
                        </a:rPr>
                        <a:t>**NEW** COMPLETE</a:t>
                      </a:r>
                      <a:endParaRPr lang="en-US" sz="2200" b="1" dirty="0">
                        <a:solidFill>
                          <a:srgbClr val="7030A0"/>
                        </a:solidFill>
                      </a:endParaRP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2.</a:t>
                      </a:r>
                    </a:p>
                  </a:txBody>
                  <a:tcPr anchor="ctr">
                    <a:solidFill>
                      <a:schemeClr val="accent6"/>
                    </a:solidFill>
                  </a:tcPr>
                </a:tc>
                <a:tc>
                  <a:txBody>
                    <a:bodyPr/>
                    <a:lstStyle/>
                    <a:p>
                      <a:pPr algn="l"/>
                      <a:r>
                        <a:rPr lang="en-US" sz="2000" dirty="0"/>
                        <a:t>Every policy must have an effective command-and-control</a:t>
                      </a:r>
                      <a:r>
                        <a:rPr lang="en-US" sz="2000" baseline="0" dirty="0"/>
                        <a:t> structure that identifies an on-site individual to supervise the reunification and reporting process.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3.</a:t>
                      </a:r>
                    </a:p>
                  </a:txBody>
                  <a:tcPr anchor="ctr">
                    <a:solidFill>
                      <a:schemeClr val="accent6"/>
                    </a:solidFill>
                  </a:tcPr>
                </a:tc>
                <a:tc>
                  <a:txBody>
                    <a:bodyPr/>
                    <a:lstStyle/>
                    <a:p>
                      <a:pPr algn="l"/>
                      <a:r>
                        <a:rPr lang="en-US" sz="2000" dirty="0"/>
                        <a:t>Agencies should consider the parents’ recommendation</a:t>
                      </a:r>
                      <a:r>
                        <a:rPr lang="en-US" sz="2000" baseline="0" dirty="0"/>
                        <a:t> that families be provided with tentative decedent information to provide more timely notifications.  </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0000"/>
                        </a:solidFill>
                      </a:endParaRPr>
                    </a:p>
                  </a:txBody>
                  <a:tcPr anchor="ctr"/>
                </a:tc>
                <a:extLst>
                  <a:ext uri="{0D108BD9-81ED-4DB2-BD59-A6C34878D82A}">
                    <a16:rowId xmlns:a16="http://schemas.microsoft.com/office/drawing/2014/main" val="10002"/>
                  </a:ext>
                </a:extLst>
              </a:tr>
              <a:tr h="722295">
                <a:tc>
                  <a:txBody>
                    <a:bodyPr/>
                    <a:lstStyle/>
                    <a:p>
                      <a:pPr algn="ctr"/>
                      <a:r>
                        <a:rPr lang="en-US" sz="2000" dirty="0">
                          <a:solidFill>
                            <a:schemeClr val="bg1"/>
                          </a:solidFill>
                        </a:rPr>
                        <a:t>4.</a:t>
                      </a:r>
                    </a:p>
                  </a:txBody>
                  <a:tcPr anchor="ctr">
                    <a:solidFill>
                      <a:schemeClr val="accent6"/>
                    </a:solidFill>
                  </a:tcPr>
                </a:tc>
                <a:tc>
                  <a:txBody>
                    <a:bodyPr/>
                    <a:lstStyle/>
                    <a:p>
                      <a:pPr algn="l"/>
                      <a:r>
                        <a:rPr lang="en-US" sz="2000" dirty="0"/>
                        <a:t>Family members should be provided with regular updates on the status of victim identification.</a:t>
                      </a:r>
                    </a:p>
                  </a:txBody>
                  <a:tcPr/>
                </a:tc>
                <a:tc>
                  <a:txBody>
                    <a:bodyPr/>
                    <a:lstStyle/>
                    <a:p>
                      <a:pPr algn="ctr"/>
                      <a:r>
                        <a:rPr lang="en-US" sz="2200" b="1" dirty="0">
                          <a:solidFill>
                            <a:srgbClr val="FF9801"/>
                          </a:solidFill>
                        </a:rPr>
                        <a:t>PENDING</a:t>
                      </a:r>
                      <a:endParaRPr lang="en-US" sz="2200" b="1" dirty="0">
                        <a:solidFill>
                          <a:srgbClr val="FF0000"/>
                        </a:solidFill>
                      </a:endParaRPr>
                    </a:p>
                  </a:txBody>
                  <a:tcPr anchor="ctr"/>
                </a:tc>
                <a:extLst>
                  <a:ext uri="{0D108BD9-81ED-4DB2-BD59-A6C34878D82A}">
                    <a16:rowId xmlns:a16="http://schemas.microsoft.com/office/drawing/2014/main" val="10003"/>
                  </a:ext>
                </a:extLst>
              </a:tr>
              <a:tr h="722295">
                <a:tc>
                  <a:txBody>
                    <a:bodyPr/>
                    <a:lstStyle/>
                    <a:p>
                      <a:pPr algn="ctr"/>
                      <a:r>
                        <a:rPr lang="en-US" sz="2000" dirty="0">
                          <a:solidFill>
                            <a:schemeClr val="bg1"/>
                          </a:solidFill>
                        </a:rPr>
                        <a:t>5.</a:t>
                      </a:r>
                    </a:p>
                  </a:txBody>
                  <a:tcPr anchor="ctr">
                    <a:solidFill>
                      <a:schemeClr val="accent6"/>
                    </a:solidFill>
                  </a:tcPr>
                </a:tc>
                <a:tc>
                  <a:txBody>
                    <a:bodyPr/>
                    <a:lstStyle/>
                    <a:p>
                      <a:pPr algn="l"/>
                      <a:r>
                        <a:rPr lang="en-US" sz="2000" dirty="0"/>
                        <a:t>Agency policies should include the pre-identification</a:t>
                      </a:r>
                      <a:r>
                        <a:rPr lang="en-US" sz="2000" baseline="0" dirty="0"/>
                        <a:t> of the various victim advocate services available and detail how to activate those services.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0000"/>
                        </a:solidFill>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894009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41</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3, page 46</a:t>
            </a:r>
          </a:p>
          <a:p>
            <a:r>
              <a:rPr lang="en-US" sz="2800" b="1" i="1" dirty="0"/>
              <a:t>Reunification	</a:t>
            </a:r>
          </a:p>
        </p:txBody>
      </p:sp>
      <p:graphicFrame>
        <p:nvGraphicFramePr>
          <p:cNvPr id="5" name="Table 4"/>
          <p:cNvGraphicFramePr>
            <a:graphicFrameLocks noGrp="1"/>
          </p:cNvGraphicFramePr>
          <p:nvPr>
            <p:extLst>
              <p:ext uri="{D42A27DB-BD31-4B8C-83A1-F6EECF244321}">
                <p14:modId xmlns:p14="http://schemas.microsoft.com/office/powerpoint/2010/main" val="284167618"/>
              </p:ext>
            </p:extLst>
          </p:nvPr>
        </p:nvGraphicFramePr>
        <p:xfrm>
          <a:off x="630194" y="1258905"/>
          <a:ext cx="7980406" cy="4654215"/>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5">
                <a:tc rowSpan="2">
                  <a:txBody>
                    <a:bodyPr/>
                    <a:lstStyle/>
                    <a:p>
                      <a:pPr algn="ctr"/>
                      <a:r>
                        <a:rPr lang="en-US" sz="2000" dirty="0">
                          <a:solidFill>
                            <a:schemeClr val="bg1"/>
                          </a:solidFill>
                        </a:rPr>
                        <a:t>6.</a:t>
                      </a:r>
                    </a:p>
                  </a:txBody>
                  <a:tcPr anchor="ctr">
                    <a:solidFill>
                      <a:schemeClr val="accent6"/>
                    </a:solidFill>
                  </a:tcPr>
                </a:tc>
                <a:tc>
                  <a:txBody>
                    <a:bodyPr/>
                    <a:lstStyle/>
                    <a:p>
                      <a:pPr algn="l"/>
                      <a:r>
                        <a:rPr lang="en-US" sz="2000" dirty="0"/>
                        <a:t>School districts, law enforcement</a:t>
                      </a:r>
                      <a:r>
                        <a:rPr lang="en-US" sz="2000" baseline="0" dirty="0"/>
                        <a:t> agencies and hospitals should develop coordinated best practices for effective death notification and reunification.</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0"/>
                  </a:ext>
                </a:extLst>
              </a:tr>
              <a:tr h="722295">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Sheriff’s Offices</a:t>
                      </a:r>
                      <a:r>
                        <a:rPr lang="en-US" sz="2000" baseline="0" dirty="0"/>
                        <a:t> and police departments should consider a single countywide policy.</a:t>
                      </a:r>
                      <a:endParaRPr lang="en-US" sz="2000" dirty="0"/>
                    </a:p>
                  </a:txBody>
                  <a:tcPr/>
                </a:tc>
                <a:tc>
                  <a:txBody>
                    <a:bodyPr/>
                    <a:lstStyle/>
                    <a:p>
                      <a:pPr algn="ctr"/>
                      <a:r>
                        <a:rPr lang="en-US" sz="2200" b="1" dirty="0">
                          <a:solidFill>
                            <a:srgbClr val="FF9801"/>
                          </a:solidFill>
                        </a:rPr>
                        <a:t>PENDING</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7.</a:t>
                      </a:r>
                    </a:p>
                  </a:txBody>
                  <a:tcPr anchor="ctr">
                    <a:solidFill>
                      <a:schemeClr val="accent6"/>
                    </a:solidFill>
                  </a:tcPr>
                </a:tc>
                <a:tc>
                  <a:txBody>
                    <a:bodyPr/>
                    <a:lstStyle/>
                    <a:p>
                      <a:pPr algn="l"/>
                      <a:r>
                        <a:rPr lang="en-US" sz="2000" dirty="0"/>
                        <a:t>Critical</a:t>
                      </a:r>
                      <a:r>
                        <a:rPr lang="en-US" sz="2000" baseline="0" dirty="0"/>
                        <a:t> incident stress debriefings should be mandatory for officers and all personnel, including school personnel, who respond to a mass casualty event and/or participate in reunification.</a:t>
                      </a:r>
                      <a:endParaRPr lang="en-US" sz="2000" dirty="0"/>
                    </a:p>
                  </a:txBody>
                  <a:tcPr/>
                </a:tc>
                <a:tc>
                  <a:txBody>
                    <a:bodyPr/>
                    <a:lstStyle/>
                    <a:p>
                      <a:pPr algn="ctr"/>
                      <a:r>
                        <a:rPr lang="en-US" sz="2200" b="1" dirty="0">
                          <a:solidFill>
                            <a:srgbClr val="FF9801"/>
                          </a:solidFill>
                        </a:rPr>
                        <a:t>PENDING</a:t>
                      </a:r>
                      <a:endParaRPr lang="en-US" sz="2200" b="1" dirty="0">
                        <a:solidFill>
                          <a:srgbClr val="FF0000"/>
                        </a:solidFill>
                      </a:endParaRPr>
                    </a:p>
                  </a:txBody>
                  <a:tcPr anchor="ctr"/>
                </a:tc>
                <a:extLst>
                  <a:ext uri="{0D108BD9-81ED-4DB2-BD59-A6C34878D82A}">
                    <a16:rowId xmlns:a16="http://schemas.microsoft.com/office/drawing/2014/main" val="10002"/>
                  </a:ext>
                </a:extLst>
              </a:tr>
              <a:tr h="722295">
                <a:tc>
                  <a:txBody>
                    <a:bodyPr/>
                    <a:lstStyle/>
                    <a:p>
                      <a:pPr algn="ctr"/>
                      <a:r>
                        <a:rPr lang="en-US" sz="2000" dirty="0">
                          <a:solidFill>
                            <a:schemeClr val="bg1"/>
                          </a:solidFill>
                        </a:rPr>
                        <a:t>8.</a:t>
                      </a:r>
                    </a:p>
                  </a:txBody>
                  <a:tcPr anchor="ctr">
                    <a:solidFill>
                      <a:schemeClr val="accent6"/>
                    </a:solidFill>
                  </a:tcPr>
                </a:tc>
                <a:tc>
                  <a:txBody>
                    <a:bodyPr/>
                    <a:lstStyle/>
                    <a:p>
                      <a:pPr algn="l"/>
                      <a:r>
                        <a:rPr lang="en-US" sz="2000" dirty="0"/>
                        <a:t>Every district should have a plan, set forth in policy, which addresses</a:t>
                      </a:r>
                      <a:r>
                        <a:rPr lang="en-US" sz="2000" baseline="0" dirty="0"/>
                        <a:t> reunifying students and staff with their families in emergency situations.  Each school should also have a plan consistent with the district policy.</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581420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42</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3, page 46</a:t>
            </a:r>
          </a:p>
          <a:p>
            <a:r>
              <a:rPr lang="en-US" sz="2800" b="1" i="1" dirty="0"/>
              <a:t>Reunification	</a:t>
            </a:r>
          </a:p>
        </p:txBody>
      </p:sp>
      <p:graphicFrame>
        <p:nvGraphicFramePr>
          <p:cNvPr id="5" name="Table 4"/>
          <p:cNvGraphicFramePr>
            <a:graphicFrameLocks noGrp="1"/>
          </p:cNvGraphicFramePr>
          <p:nvPr>
            <p:extLst>
              <p:ext uri="{D42A27DB-BD31-4B8C-83A1-F6EECF244321}">
                <p14:modId xmlns:p14="http://schemas.microsoft.com/office/powerpoint/2010/main" val="529046851"/>
              </p:ext>
            </p:extLst>
          </p:nvPr>
        </p:nvGraphicFramePr>
        <p:xfrm>
          <a:off x="630194" y="1258905"/>
          <a:ext cx="7980406" cy="3322321"/>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9.</a:t>
                      </a:r>
                    </a:p>
                  </a:txBody>
                  <a:tcPr anchor="ctr">
                    <a:solidFill>
                      <a:schemeClr val="accent6"/>
                    </a:solidFill>
                  </a:tcPr>
                </a:tc>
                <a:tc>
                  <a:txBody>
                    <a:bodyPr/>
                    <a:lstStyle/>
                    <a:p>
                      <a:pPr algn="l"/>
                      <a:r>
                        <a:rPr lang="en-US" sz="2000" dirty="0"/>
                        <a:t>Every district</a:t>
                      </a:r>
                      <a:r>
                        <a:rPr lang="en-US" sz="2000" baseline="0" dirty="0"/>
                        <a:t> plan should identify potential reunification sites, training for employees, equipment, signage, and student/parent information.</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10.</a:t>
                      </a:r>
                    </a:p>
                  </a:txBody>
                  <a:tcPr anchor="ctr">
                    <a:solidFill>
                      <a:schemeClr val="accent6"/>
                    </a:solidFill>
                  </a:tcPr>
                </a:tc>
                <a:tc>
                  <a:txBody>
                    <a:bodyPr/>
                    <a:lstStyle/>
                    <a:p>
                      <a:pPr algn="l"/>
                      <a:r>
                        <a:rPr lang="en-US" sz="2000" dirty="0"/>
                        <a:t>A unified command structure should be incorporated</a:t>
                      </a:r>
                      <a:r>
                        <a:rPr lang="en-US" sz="2000" baseline="0" dirty="0"/>
                        <a:t> in the plan, particularly in a mass casualty incident where multiple agencies are involved.</a:t>
                      </a:r>
                      <a:endParaRPr lang="en-US" sz="2000" dirty="0"/>
                    </a:p>
                  </a:txBody>
                  <a:tcPr/>
                </a:tc>
                <a:tc>
                  <a:txBody>
                    <a:bodyPr/>
                    <a:lstStyle/>
                    <a:p>
                      <a:pPr algn="ctr"/>
                      <a:r>
                        <a:rPr lang="en-US" sz="2200" b="1" dirty="0">
                          <a:solidFill>
                            <a:srgbClr val="FF9801"/>
                          </a:solidFill>
                        </a:rPr>
                        <a:t>PENDING</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11.</a:t>
                      </a:r>
                    </a:p>
                  </a:txBody>
                  <a:tcPr anchor="ctr">
                    <a:solidFill>
                      <a:schemeClr val="accent6"/>
                    </a:solidFill>
                  </a:tcPr>
                </a:tc>
                <a:tc>
                  <a:txBody>
                    <a:bodyPr/>
                    <a:lstStyle/>
                    <a:p>
                      <a:pPr algn="l"/>
                      <a:r>
                        <a:rPr lang="en-US" sz="2000" dirty="0"/>
                        <a:t>Training</a:t>
                      </a:r>
                      <a:r>
                        <a:rPr lang="en-US" sz="2000" baseline="0" dirty="0"/>
                        <a:t> and practical exercises should be conducted with partner agencies.  The reunification plan should also include required after-action reports and protocols should be updated based on those reports.</a:t>
                      </a:r>
                      <a:endParaRPr lang="en-US" sz="2000" dirty="0"/>
                    </a:p>
                  </a:txBody>
                  <a:tcPr/>
                </a:tc>
                <a:tc>
                  <a:txBody>
                    <a:bodyPr/>
                    <a:lstStyle/>
                    <a:p>
                      <a:pPr algn="ctr"/>
                      <a:r>
                        <a:rPr lang="en-US" sz="2200" b="1" dirty="0">
                          <a:solidFill>
                            <a:srgbClr val="FF9801"/>
                          </a:solidFill>
                        </a:rPr>
                        <a:t>PENDING</a:t>
                      </a:r>
                      <a:endParaRPr lang="en-US" sz="2200" b="1" dirty="0">
                        <a:solidFill>
                          <a:srgbClr val="FF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46944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Broward Regional Communications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43</a:t>
            </a:fld>
            <a:endParaRPr lang="en-US" dirty="0">
              <a:latin typeface="+mn-lt"/>
            </a:endParaRPr>
          </a:p>
        </p:txBody>
      </p:sp>
    </p:spTree>
    <p:extLst>
      <p:ext uri="{BB962C8B-B14F-4D97-AF65-F5344CB8AC3E}">
        <p14:creationId xmlns:p14="http://schemas.microsoft.com/office/powerpoint/2010/main" val="35307437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44</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4, page 74</a:t>
            </a:r>
          </a:p>
          <a:p>
            <a:r>
              <a:rPr lang="en-US" sz="2800" b="1" i="1" dirty="0"/>
              <a:t>Broward Regional Communications	</a:t>
            </a:r>
          </a:p>
        </p:txBody>
      </p:sp>
      <p:graphicFrame>
        <p:nvGraphicFramePr>
          <p:cNvPr id="5" name="Table 4"/>
          <p:cNvGraphicFramePr>
            <a:graphicFrameLocks noGrp="1"/>
          </p:cNvGraphicFramePr>
          <p:nvPr>
            <p:extLst>
              <p:ext uri="{D42A27DB-BD31-4B8C-83A1-F6EECF244321}">
                <p14:modId xmlns:p14="http://schemas.microsoft.com/office/powerpoint/2010/main" val="2337377917"/>
              </p:ext>
            </p:extLst>
          </p:nvPr>
        </p:nvGraphicFramePr>
        <p:xfrm>
          <a:off x="630194" y="1258905"/>
          <a:ext cx="7980406" cy="39319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1.</a:t>
                      </a:r>
                    </a:p>
                  </a:txBody>
                  <a:tcPr anchor="ctr">
                    <a:solidFill>
                      <a:schemeClr val="accent6"/>
                    </a:solidFill>
                  </a:tcPr>
                </a:tc>
                <a:tc>
                  <a:txBody>
                    <a:bodyPr/>
                    <a:lstStyle/>
                    <a:p>
                      <a:pPr algn="l"/>
                      <a:r>
                        <a:rPr lang="en-US" sz="2000" dirty="0"/>
                        <a:t>All regional communications</a:t>
                      </a:r>
                      <a:r>
                        <a:rPr lang="en-US" sz="2000" baseline="0" dirty="0"/>
                        <a:t> stakeholders should put aside their personal animosity and fulfill their obligations to the citizens to provide effective, efficient and safe radio and 911 communications.</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2.</a:t>
                      </a:r>
                    </a:p>
                  </a:txBody>
                  <a:tcPr anchor="ctr">
                    <a:solidFill>
                      <a:schemeClr val="accent6"/>
                    </a:solidFill>
                  </a:tcPr>
                </a:tc>
                <a:tc>
                  <a:txBody>
                    <a:bodyPr/>
                    <a:lstStyle/>
                    <a:p>
                      <a:pPr algn="l"/>
                      <a:r>
                        <a:rPr lang="en-US" sz="2000" dirty="0"/>
                        <a:t>All those in public safety leadership positions</a:t>
                      </a:r>
                      <a:r>
                        <a:rPr lang="en-US" sz="2000" baseline="0" dirty="0"/>
                        <a:t> must convey to their subordinates an expectation that the Regional Communications system will succeed and that everyone will put aside their differences and work collaboratively to achieve that result.</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3.</a:t>
                      </a:r>
                    </a:p>
                  </a:txBody>
                  <a:tcPr anchor="ctr">
                    <a:solidFill>
                      <a:schemeClr val="accent6"/>
                    </a:solidFill>
                  </a:tcPr>
                </a:tc>
                <a:tc>
                  <a:txBody>
                    <a:bodyPr/>
                    <a:lstStyle/>
                    <a:p>
                      <a:pPr algn="l"/>
                      <a:r>
                        <a:rPr lang="en-US" sz="2000" dirty="0"/>
                        <a:t>The City of Hollywood</a:t>
                      </a:r>
                      <a:r>
                        <a:rPr lang="en-US" sz="2000" baseline="0" dirty="0"/>
                        <a:t> and Broward County must agree on a tower site to complete installation of the radio system.</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16332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45</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4, page 74</a:t>
            </a:r>
          </a:p>
          <a:p>
            <a:r>
              <a:rPr lang="en-US" sz="2800" b="1" i="1" dirty="0"/>
              <a:t>Broward Regional Communications	</a:t>
            </a:r>
          </a:p>
        </p:txBody>
      </p:sp>
      <p:graphicFrame>
        <p:nvGraphicFramePr>
          <p:cNvPr id="5" name="Table 4"/>
          <p:cNvGraphicFramePr>
            <a:graphicFrameLocks noGrp="1"/>
          </p:cNvGraphicFramePr>
          <p:nvPr>
            <p:extLst>
              <p:ext uri="{D42A27DB-BD31-4B8C-83A1-F6EECF244321}">
                <p14:modId xmlns:p14="http://schemas.microsoft.com/office/powerpoint/2010/main" val="29264796"/>
              </p:ext>
            </p:extLst>
          </p:nvPr>
        </p:nvGraphicFramePr>
        <p:xfrm>
          <a:off x="630194" y="1258905"/>
          <a:ext cx="7980406" cy="3931921"/>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4.</a:t>
                      </a:r>
                    </a:p>
                  </a:txBody>
                  <a:tcPr anchor="ctr">
                    <a:solidFill>
                      <a:schemeClr val="accent6"/>
                    </a:solidFill>
                  </a:tcPr>
                </a:tc>
                <a:tc>
                  <a:txBody>
                    <a:bodyPr/>
                    <a:lstStyle/>
                    <a:p>
                      <a:pPr algn="l"/>
                      <a:r>
                        <a:rPr lang="en-US" sz="2000" dirty="0"/>
                        <a:t>BSO and the County should address concerns</a:t>
                      </a:r>
                      <a:r>
                        <a:rPr lang="en-US" sz="2000" baseline="0" dirty="0"/>
                        <a:t> raised by employees in the 2016 and 2019 surveys to ensure operational readiness.</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0"/>
                  </a:ext>
                </a:extLst>
              </a:tr>
              <a:tr h="722295">
                <a:tc>
                  <a:txBody>
                    <a:bodyPr/>
                    <a:lstStyle/>
                    <a:p>
                      <a:pPr algn="ctr"/>
                      <a:r>
                        <a:rPr lang="en-US" sz="2000" dirty="0">
                          <a:solidFill>
                            <a:schemeClr val="bg1"/>
                          </a:solidFill>
                        </a:rPr>
                        <a:t>5.</a:t>
                      </a:r>
                    </a:p>
                  </a:txBody>
                  <a:tcPr anchor="ctr">
                    <a:solidFill>
                      <a:schemeClr val="accent6"/>
                    </a:solidFill>
                  </a:tcPr>
                </a:tc>
                <a:tc>
                  <a:txBody>
                    <a:bodyPr/>
                    <a:lstStyle/>
                    <a:p>
                      <a:pPr algn="l"/>
                      <a:r>
                        <a:rPr lang="en-US" sz="2000" dirty="0"/>
                        <a:t>The county</a:t>
                      </a:r>
                      <a:r>
                        <a:rPr lang="en-US" sz="2000" baseline="0" dirty="0"/>
                        <a:t> administrator and ORCAT should address concerns by employees in the 2016 and 2019 surveys about technology and poor response to technology problems.  They must promptly ensure the Regional Communications Centers have capable, reliable and efficient technology.</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0000"/>
                        </a:solidFill>
                      </a:endParaRPr>
                    </a:p>
                  </a:txBody>
                  <a:tcPr anchor="ctr"/>
                </a:tc>
                <a:extLst>
                  <a:ext uri="{0D108BD9-81ED-4DB2-BD59-A6C34878D82A}">
                    <a16:rowId xmlns:a16="http://schemas.microsoft.com/office/drawing/2014/main" val="10001"/>
                  </a:ext>
                </a:extLst>
              </a:tr>
              <a:tr h="722295">
                <a:tc>
                  <a:txBody>
                    <a:bodyPr/>
                    <a:lstStyle/>
                    <a:p>
                      <a:pPr algn="ctr"/>
                      <a:r>
                        <a:rPr lang="en-US" sz="2000" dirty="0">
                          <a:solidFill>
                            <a:schemeClr val="bg1"/>
                          </a:solidFill>
                        </a:rPr>
                        <a:t>6.</a:t>
                      </a:r>
                    </a:p>
                  </a:txBody>
                  <a:tcPr anchor="ctr">
                    <a:solidFill>
                      <a:schemeClr val="accent6"/>
                    </a:solidFill>
                  </a:tcPr>
                </a:tc>
                <a:tc>
                  <a:txBody>
                    <a:bodyPr/>
                    <a:lstStyle/>
                    <a:p>
                      <a:pPr algn="l"/>
                      <a:r>
                        <a:rPr lang="en-US" sz="2000" dirty="0"/>
                        <a:t>Margate and Coconut Creek should consider abating their withdrawal</a:t>
                      </a:r>
                      <a:r>
                        <a:rPr lang="en-US" sz="2000" baseline="0" dirty="0"/>
                        <a:t> from the regional communications system.</a:t>
                      </a:r>
                      <a:endParaRPr lang="en-US" sz="2000" dirty="0"/>
                    </a:p>
                  </a:txBody>
                  <a:tcPr/>
                </a:tc>
                <a:tc>
                  <a:txBody>
                    <a:bodyPr/>
                    <a:lstStyle/>
                    <a:p>
                      <a:pPr algn="ctr"/>
                      <a:r>
                        <a:rPr lang="en-US" sz="2200" b="1" dirty="0">
                          <a:solidFill>
                            <a:schemeClr val="tx1"/>
                          </a:solidFill>
                          <a:latin typeface="+mn-lt"/>
                        </a:rPr>
                        <a:t>NOT</a:t>
                      </a:r>
                      <a:r>
                        <a:rPr lang="en-US" sz="2200" b="1" baseline="0" dirty="0">
                          <a:solidFill>
                            <a:schemeClr val="tx1"/>
                          </a:solidFill>
                          <a:latin typeface="+mn-lt"/>
                        </a:rPr>
                        <a:t> ADOPTED</a:t>
                      </a:r>
                      <a:endParaRPr lang="en-US" sz="2200" b="1" dirty="0">
                        <a:solidFill>
                          <a:schemeClr val="tx1"/>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51431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46</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4, page 74</a:t>
            </a:r>
          </a:p>
          <a:p>
            <a:r>
              <a:rPr lang="en-US" sz="2800" b="1" i="1" dirty="0"/>
              <a:t>Broward Regional Communications	</a:t>
            </a:r>
          </a:p>
        </p:txBody>
      </p:sp>
      <p:graphicFrame>
        <p:nvGraphicFramePr>
          <p:cNvPr id="5" name="Table 4"/>
          <p:cNvGraphicFramePr>
            <a:graphicFrameLocks noGrp="1"/>
          </p:cNvGraphicFramePr>
          <p:nvPr>
            <p:extLst>
              <p:ext uri="{D42A27DB-BD31-4B8C-83A1-F6EECF244321}">
                <p14:modId xmlns:p14="http://schemas.microsoft.com/office/powerpoint/2010/main" val="2262664836"/>
              </p:ext>
            </p:extLst>
          </p:nvPr>
        </p:nvGraphicFramePr>
        <p:xfrm>
          <a:off x="630194" y="1258905"/>
          <a:ext cx="7980406" cy="16154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7.</a:t>
                      </a:r>
                    </a:p>
                  </a:txBody>
                  <a:tcPr anchor="ctr">
                    <a:solidFill>
                      <a:schemeClr val="accent6"/>
                    </a:solidFill>
                  </a:tcPr>
                </a:tc>
                <a:tc>
                  <a:txBody>
                    <a:bodyPr/>
                    <a:lstStyle/>
                    <a:p>
                      <a:pPr algn="l"/>
                      <a:r>
                        <a:rPr lang="en-US" sz="2000" dirty="0"/>
                        <a:t>The legislature should provide the Governor the authority</a:t>
                      </a:r>
                      <a:r>
                        <a:rPr lang="en-US" sz="2000" baseline="0" dirty="0"/>
                        <a:t>, specific to Broward County or in  the broader manner, to declare a communications tower may be placed anywhere in the state if it is in the best interest of public safety.</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chemeClr val="tx1"/>
                          </a:solidFill>
                          <a:latin typeface="+mn-lt"/>
                        </a:rPr>
                        <a:t>NOT</a:t>
                      </a:r>
                      <a:r>
                        <a:rPr lang="en-US" sz="2200" b="1" baseline="0" dirty="0">
                          <a:solidFill>
                            <a:schemeClr val="tx1"/>
                          </a:solidFill>
                          <a:latin typeface="+mn-lt"/>
                        </a:rPr>
                        <a:t> ADOPTED</a:t>
                      </a:r>
                      <a:endParaRPr lang="en-US" sz="2200" b="1" dirty="0">
                        <a:solidFill>
                          <a:schemeClr val="tx1"/>
                        </a:solidFill>
                      </a:endParaRPr>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106529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Active Assailant Policies and Procedures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47</a:t>
            </a:fld>
            <a:endParaRPr lang="en-US" dirty="0">
              <a:latin typeface="+mn-lt"/>
            </a:endParaRPr>
          </a:p>
        </p:txBody>
      </p:sp>
    </p:spTree>
    <p:extLst>
      <p:ext uri="{BB962C8B-B14F-4D97-AF65-F5344CB8AC3E}">
        <p14:creationId xmlns:p14="http://schemas.microsoft.com/office/powerpoint/2010/main" val="42719513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48</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5, page 83</a:t>
            </a:r>
          </a:p>
          <a:p>
            <a:r>
              <a:rPr lang="en-US" sz="2800" b="1" i="1" dirty="0"/>
              <a:t>Active Assailant Policies and Procedures</a:t>
            </a:r>
          </a:p>
        </p:txBody>
      </p:sp>
      <p:graphicFrame>
        <p:nvGraphicFramePr>
          <p:cNvPr id="5" name="Table 4"/>
          <p:cNvGraphicFramePr>
            <a:graphicFrameLocks noGrp="1"/>
          </p:cNvGraphicFramePr>
          <p:nvPr>
            <p:extLst>
              <p:ext uri="{D42A27DB-BD31-4B8C-83A1-F6EECF244321}">
                <p14:modId xmlns:p14="http://schemas.microsoft.com/office/powerpoint/2010/main" val="3383133044"/>
              </p:ext>
            </p:extLst>
          </p:nvPr>
        </p:nvGraphicFramePr>
        <p:xfrm>
          <a:off x="630194" y="1258905"/>
          <a:ext cx="7980406" cy="41452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8.</a:t>
                      </a:r>
                    </a:p>
                  </a:txBody>
                  <a:tcPr anchor="ctr">
                    <a:solidFill>
                      <a:schemeClr val="accent6"/>
                    </a:solidFill>
                  </a:tcPr>
                </a:tc>
                <a:tc>
                  <a:txBody>
                    <a:bodyPr/>
                    <a:lstStyle/>
                    <a:p>
                      <a:pPr algn="l"/>
                      <a:r>
                        <a:rPr lang="en-US" sz="2000" dirty="0"/>
                        <a:t>The legislature should mandate that all schools include age appropriate</a:t>
                      </a:r>
                      <a:r>
                        <a:rPr lang="en-US" sz="2000" baseline="0" dirty="0"/>
                        <a:t> decision-based/option-based drills.  Every drill in any given year should be comprised of a unique set of circumstances.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chemeClr val="tx1"/>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9.</a:t>
                      </a:r>
                    </a:p>
                  </a:txBody>
                  <a:tcPr anchor="ctr">
                    <a:solidFill>
                      <a:schemeClr val="accent6"/>
                    </a:solidFill>
                  </a:tcPr>
                </a:tc>
                <a:tc>
                  <a:txBody>
                    <a:bodyPr/>
                    <a:lstStyle/>
                    <a:p>
                      <a:pPr algn="l"/>
                      <a:r>
                        <a:rPr lang="en-US" sz="2000" dirty="0"/>
                        <a:t>The legislature should mandate the specific minimum number of emergency and fire drills that take place during every school year at every elementary, middle, high and charter school.  All students,</a:t>
                      </a:r>
                      <a:r>
                        <a:rPr lang="en-US" sz="2000" baseline="0" dirty="0"/>
                        <a:t> faculty, Guardians, SROs, SSOs and volunteers must participate.  Law enforcement must be present for active assailant drills.  Outlined requirements of drills and the number of drills for elementary, middle and high schools.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chemeClr val="tx1"/>
                        </a:solidFill>
                      </a:endParaRP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14347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49</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5, page 83</a:t>
            </a:r>
          </a:p>
          <a:p>
            <a:r>
              <a:rPr lang="en-US" sz="2800" b="1" i="1" dirty="0"/>
              <a:t>Active Assailant Policies and Procedures	</a:t>
            </a:r>
          </a:p>
        </p:txBody>
      </p:sp>
      <p:graphicFrame>
        <p:nvGraphicFramePr>
          <p:cNvPr id="5" name="Table 4"/>
          <p:cNvGraphicFramePr>
            <a:graphicFrameLocks noGrp="1"/>
          </p:cNvGraphicFramePr>
          <p:nvPr>
            <p:extLst>
              <p:ext uri="{D42A27DB-BD31-4B8C-83A1-F6EECF244321}">
                <p14:modId xmlns:p14="http://schemas.microsoft.com/office/powerpoint/2010/main" val="3815740952"/>
              </p:ext>
            </p:extLst>
          </p:nvPr>
        </p:nvGraphicFramePr>
        <p:xfrm>
          <a:off x="630194" y="1258905"/>
          <a:ext cx="7980406" cy="4937763"/>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10.</a:t>
                      </a:r>
                    </a:p>
                  </a:txBody>
                  <a:tcPr anchor="ctr">
                    <a:solidFill>
                      <a:schemeClr val="accent6"/>
                    </a:solidFill>
                  </a:tcPr>
                </a:tc>
                <a:tc>
                  <a:txBody>
                    <a:bodyPr/>
                    <a:lstStyle/>
                    <a:p>
                      <a:pPr algn="l"/>
                      <a:r>
                        <a:rPr lang="en-US" sz="2000" dirty="0"/>
                        <a:t>Outlined specific legislative</a:t>
                      </a:r>
                      <a:r>
                        <a:rPr lang="en-US" sz="2000" baseline="0" dirty="0"/>
                        <a:t> recommendations </a:t>
                      </a:r>
                      <a:r>
                        <a:rPr lang="en-US" sz="2000" dirty="0"/>
                        <a:t>for elementary schools to minimize drill fatigue and exposure to active threats/assailants.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11.</a:t>
                      </a:r>
                    </a:p>
                  </a:txBody>
                  <a:tcPr anchor="ctr">
                    <a:solidFill>
                      <a:schemeClr val="accent6"/>
                    </a:solidFill>
                  </a:tcPr>
                </a:tc>
                <a:tc>
                  <a:txBody>
                    <a:bodyPr/>
                    <a:lstStyle/>
                    <a:p>
                      <a:pPr algn="l"/>
                      <a:r>
                        <a:rPr lang="en-US" sz="2000" dirty="0"/>
                        <a:t>Outlined specific legislative recommendations for middle and high schools.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12.</a:t>
                      </a:r>
                    </a:p>
                  </a:txBody>
                  <a:tcPr anchor="ctr">
                    <a:solidFill>
                      <a:schemeClr val="accent6"/>
                    </a:solidFill>
                  </a:tcPr>
                </a:tc>
                <a:tc>
                  <a:txBody>
                    <a:bodyPr/>
                    <a:lstStyle/>
                    <a:p>
                      <a:pPr algn="l"/>
                      <a:r>
                        <a:rPr lang="en-US" sz="2000" dirty="0"/>
                        <a:t>Outlined</a:t>
                      </a:r>
                      <a:r>
                        <a:rPr lang="en-US" sz="2000" baseline="0" dirty="0"/>
                        <a:t> specific legislative recommendations for ESE students and exceptional student centers.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chemeClr val="tx1"/>
                          </a:solidFill>
                        </a:rPr>
                        <a:t>ADOPTED</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2"/>
                  </a:ext>
                </a:extLst>
              </a:tr>
              <a:tr h="1005841">
                <a:tc>
                  <a:txBody>
                    <a:bodyPr/>
                    <a:lstStyle/>
                    <a:p>
                      <a:pPr algn="ctr"/>
                      <a:r>
                        <a:rPr lang="en-US" sz="2000" dirty="0">
                          <a:solidFill>
                            <a:schemeClr val="bg1"/>
                          </a:solidFill>
                        </a:rPr>
                        <a:t>13.</a:t>
                      </a:r>
                    </a:p>
                  </a:txBody>
                  <a:tcPr anchor="ctr">
                    <a:solidFill>
                      <a:schemeClr val="accent6"/>
                    </a:solidFill>
                  </a:tcPr>
                </a:tc>
                <a:tc>
                  <a:txBody>
                    <a:bodyPr/>
                    <a:lstStyle/>
                    <a:p>
                      <a:pPr algn="l"/>
                      <a:r>
                        <a:rPr lang="en-US" sz="2000" dirty="0"/>
                        <a:t>The legislature</a:t>
                      </a:r>
                      <a:r>
                        <a:rPr lang="en-US" sz="2000" baseline="0" dirty="0"/>
                        <a:t> should mandate an after-action report after each fire and emergency drill.  The active assailant drill must be completed in conjunction with law enforcement.  Issues must be resolved within 30 days and each report should be reviewed by the superintendent or designee.</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46628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5</a:t>
            </a:fld>
            <a:endParaRPr lang="en-US" dirty="0">
              <a:latin typeface="+mn-lt"/>
            </a:endParaRPr>
          </a:p>
        </p:txBody>
      </p:sp>
      <p:sp>
        <p:nvSpPr>
          <p:cNvPr id="6" name="TextBox 5"/>
          <p:cNvSpPr txBox="1"/>
          <p:nvPr/>
        </p:nvSpPr>
        <p:spPr>
          <a:xfrm>
            <a:off x="630195" y="304800"/>
            <a:ext cx="7391400" cy="1384995"/>
          </a:xfrm>
          <a:prstGeom prst="rect">
            <a:avLst/>
          </a:prstGeom>
          <a:noFill/>
        </p:spPr>
        <p:txBody>
          <a:bodyPr wrap="square" rtlCol="0">
            <a:spAutoFit/>
          </a:bodyPr>
          <a:lstStyle/>
          <a:p>
            <a:r>
              <a:rPr lang="en-US" sz="2800" b="1" dirty="0"/>
              <a:t>First Report:  Chapter 3, page 83</a:t>
            </a:r>
          </a:p>
          <a:p>
            <a:r>
              <a:rPr lang="en-US" sz="2800" b="1" i="1" dirty="0"/>
              <a:t>Physical Security</a:t>
            </a:r>
          </a:p>
          <a:p>
            <a:endParaRPr lang="en-US" sz="2800" b="1" i="1" dirty="0"/>
          </a:p>
        </p:txBody>
      </p:sp>
      <p:graphicFrame>
        <p:nvGraphicFramePr>
          <p:cNvPr id="2" name="Table 1"/>
          <p:cNvGraphicFramePr>
            <a:graphicFrameLocks noGrp="1"/>
          </p:cNvGraphicFramePr>
          <p:nvPr>
            <p:extLst>
              <p:ext uri="{D42A27DB-BD31-4B8C-83A1-F6EECF244321}">
                <p14:modId xmlns:p14="http://schemas.microsoft.com/office/powerpoint/2010/main" val="1860678531"/>
              </p:ext>
            </p:extLst>
          </p:nvPr>
        </p:nvGraphicFramePr>
        <p:xfrm>
          <a:off x="630194" y="1258904"/>
          <a:ext cx="7980406" cy="46435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6">
                <a:tc>
                  <a:txBody>
                    <a:bodyPr/>
                    <a:lstStyle/>
                    <a:p>
                      <a:pPr algn="ctr"/>
                      <a:r>
                        <a:rPr lang="en-US" sz="2000" dirty="0">
                          <a:solidFill>
                            <a:schemeClr val="bg1"/>
                          </a:solidFill>
                        </a:rPr>
                        <a:t>7d.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l"/>
                      <a:r>
                        <a:rPr lang="en-US" sz="2000" dirty="0"/>
                        <a:t>Every district and school should have a written, disseminated active assailant policy which empowers all personnel to initiate a Code 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b="1" dirty="0">
                          <a:solidFill>
                            <a:srgbClr val="FF0000"/>
                          </a:solidFill>
                        </a:rPr>
                        <a:t>COMPLETE</a:t>
                      </a:r>
                      <a:endParaRPr lang="en-US" sz="2200" b="1" dirty="0">
                        <a:solidFill>
                          <a:srgbClr val="FF9801"/>
                        </a:solidFill>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762000">
                <a:tc>
                  <a:txBody>
                    <a:bodyPr/>
                    <a:lstStyle/>
                    <a:p>
                      <a:pPr algn="ctr"/>
                      <a:r>
                        <a:rPr lang="en-US" sz="2000" dirty="0">
                          <a:solidFill>
                            <a:schemeClr val="bg1"/>
                          </a:solidFill>
                        </a:rPr>
                        <a:t>7e.</a:t>
                      </a:r>
                    </a:p>
                  </a:txBody>
                  <a:tcPr anchor="ctr">
                    <a:lnT w="12700" cap="flat" cmpd="sng" algn="ctr">
                      <a:solidFill>
                        <a:schemeClr val="tx1"/>
                      </a:solidFill>
                      <a:prstDash val="solid"/>
                      <a:round/>
                      <a:headEnd type="none" w="med" len="med"/>
                      <a:tailEnd type="none" w="med" len="med"/>
                    </a:lnT>
                    <a:solidFill>
                      <a:schemeClr val="accent6"/>
                    </a:solidFill>
                  </a:tcPr>
                </a:tc>
                <a:tc>
                  <a:txBody>
                    <a:bodyPr/>
                    <a:lstStyle/>
                    <a:p>
                      <a:pPr algn="l"/>
                      <a:r>
                        <a:rPr lang="en-US" sz="2000" dirty="0"/>
                        <a:t>Every school must have an effective communication system to receive notice of a Code Red.</a:t>
                      </a:r>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dirty="0"/>
                    </a:p>
                  </a:txBody>
                  <a:tcPr anchor="ctr"/>
                </a:tc>
                <a:extLst>
                  <a:ext uri="{0D108BD9-81ED-4DB2-BD59-A6C34878D82A}">
                    <a16:rowId xmlns:a16="http://schemas.microsoft.com/office/drawing/2014/main" val="10001"/>
                  </a:ext>
                </a:extLst>
              </a:tr>
              <a:tr h="704560">
                <a:tc rowSpan="2">
                  <a:txBody>
                    <a:bodyPr/>
                    <a:lstStyle/>
                    <a:p>
                      <a:pPr algn="ctr"/>
                      <a:r>
                        <a:rPr lang="en-US" sz="2000" dirty="0">
                          <a:solidFill>
                            <a:schemeClr val="bg1"/>
                          </a:solidFill>
                        </a:rPr>
                        <a:t>7f.</a:t>
                      </a:r>
                    </a:p>
                  </a:txBody>
                  <a:tcPr anchor="ctr">
                    <a:solidFill>
                      <a:schemeClr val="accent6"/>
                    </a:solidFill>
                  </a:tcPr>
                </a:tc>
                <a:tc>
                  <a:txBody>
                    <a:bodyPr/>
                    <a:lstStyle/>
                    <a:p>
                      <a:pPr algn="l"/>
                      <a:r>
                        <a:rPr lang="en-US" sz="2000" dirty="0"/>
                        <a:t>Establish classroom safety measures such as “hard corners.” </a:t>
                      </a:r>
                    </a:p>
                  </a:txBody>
                  <a:tcPr/>
                </a:tc>
                <a:tc>
                  <a:txBody>
                    <a:bodyPr/>
                    <a:lstStyle/>
                    <a:p>
                      <a:pPr algn="ctr"/>
                      <a:r>
                        <a:rPr lang="en-US" sz="2200" b="1" dirty="0">
                          <a:solidFill>
                            <a:srgbClr val="7030A0"/>
                          </a:solidFill>
                          <a:latin typeface="+mn-lt"/>
                        </a:rPr>
                        <a:t>**NEW** COMPLETE</a:t>
                      </a:r>
                      <a:endParaRPr lang="en-US" sz="2200" b="1" dirty="0">
                        <a:solidFill>
                          <a:srgbClr val="7030A0"/>
                        </a:solidFill>
                      </a:endParaRPr>
                    </a:p>
                  </a:txBody>
                  <a:tcPr anchor="ctr"/>
                </a:tc>
                <a:extLst>
                  <a:ext uri="{0D108BD9-81ED-4DB2-BD59-A6C34878D82A}">
                    <a16:rowId xmlns:a16="http://schemas.microsoft.com/office/drawing/2014/main" val="10002"/>
                  </a:ext>
                </a:extLst>
              </a:tr>
              <a:tr h="70456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Teachers should have ability to cover door</a:t>
                      </a:r>
                      <a:r>
                        <a:rPr lang="en-US" sz="2000" baseline="0" dirty="0"/>
                        <a:t> windows quickly.</a:t>
                      </a:r>
                      <a:endParaRPr lang="en-US" sz="2000" dirty="0"/>
                    </a:p>
                  </a:txBody>
                  <a:tcPr/>
                </a:tc>
                <a:tc>
                  <a:txBody>
                    <a:bodyPr/>
                    <a:lstStyle/>
                    <a:p>
                      <a:pPr algn="ctr"/>
                      <a:r>
                        <a:rPr lang="en-US" sz="2200" b="1" dirty="0">
                          <a:solidFill>
                            <a:srgbClr val="FF9801"/>
                          </a:solidFill>
                        </a:rPr>
                        <a:t>PENDING</a:t>
                      </a:r>
                      <a:endParaRPr lang="en-US" sz="2200" dirty="0"/>
                    </a:p>
                  </a:txBody>
                  <a:tcPr anchor="ctr"/>
                </a:tc>
                <a:extLst>
                  <a:ext uri="{0D108BD9-81ED-4DB2-BD59-A6C34878D82A}">
                    <a16:rowId xmlns:a16="http://schemas.microsoft.com/office/drawing/2014/main" val="10003"/>
                  </a:ext>
                </a:extLst>
              </a:tr>
              <a:tr h="704560">
                <a:tc>
                  <a:txBody>
                    <a:bodyPr/>
                    <a:lstStyle/>
                    <a:p>
                      <a:pPr algn="ctr"/>
                      <a:r>
                        <a:rPr lang="en-US" sz="2000" dirty="0">
                          <a:solidFill>
                            <a:schemeClr val="bg1"/>
                          </a:solidFill>
                        </a:rPr>
                        <a:t>7g.</a:t>
                      </a:r>
                    </a:p>
                  </a:txBody>
                  <a:tcPr anchor="ctr">
                    <a:solidFill>
                      <a:schemeClr val="accent6"/>
                    </a:solidFill>
                  </a:tcPr>
                </a:tc>
                <a:tc>
                  <a:txBody>
                    <a:bodyPr/>
                    <a:lstStyle/>
                    <a:p>
                      <a:pPr algn="l"/>
                      <a:r>
                        <a:rPr lang="en-US" sz="2000" dirty="0"/>
                        <a:t>Evaluate and give consideration to locking bathroom doors.</a:t>
                      </a:r>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4"/>
                  </a:ext>
                </a:extLst>
              </a:tr>
              <a:tr h="704560">
                <a:tc>
                  <a:txBody>
                    <a:bodyPr/>
                    <a:lstStyle/>
                    <a:p>
                      <a:pPr algn="ctr"/>
                      <a:r>
                        <a:rPr lang="en-US" sz="2000" dirty="0">
                          <a:solidFill>
                            <a:schemeClr val="bg1"/>
                          </a:solidFill>
                        </a:rPr>
                        <a:t>8.</a:t>
                      </a:r>
                    </a:p>
                  </a:txBody>
                  <a:tcPr anchor="ctr">
                    <a:solidFill>
                      <a:schemeClr val="accent6"/>
                    </a:solidFill>
                  </a:tcPr>
                </a:tc>
                <a:tc>
                  <a:txBody>
                    <a:bodyPr/>
                    <a:lstStyle/>
                    <a:p>
                      <a:pPr algn="l"/>
                      <a:r>
                        <a:rPr lang="en-US" sz="2000" dirty="0"/>
                        <a:t>All districts should establish a system to ensure compliance and accountability.</a:t>
                      </a:r>
                    </a:p>
                  </a:txBody>
                  <a:tcPr/>
                </a:tc>
                <a:tc>
                  <a:txBody>
                    <a:bodyPr/>
                    <a:lstStyle/>
                    <a:p>
                      <a:pPr algn="ctr"/>
                      <a:r>
                        <a:rPr lang="en-US" sz="2200" b="1" dirty="0">
                          <a:solidFill>
                            <a:srgbClr val="00B0F0"/>
                          </a:solidFill>
                          <a:latin typeface="+mn-lt"/>
                        </a:rPr>
                        <a:t>ONGOING</a:t>
                      </a:r>
                      <a:endParaRPr lang="en-US" sz="2200"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82429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50</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5, page 83</a:t>
            </a:r>
          </a:p>
          <a:p>
            <a:r>
              <a:rPr lang="en-US" sz="2800" b="1" i="1" dirty="0"/>
              <a:t>Active Assailant Policies and Procedures	</a:t>
            </a:r>
          </a:p>
        </p:txBody>
      </p:sp>
      <p:graphicFrame>
        <p:nvGraphicFramePr>
          <p:cNvPr id="5" name="Table 4"/>
          <p:cNvGraphicFramePr>
            <a:graphicFrameLocks noGrp="1"/>
          </p:cNvGraphicFramePr>
          <p:nvPr>
            <p:extLst>
              <p:ext uri="{D42A27DB-BD31-4B8C-83A1-F6EECF244321}">
                <p14:modId xmlns:p14="http://schemas.microsoft.com/office/powerpoint/2010/main" val="2748941077"/>
              </p:ext>
            </p:extLst>
          </p:nvPr>
        </p:nvGraphicFramePr>
        <p:xfrm>
          <a:off x="630194" y="1258905"/>
          <a:ext cx="7980406" cy="4937761"/>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14.</a:t>
                      </a:r>
                    </a:p>
                  </a:txBody>
                  <a:tcPr anchor="ctr">
                    <a:solidFill>
                      <a:schemeClr val="accent6"/>
                    </a:solidFill>
                  </a:tcPr>
                </a:tc>
                <a:tc>
                  <a:txBody>
                    <a:bodyPr/>
                    <a:lstStyle/>
                    <a:p>
                      <a:pPr algn="l"/>
                      <a:r>
                        <a:rPr lang="en-US" sz="2000" dirty="0"/>
                        <a:t>The legislature should provide the Board of Education with the authority to</a:t>
                      </a:r>
                      <a:r>
                        <a:rPr lang="en-US" sz="2000" baseline="0" dirty="0"/>
                        <a:t> establish sanctions for non-compliance with laws originating from these recommendations.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15.</a:t>
                      </a:r>
                    </a:p>
                  </a:txBody>
                  <a:tcPr anchor="ctr">
                    <a:solidFill>
                      <a:schemeClr val="accent6"/>
                    </a:solidFill>
                  </a:tcPr>
                </a:tc>
                <a:tc>
                  <a:txBody>
                    <a:bodyPr/>
                    <a:lstStyle/>
                    <a:p>
                      <a:pPr algn="l"/>
                      <a:r>
                        <a:rPr lang="en-US" sz="2000" dirty="0"/>
                        <a:t>A best practice</a:t>
                      </a:r>
                      <a:r>
                        <a:rPr lang="en-US" sz="2000" baseline="0" dirty="0"/>
                        <a:t> is for law enforcement officers assigned to patrol to become familiar with their schools in their zone including fire and emergency drills.</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16.</a:t>
                      </a:r>
                    </a:p>
                  </a:txBody>
                  <a:tcPr anchor="ctr">
                    <a:solidFill>
                      <a:schemeClr val="accent6"/>
                    </a:solidFill>
                  </a:tcPr>
                </a:tc>
                <a:tc>
                  <a:txBody>
                    <a:bodyPr/>
                    <a:lstStyle/>
                    <a:p>
                      <a:pPr algn="l"/>
                      <a:r>
                        <a:rPr lang="en-US" sz="2000" dirty="0"/>
                        <a:t>The timeliest</a:t>
                      </a:r>
                      <a:r>
                        <a:rPr lang="en-US" sz="2000" baseline="0" dirty="0"/>
                        <a:t> way to communicate an on-campus emergency is direct reporting from a school staff member to everyone on campus and the 911 call center simultaneously.</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2"/>
                  </a:ext>
                </a:extLst>
              </a:tr>
              <a:tr h="1005841">
                <a:tc>
                  <a:txBody>
                    <a:bodyPr/>
                    <a:lstStyle/>
                    <a:p>
                      <a:pPr algn="ctr"/>
                      <a:r>
                        <a:rPr lang="en-US" sz="2000" dirty="0">
                          <a:solidFill>
                            <a:schemeClr val="bg1"/>
                          </a:solidFill>
                        </a:rPr>
                        <a:t>17.</a:t>
                      </a:r>
                    </a:p>
                  </a:txBody>
                  <a:tcPr anchor="ctr">
                    <a:solidFill>
                      <a:schemeClr val="accent6"/>
                    </a:solidFill>
                  </a:tcPr>
                </a:tc>
                <a:tc>
                  <a:txBody>
                    <a:bodyPr/>
                    <a:lstStyle/>
                    <a:p>
                      <a:pPr algn="l"/>
                      <a:r>
                        <a:rPr lang="en-US" sz="2000" dirty="0"/>
                        <a:t>All Florida</a:t>
                      </a:r>
                      <a:r>
                        <a:rPr lang="en-US" sz="2000" baseline="0" dirty="0"/>
                        <a:t> schools should utilize plain language when conducting drills and in real-world incidents.</a:t>
                      </a:r>
                      <a:endParaRPr lang="en-US" sz="2000" dirty="0"/>
                    </a:p>
                  </a:txBody>
                  <a:tcPr/>
                </a:tc>
                <a:tc>
                  <a:txBody>
                    <a:bodyPr/>
                    <a:lstStyle/>
                    <a:p>
                      <a:pPr algn="ctr"/>
                      <a:r>
                        <a:rPr lang="en-US" sz="2200" b="1" dirty="0">
                          <a:solidFill>
                            <a:srgbClr val="FF9801"/>
                          </a:solidFill>
                        </a:rPr>
                        <a:t>PENDING</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8792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Safe School Officers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51</a:t>
            </a:fld>
            <a:endParaRPr lang="en-US" dirty="0">
              <a:latin typeface="+mn-lt"/>
            </a:endParaRPr>
          </a:p>
        </p:txBody>
      </p:sp>
    </p:spTree>
    <p:extLst>
      <p:ext uri="{BB962C8B-B14F-4D97-AF65-F5344CB8AC3E}">
        <p14:creationId xmlns:p14="http://schemas.microsoft.com/office/powerpoint/2010/main" val="11405617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52</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6, page 93</a:t>
            </a:r>
          </a:p>
          <a:p>
            <a:r>
              <a:rPr lang="en-US" sz="2800" b="1" i="1" dirty="0"/>
              <a:t>Safe School Officers			</a:t>
            </a:r>
          </a:p>
        </p:txBody>
      </p:sp>
      <p:graphicFrame>
        <p:nvGraphicFramePr>
          <p:cNvPr id="5" name="Table 4"/>
          <p:cNvGraphicFramePr>
            <a:graphicFrameLocks noGrp="1"/>
          </p:cNvGraphicFramePr>
          <p:nvPr>
            <p:extLst>
              <p:ext uri="{D42A27DB-BD31-4B8C-83A1-F6EECF244321}">
                <p14:modId xmlns:p14="http://schemas.microsoft.com/office/powerpoint/2010/main" val="487600737"/>
              </p:ext>
            </p:extLst>
          </p:nvPr>
        </p:nvGraphicFramePr>
        <p:xfrm>
          <a:off x="630194" y="1258905"/>
          <a:ext cx="7980406" cy="4937762"/>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18.</a:t>
                      </a:r>
                    </a:p>
                  </a:txBody>
                  <a:tcPr anchor="ctr">
                    <a:solidFill>
                      <a:schemeClr val="accent6"/>
                    </a:solidFill>
                  </a:tcPr>
                </a:tc>
                <a:tc>
                  <a:txBody>
                    <a:bodyPr/>
                    <a:lstStyle/>
                    <a:p>
                      <a:pPr algn="l"/>
                      <a:r>
                        <a:rPr lang="en-US" sz="2000" dirty="0"/>
                        <a:t>The legislature should mandate that only Florida sheriffs</a:t>
                      </a:r>
                      <a:r>
                        <a:rPr lang="en-US" sz="2000" baseline="0" dirty="0"/>
                        <a:t> may conduct guardian training.  The training may be conducted by the sheriff of the county where the school is located or another Florida sheriff.</a:t>
                      </a:r>
                      <a:endParaRPr lang="en-US" sz="2000" dirty="0"/>
                    </a:p>
                  </a:txBody>
                  <a:tcPr/>
                </a:tc>
                <a:tc>
                  <a:txBody>
                    <a:bodyPr/>
                    <a:lstStyle/>
                    <a:p>
                      <a:pPr algn="ctr"/>
                      <a:r>
                        <a:rPr lang="en-US" sz="2200" b="1" dirty="0">
                          <a:solidFill>
                            <a:srgbClr val="FF0000"/>
                          </a:solidFill>
                          <a:latin typeface="+mn-lt"/>
                        </a:rPr>
                        <a:t>PARTIALLY</a:t>
                      </a:r>
                      <a:r>
                        <a:rPr lang="en-US" sz="2200" b="1" baseline="0" dirty="0">
                          <a:solidFill>
                            <a:srgbClr val="FF0000"/>
                          </a:solidFill>
                          <a:latin typeface="+mn-lt"/>
                        </a:rPr>
                        <a:t> </a:t>
                      </a:r>
                      <a:r>
                        <a:rPr lang="en-US" sz="2200" b="1" dirty="0">
                          <a:solidFill>
                            <a:srgbClr val="FF0000"/>
                          </a:solidFill>
                          <a:latin typeface="+mn-lt"/>
                        </a:rPr>
                        <a:t>COMPLETE</a:t>
                      </a:r>
                      <a:endParaRPr lang="en-US" sz="2200" b="1" dirty="0">
                        <a:solidFill>
                          <a:srgbClr val="FF9801"/>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19.</a:t>
                      </a:r>
                    </a:p>
                  </a:txBody>
                  <a:tcPr anchor="ctr">
                    <a:solidFill>
                      <a:schemeClr val="accent6"/>
                    </a:solidFill>
                  </a:tcPr>
                </a:tc>
                <a:tc>
                  <a:txBody>
                    <a:bodyPr/>
                    <a:lstStyle/>
                    <a:p>
                      <a:pPr algn="l"/>
                      <a:r>
                        <a:rPr lang="en-US" sz="2000" dirty="0"/>
                        <a:t>The</a:t>
                      </a:r>
                      <a:r>
                        <a:rPr lang="en-US" sz="2000" baseline="0" dirty="0"/>
                        <a:t> legislature should mandate that guardian training be conducted by “active” CJSTC instructors.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20.</a:t>
                      </a:r>
                    </a:p>
                  </a:txBody>
                  <a:tcPr anchor="ctr">
                    <a:solidFill>
                      <a:schemeClr val="accent6"/>
                    </a:solidFill>
                  </a:tcPr>
                </a:tc>
                <a:tc>
                  <a:txBody>
                    <a:bodyPr/>
                    <a:lstStyle/>
                    <a:p>
                      <a:pPr algn="l"/>
                      <a:r>
                        <a:rPr lang="en-US" sz="2000" dirty="0"/>
                        <a:t>The legislature should mandate that a portion of the firearms training include night and</a:t>
                      </a:r>
                      <a:r>
                        <a:rPr lang="en-US" sz="2000" baseline="0" dirty="0"/>
                        <a:t> low-light shooting conditions.</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2"/>
                  </a:ext>
                </a:extLst>
              </a:tr>
              <a:tr h="1005841">
                <a:tc>
                  <a:txBody>
                    <a:bodyPr/>
                    <a:lstStyle/>
                    <a:p>
                      <a:pPr algn="ctr"/>
                      <a:r>
                        <a:rPr lang="en-US" sz="2000" dirty="0">
                          <a:solidFill>
                            <a:schemeClr val="bg1"/>
                          </a:solidFill>
                        </a:rPr>
                        <a:t>21.</a:t>
                      </a:r>
                    </a:p>
                  </a:txBody>
                  <a:tcPr anchor="ctr">
                    <a:solidFill>
                      <a:schemeClr val="accent6"/>
                    </a:solidFill>
                  </a:tcPr>
                </a:tc>
                <a:tc>
                  <a:txBody>
                    <a:bodyPr/>
                    <a:lstStyle/>
                    <a:p>
                      <a:pPr algn="l"/>
                      <a:r>
                        <a:rPr lang="en-US" sz="2000" dirty="0"/>
                        <a:t>The legislature</a:t>
                      </a:r>
                      <a:r>
                        <a:rPr lang="en-US" sz="2000" baseline="0" dirty="0"/>
                        <a:t> should mandate that all guardians may undergo the same psychological evaluation currently required for law enforcement officers and those evaluations are conducted by licensed professionals.</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195812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53</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6, page 93</a:t>
            </a:r>
          </a:p>
          <a:p>
            <a:r>
              <a:rPr lang="en-US" sz="2800" b="1" i="1" dirty="0"/>
              <a:t>Safe School Officers			</a:t>
            </a:r>
          </a:p>
        </p:txBody>
      </p:sp>
      <p:graphicFrame>
        <p:nvGraphicFramePr>
          <p:cNvPr id="5" name="Table 4"/>
          <p:cNvGraphicFramePr>
            <a:graphicFrameLocks noGrp="1"/>
          </p:cNvGraphicFramePr>
          <p:nvPr>
            <p:extLst>
              <p:ext uri="{D42A27DB-BD31-4B8C-83A1-F6EECF244321}">
                <p14:modId xmlns:p14="http://schemas.microsoft.com/office/powerpoint/2010/main" val="3121542467"/>
              </p:ext>
            </p:extLst>
          </p:nvPr>
        </p:nvGraphicFramePr>
        <p:xfrm>
          <a:off x="630194" y="1258905"/>
          <a:ext cx="7980406" cy="2316481"/>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22.</a:t>
                      </a:r>
                    </a:p>
                  </a:txBody>
                  <a:tcPr anchor="ctr">
                    <a:solidFill>
                      <a:schemeClr val="accent6"/>
                    </a:solidFill>
                  </a:tcPr>
                </a:tc>
                <a:tc>
                  <a:txBody>
                    <a:bodyPr/>
                    <a:lstStyle/>
                    <a:p>
                      <a:pPr algn="l"/>
                      <a:r>
                        <a:rPr lang="en-US" sz="2000" dirty="0"/>
                        <a:t>Current</a:t>
                      </a:r>
                      <a:r>
                        <a:rPr lang="en-US" sz="2000" baseline="0" dirty="0"/>
                        <a:t> law requires evaluations be conducted by “FDLE-designated” professionals.  FDLE does not designate anyone to perform these functions and this should be removed from the statute.</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23.</a:t>
                      </a:r>
                    </a:p>
                  </a:txBody>
                  <a:tcPr anchor="ctr">
                    <a:solidFill>
                      <a:schemeClr val="accent6"/>
                    </a:solidFill>
                  </a:tcPr>
                </a:tc>
                <a:tc>
                  <a:txBody>
                    <a:bodyPr/>
                    <a:lstStyle/>
                    <a:p>
                      <a:pPr algn="l"/>
                      <a:r>
                        <a:rPr lang="en-US" sz="2000" dirty="0"/>
                        <a:t>Law</a:t>
                      </a:r>
                      <a:r>
                        <a:rPr lang="en-US" sz="2000" baseline="0" dirty="0"/>
                        <a:t> enforcement officers employed by a school board police department should be required by law to attend Crisis Intervention Team (CIT) training.</a:t>
                      </a:r>
                      <a:endParaRPr lang="en-US" sz="2000" dirty="0"/>
                    </a:p>
                  </a:txBody>
                  <a:tcPr/>
                </a:tc>
                <a:tc>
                  <a:txBody>
                    <a:bodyPr/>
                    <a:lstStyle/>
                    <a:p>
                      <a:pPr algn="ctr"/>
                      <a:r>
                        <a:rPr lang="en-US" sz="2200" b="1" dirty="0">
                          <a:solidFill>
                            <a:srgbClr val="FF0000"/>
                          </a:solidFill>
                          <a:latin typeface="+mn-lt"/>
                        </a:rPr>
                        <a:t>COMPLETE</a:t>
                      </a:r>
                      <a:endParaRPr lang="en-US" sz="2200" b="1" dirty="0">
                        <a:solidFill>
                          <a:srgbClr val="FF9801"/>
                        </a:solidFill>
                      </a:endParaRP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15986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FSSAT</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54</a:t>
            </a:fld>
            <a:endParaRPr lang="en-US" dirty="0">
              <a:latin typeface="+mn-lt"/>
            </a:endParaRPr>
          </a:p>
        </p:txBody>
      </p:sp>
    </p:spTree>
    <p:extLst>
      <p:ext uri="{BB962C8B-B14F-4D97-AF65-F5344CB8AC3E}">
        <p14:creationId xmlns:p14="http://schemas.microsoft.com/office/powerpoint/2010/main" val="16270907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55</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7, page 98</a:t>
            </a:r>
          </a:p>
          <a:p>
            <a:r>
              <a:rPr lang="en-US" sz="2800" b="1" i="1" dirty="0"/>
              <a:t>FSSAT				</a:t>
            </a:r>
          </a:p>
        </p:txBody>
      </p:sp>
      <p:graphicFrame>
        <p:nvGraphicFramePr>
          <p:cNvPr id="5" name="Table 4"/>
          <p:cNvGraphicFramePr>
            <a:graphicFrameLocks noGrp="1"/>
          </p:cNvGraphicFramePr>
          <p:nvPr>
            <p:extLst>
              <p:ext uri="{D42A27DB-BD31-4B8C-83A1-F6EECF244321}">
                <p14:modId xmlns:p14="http://schemas.microsoft.com/office/powerpoint/2010/main" val="349428150"/>
              </p:ext>
            </p:extLst>
          </p:nvPr>
        </p:nvGraphicFramePr>
        <p:xfrm>
          <a:off x="630194" y="1258905"/>
          <a:ext cx="7980406" cy="3322322"/>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24.</a:t>
                      </a:r>
                    </a:p>
                  </a:txBody>
                  <a:tcPr anchor="ctr">
                    <a:solidFill>
                      <a:schemeClr val="accent6"/>
                    </a:solidFill>
                  </a:tcPr>
                </a:tc>
                <a:tc>
                  <a:txBody>
                    <a:bodyPr/>
                    <a:lstStyle/>
                    <a:p>
                      <a:pPr algn="l"/>
                      <a:r>
                        <a:rPr lang="en-US" sz="2000" dirty="0"/>
                        <a:t>Schools</a:t>
                      </a:r>
                      <a:r>
                        <a:rPr lang="en-US" sz="2000" baseline="0" dirty="0"/>
                        <a:t> must assess site security at least annually and use the FSSAT to develop a remedial plan.</a:t>
                      </a:r>
                      <a:endParaRPr lang="en-US" sz="2000" dirty="0"/>
                    </a:p>
                  </a:txBody>
                  <a:tcPr/>
                </a:tc>
                <a:tc>
                  <a:txBody>
                    <a:bodyPr/>
                    <a:lstStyle/>
                    <a:p>
                      <a:pPr algn="ctr"/>
                      <a:r>
                        <a:rPr lang="en-US" sz="2200" b="1" dirty="0">
                          <a:solidFill>
                            <a:srgbClr val="FF0000"/>
                          </a:solidFill>
                          <a:latin typeface="+mn-lt"/>
                        </a:rPr>
                        <a:t>COMPLETE</a:t>
                      </a:r>
                      <a:endParaRPr lang="en-US" sz="2200" b="1" dirty="0">
                        <a:solidFill>
                          <a:srgbClr val="FF9801"/>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25.</a:t>
                      </a:r>
                    </a:p>
                  </a:txBody>
                  <a:tcPr anchor="ctr">
                    <a:solidFill>
                      <a:schemeClr val="accent6"/>
                    </a:solidFill>
                  </a:tcPr>
                </a:tc>
                <a:tc>
                  <a:txBody>
                    <a:bodyPr/>
                    <a:lstStyle/>
                    <a:p>
                      <a:pPr algn="l"/>
                      <a:r>
                        <a:rPr lang="en-US" sz="2000" dirty="0"/>
                        <a:t>All schools</a:t>
                      </a:r>
                      <a:r>
                        <a:rPr lang="en-US" sz="2000" baseline="0" dirty="0"/>
                        <a:t> and district must comply with the law and submit FSSATs in a timely manner.</a:t>
                      </a:r>
                      <a:endParaRPr lang="en-US" sz="2000" dirty="0"/>
                    </a:p>
                  </a:txBody>
                  <a:tcPr/>
                </a:tc>
                <a:tc>
                  <a:txBody>
                    <a:bodyPr/>
                    <a:lstStyle/>
                    <a:p>
                      <a:pPr algn="ctr"/>
                      <a:r>
                        <a:rPr lang="en-US" sz="2200" b="1" dirty="0">
                          <a:solidFill>
                            <a:srgbClr val="FF0000"/>
                          </a:solidFill>
                          <a:latin typeface="+mn-lt"/>
                        </a:rPr>
                        <a:t>COMPLETE</a:t>
                      </a:r>
                      <a:endParaRPr lang="en-US" sz="2200" b="1" dirty="0">
                        <a:solidFill>
                          <a:srgbClr val="FF9801"/>
                        </a:solidFill>
                      </a:endParaRP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26.</a:t>
                      </a:r>
                    </a:p>
                  </a:txBody>
                  <a:tcPr anchor="ctr">
                    <a:solidFill>
                      <a:schemeClr val="accent6"/>
                    </a:solidFill>
                  </a:tcPr>
                </a:tc>
                <a:tc>
                  <a:txBody>
                    <a:bodyPr/>
                    <a:lstStyle/>
                    <a:p>
                      <a:pPr algn="l"/>
                      <a:r>
                        <a:rPr lang="en-US" sz="2000" dirty="0"/>
                        <a:t>The</a:t>
                      </a:r>
                      <a:r>
                        <a:rPr lang="en-US" sz="2000" baseline="0" dirty="0"/>
                        <a:t> FDOE Commissioner and Board of Education should have sanction authority over the superintendent and school board for non-compliance with FSSAT submission requirements.</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428851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Threat Assessments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56</a:t>
            </a:fld>
            <a:endParaRPr lang="en-US" dirty="0">
              <a:latin typeface="+mn-lt"/>
            </a:endParaRPr>
          </a:p>
        </p:txBody>
      </p:sp>
    </p:spTree>
    <p:extLst>
      <p:ext uri="{BB962C8B-B14F-4D97-AF65-F5344CB8AC3E}">
        <p14:creationId xmlns:p14="http://schemas.microsoft.com/office/powerpoint/2010/main" val="14902494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57</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8, page 106</a:t>
            </a:r>
          </a:p>
          <a:p>
            <a:r>
              <a:rPr lang="en-US" sz="2800" b="1" i="1" dirty="0"/>
              <a:t>Threat Assessments				</a:t>
            </a:r>
          </a:p>
        </p:txBody>
      </p:sp>
      <p:graphicFrame>
        <p:nvGraphicFramePr>
          <p:cNvPr id="5" name="Table 4"/>
          <p:cNvGraphicFramePr>
            <a:graphicFrameLocks noGrp="1"/>
          </p:cNvGraphicFramePr>
          <p:nvPr>
            <p:extLst>
              <p:ext uri="{D42A27DB-BD31-4B8C-83A1-F6EECF244321}">
                <p14:modId xmlns:p14="http://schemas.microsoft.com/office/powerpoint/2010/main" val="469265130"/>
              </p:ext>
            </p:extLst>
          </p:nvPr>
        </p:nvGraphicFramePr>
        <p:xfrm>
          <a:off x="630194" y="1258905"/>
          <a:ext cx="7980406" cy="48463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27.</a:t>
                      </a:r>
                    </a:p>
                  </a:txBody>
                  <a:tcPr anchor="ctr">
                    <a:solidFill>
                      <a:schemeClr val="accent6"/>
                    </a:solidFill>
                  </a:tcPr>
                </a:tc>
                <a:tc>
                  <a:txBody>
                    <a:bodyPr/>
                    <a:lstStyle/>
                    <a:p>
                      <a:pPr algn="l"/>
                      <a:r>
                        <a:rPr lang="en-US" sz="2000" dirty="0"/>
                        <a:t>It should</a:t>
                      </a:r>
                      <a:r>
                        <a:rPr lang="en-US" sz="2000" baseline="0" dirty="0"/>
                        <a:t> be a priority for the legislature to criminalize making a threat to commit a mass shooting, especially a verbal threat.  The Commission supports House Bill 311.</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171717"/>
                          </a:solidFill>
                          <a:latin typeface="+mn-lt"/>
                        </a:rPr>
                        <a:t>NOT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171717"/>
                          </a:solidFill>
                          <a:latin typeface="+mn-lt"/>
                        </a:rPr>
                        <a:t>ADOPTED</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28.</a:t>
                      </a:r>
                    </a:p>
                  </a:txBody>
                  <a:tcPr anchor="ctr">
                    <a:solidFill>
                      <a:schemeClr val="accent6"/>
                    </a:solidFill>
                  </a:tcPr>
                </a:tc>
                <a:tc>
                  <a:txBody>
                    <a:bodyPr/>
                    <a:lstStyle/>
                    <a:p>
                      <a:pPr algn="l"/>
                      <a:r>
                        <a:rPr lang="en-US" sz="2000" dirty="0"/>
                        <a:t>Law enforcement agencies and school districts must work collaboratively</a:t>
                      </a:r>
                      <a:r>
                        <a:rPr lang="en-US" sz="2000" baseline="0" dirty="0"/>
                        <a:t> to implement effective, meaningful and timely threat assessment processes.  Only threat assessment-trained officers/deputies should participate on a TAT, not patrol officers/deputies.</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29.</a:t>
                      </a:r>
                    </a:p>
                  </a:txBody>
                  <a:tcPr anchor="ctr">
                    <a:solidFill>
                      <a:schemeClr val="accent6"/>
                    </a:solidFill>
                  </a:tcPr>
                </a:tc>
                <a:tc>
                  <a:txBody>
                    <a:bodyPr/>
                    <a:lstStyle/>
                    <a:p>
                      <a:pPr algn="l"/>
                      <a:r>
                        <a:rPr lang="en-US" sz="2000" dirty="0"/>
                        <a:t>School</a:t>
                      </a:r>
                      <a:r>
                        <a:rPr lang="en-US" sz="2000" baseline="0" dirty="0"/>
                        <a:t> TATs should have permanent members, including mental health practitioners, to ensure consistency.  If possible, non-school mental health providers, DJJ and/or DCF should participate when they have unique knowledge of the subject.</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371662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58</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8, page 106</a:t>
            </a:r>
          </a:p>
          <a:p>
            <a:r>
              <a:rPr lang="en-US" sz="2800" b="1" i="1" dirty="0"/>
              <a:t>Threat Assessments				</a:t>
            </a:r>
          </a:p>
        </p:txBody>
      </p:sp>
      <p:graphicFrame>
        <p:nvGraphicFramePr>
          <p:cNvPr id="5" name="Table 4"/>
          <p:cNvGraphicFramePr>
            <a:graphicFrameLocks noGrp="1"/>
          </p:cNvGraphicFramePr>
          <p:nvPr>
            <p:extLst>
              <p:ext uri="{D42A27DB-BD31-4B8C-83A1-F6EECF244321}">
                <p14:modId xmlns:p14="http://schemas.microsoft.com/office/powerpoint/2010/main" val="4176261456"/>
              </p:ext>
            </p:extLst>
          </p:nvPr>
        </p:nvGraphicFramePr>
        <p:xfrm>
          <a:off x="630194" y="1258905"/>
          <a:ext cx="7980406" cy="32308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30.</a:t>
                      </a:r>
                    </a:p>
                  </a:txBody>
                  <a:tcPr anchor="ctr">
                    <a:solidFill>
                      <a:schemeClr val="accent6"/>
                    </a:solidFill>
                  </a:tcPr>
                </a:tc>
                <a:tc>
                  <a:txBody>
                    <a:bodyPr/>
                    <a:lstStyle/>
                    <a:p>
                      <a:pPr algn="l"/>
                      <a:r>
                        <a:rPr lang="en-US" sz="2000" dirty="0"/>
                        <a:t>The legislature</a:t>
                      </a:r>
                      <a:r>
                        <a:rPr lang="en-US" sz="2000" baseline="0" dirty="0"/>
                        <a:t> should mandate that all statutorily required members of the TAT must be present from start to finish during the process, including the disposition decision.</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0000"/>
                          </a:solidFill>
                          <a:latin typeface="+mn-lt"/>
                        </a:rPr>
                        <a:t>COMPLETE</a:t>
                      </a:r>
                      <a:endParaRPr lang="en-US" sz="2200" b="1" dirty="0">
                        <a:solidFill>
                          <a:srgbClr val="FF9801"/>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31.</a:t>
                      </a:r>
                    </a:p>
                  </a:txBody>
                  <a:tcPr anchor="ctr">
                    <a:solidFill>
                      <a:schemeClr val="accent6"/>
                    </a:solidFill>
                  </a:tcPr>
                </a:tc>
                <a:tc>
                  <a:txBody>
                    <a:bodyPr/>
                    <a:lstStyle/>
                    <a:p>
                      <a:pPr algn="l"/>
                      <a:r>
                        <a:rPr lang="en-US" sz="2000" dirty="0"/>
                        <a:t>Local threat assessment teams should develop a process to ensure that all relevant information</a:t>
                      </a:r>
                      <a:r>
                        <a:rPr lang="en-US" sz="2000" baseline="0" dirty="0"/>
                        <a:t> on a subject is obtained in order to facilitate an effective threat assessment.  Law enforcement agencies should consider dedicating an analyst to conduct this research.</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224005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SESIR</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59</a:t>
            </a:fld>
            <a:endParaRPr lang="en-US" dirty="0">
              <a:latin typeface="+mn-lt"/>
            </a:endParaRPr>
          </a:p>
        </p:txBody>
      </p:sp>
    </p:spTree>
    <p:extLst>
      <p:ext uri="{BB962C8B-B14F-4D97-AF65-F5344CB8AC3E}">
        <p14:creationId xmlns:p14="http://schemas.microsoft.com/office/powerpoint/2010/main" val="646770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First Report:</a:t>
            </a:r>
            <a:br>
              <a:rPr lang="en-US" sz="4000" b="1" dirty="0">
                <a:solidFill>
                  <a:schemeClr val="bg2">
                    <a:lumMod val="25000"/>
                  </a:schemeClr>
                </a:solidFill>
                <a:latin typeface="+mn-lt"/>
              </a:rPr>
            </a:br>
            <a:r>
              <a:rPr lang="en-US" sz="4000" b="1" dirty="0">
                <a:solidFill>
                  <a:schemeClr val="bg2">
                    <a:lumMod val="25000"/>
                  </a:schemeClr>
                </a:solidFill>
                <a:latin typeface="+mn-lt"/>
              </a:rPr>
              <a:t>School Resource Officers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6</a:t>
            </a:fld>
            <a:endParaRPr lang="en-US" dirty="0">
              <a:latin typeface="+mn-lt"/>
            </a:endParaRPr>
          </a:p>
        </p:txBody>
      </p:sp>
    </p:spTree>
    <p:extLst>
      <p:ext uri="{BB962C8B-B14F-4D97-AF65-F5344CB8AC3E}">
        <p14:creationId xmlns:p14="http://schemas.microsoft.com/office/powerpoint/2010/main" val="15506585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60</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9, page 118</a:t>
            </a:r>
          </a:p>
          <a:p>
            <a:r>
              <a:rPr lang="en-US" sz="2800" b="1" i="1" dirty="0"/>
              <a:t>SESIR				</a:t>
            </a:r>
          </a:p>
        </p:txBody>
      </p:sp>
      <p:graphicFrame>
        <p:nvGraphicFramePr>
          <p:cNvPr id="5" name="Table 4"/>
          <p:cNvGraphicFramePr>
            <a:graphicFrameLocks noGrp="1"/>
          </p:cNvGraphicFramePr>
          <p:nvPr>
            <p:extLst>
              <p:ext uri="{D42A27DB-BD31-4B8C-83A1-F6EECF244321}">
                <p14:modId xmlns:p14="http://schemas.microsoft.com/office/powerpoint/2010/main" val="2932371955"/>
              </p:ext>
            </p:extLst>
          </p:nvPr>
        </p:nvGraphicFramePr>
        <p:xfrm>
          <a:off x="630194" y="1258905"/>
          <a:ext cx="7980406" cy="48463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32.</a:t>
                      </a:r>
                    </a:p>
                  </a:txBody>
                  <a:tcPr anchor="ctr">
                    <a:solidFill>
                      <a:schemeClr val="accent6"/>
                    </a:solidFill>
                  </a:tcPr>
                </a:tc>
                <a:tc>
                  <a:txBody>
                    <a:bodyPr/>
                    <a:lstStyle/>
                    <a:p>
                      <a:pPr algn="l"/>
                      <a:r>
                        <a:rPr lang="en-US" sz="2000" dirty="0"/>
                        <a:t>SESIR</a:t>
                      </a:r>
                      <a:r>
                        <a:rPr lang="en-US" sz="2000" baseline="0" dirty="0"/>
                        <a:t> guidelines should be changed to clearly indicate when law enforcement should be consulted or when an incident is reported to law enforcement.  Both of these instances should be effectively tracked as well as whether an official police report was generated.  This is not a recommendation to inhibit officer discretion.</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33. </a:t>
                      </a:r>
                    </a:p>
                  </a:txBody>
                  <a:tcPr anchor="ctr">
                    <a:solidFill>
                      <a:schemeClr val="accent6"/>
                    </a:solidFill>
                  </a:tcPr>
                </a:tc>
                <a:tc>
                  <a:txBody>
                    <a:bodyPr/>
                    <a:lstStyle/>
                    <a:p>
                      <a:pPr algn="l"/>
                      <a:r>
                        <a:rPr lang="en-US" sz="2000" dirty="0"/>
                        <a:t>SESIR guidelines should</a:t>
                      </a:r>
                      <a:r>
                        <a:rPr lang="en-US" sz="2000" baseline="0" dirty="0"/>
                        <a:t> require gathering and reporting of law enforcement data such as the date/time of law enforcement notification, name of officer and case/report/incident number.</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34.</a:t>
                      </a:r>
                    </a:p>
                  </a:txBody>
                  <a:tcPr anchor="ctr">
                    <a:solidFill>
                      <a:schemeClr val="accent6"/>
                    </a:solidFill>
                  </a:tcPr>
                </a:tc>
                <a:tc>
                  <a:txBody>
                    <a:bodyPr/>
                    <a:lstStyle/>
                    <a:p>
                      <a:pPr algn="l"/>
                      <a:r>
                        <a:rPr lang="en-US" sz="2000" dirty="0"/>
                        <a:t>SESIR</a:t>
                      </a:r>
                      <a:r>
                        <a:rPr lang="en-US" sz="2000" baseline="0" dirty="0"/>
                        <a:t> should clarify law enforcement reporting guidelines to “will notify law enforcement” for the more severe incidents and “may not need to include notification to law enforcement” for the less severe.</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496737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61</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9, page 118</a:t>
            </a:r>
          </a:p>
          <a:p>
            <a:r>
              <a:rPr lang="en-US" sz="2800" b="1" i="1" dirty="0"/>
              <a:t>SESIR				</a:t>
            </a:r>
          </a:p>
        </p:txBody>
      </p:sp>
      <p:graphicFrame>
        <p:nvGraphicFramePr>
          <p:cNvPr id="5" name="Table 4"/>
          <p:cNvGraphicFramePr>
            <a:graphicFrameLocks noGrp="1"/>
          </p:cNvGraphicFramePr>
          <p:nvPr>
            <p:extLst>
              <p:ext uri="{D42A27DB-BD31-4B8C-83A1-F6EECF244321}">
                <p14:modId xmlns:p14="http://schemas.microsoft.com/office/powerpoint/2010/main" val="3968343023"/>
              </p:ext>
            </p:extLst>
          </p:nvPr>
        </p:nvGraphicFramePr>
        <p:xfrm>
          <a:off x="630194" y="1258905"/>
          <a:ext cx="7980406" cy="19202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35.</a:t>
                      </a:r>
                    </a:p>
                  </a:txBody>
                  <a:tcPr anchor="ctr">
                    <a:solidFill>
                      <a:schemeClr val="accent6"/>
                    </a:solidFill>
                  </a:tcPr>
                </a:tc>
                <a:tc>
                  <a:txBody>
                    <a:bodyPr/>
                    <a:lstStyle/>
                    <a:p>
                      <a:pPr algn="l"/>
                      <a:r>
                        <a:rPr lang="en-US" sz="2000" dirty="0"/>
                        <a:t>The three</a:t>
                      </a:r>
                      <a:r>
                        <a:rPr lang="en-US" sz="2000" baseline="0" dirty="0"/>
                        <a:t> SESIR categories dealing with physical violence should be consolidated to two categories which closely mirror the criminal definitions of battery and aggravated battery.  Both of these categories should require notification to law enforcement.</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200" b="1" dirty="0">
                        <a:solidFill>
                          <a:schemeClr val="accent2">
                            <a:lumMod val="75000"/>
                            <a:lumOff val="25000"/>
                          </a:schemeClr>
                        </a:solidFill>
                      </a:endParaRPr>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043635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Integrated Data and Social Media</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62</a:t>
            </a:fld>
            <a:endParaRPr lang="en-US" dirty="0">
              <a:latin typeface="+mn-lt"/>
            </a:endParaRPr>
          </a:p>
        </p:txBody>
      </p:sp>
    </p:spTree>
    <p:extLst>
      <p:ext uri="{BB962C8B-B14F-4D97-AF65-F5344CB8AC3E}">
        <p14:creationId xmlns:p14="http://schemas.microsoft.com/office/powerpoint/2010/main" val="25169080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63</a:t>
            </a:fld>
            <a:endParaRPr lang="en-US" dirty="0">
              <a:latin typeface="+mn-lt"/>
            </a:endParaRPr>
          </a:p>
        </p:txBody>
      </p:sp>
      <p:sp>
        <p:nvSpPr>
          <p:cNvPr id="6" name="TextBox 5"/>
          <p:cNvSpPr txBox="1"/>
          <p:nvPr/>
        </p:nvSpPr>
        <p:spPr>
          <a:xfrm>
            <a:off x="630195" y="304800"/>
            <a:ext cx="7391400" cy="1384995"/>
          </a:xfrm>
          <a:prstGeom prst="rect">
            <a:avLst/>
          </a:prstGeom>
          <a:noFill/>
        </p:spPr>
        <p:txBody>
          <a:bodyPr wrap="square" rtlCol="0">
            <a:spAutoFit/>
          </a:bodyPr>
          <a:lstStyle/>
          <a:p>
            <a:r>
              <a:rPr lang="en-US" sz="2800" b="1" dirty="0"/>
              <a:t>Second Report:  Chapter 10, page 128</a:t>
            </a:r>
          </a:p>
          <a:p>
            <a:r>
              <a:rPr lang="en-US" sz="2800" b="1" i="1" dirty="0"/>
              <a:t>Integrated Data and Social Media				</a:t>
            </a:r>
          </a:p>
        </p:txBody>
      </p:sp>
      <p:graphicFrame>
        <p:nvGraphicFramePr>
          <p:cNvPr id="5" name="Table 4"/>
          <p:cNvGraphicFramePr>
            <a:graphicFrameLocks noGrp="1"/>
          </p:cNvGraphicFramePr>
          <p:nvPr>
            <p:extLst>
              <p:ext uri="{D42A27DB-BD31-4B8C-83A1-F6EECF244321}">
                <p14:modId xmlns:p14="http://schemas.microsoft.com/office/powerpoint/2010/main" val="3441399707"/>
              </p:ext>
            </p:extLst>
          </p:nvPr>
        </p:nvGraphicFramePr>
        <p:xfrm>
          <a:off x="630194" y="1219195"/>
          <a:ext cx="7980406" cy="4785364"/>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5841">
                <a:tc>
                  <a:txBody>
                    <a:bodyPr/>
                    <a:lstStyle/>
                    <a:p>
                      <a:pPr algn="ctr"/>
                      <a:r>
                        <a:rPr lang="en-US" sz="2000" dirty="0">
                          <a:solidFill>
                            <a:schemeClr val="bg1"/>
                          </a:solidFill>
                        </a:rPr>
                        <a:t>36.</a:t>
                      </a:r>
                    </a:p>
                  </a:txBody>
                  <a:tcPr anchor="ctr">
                    <a:solidFill>
                      <a:schemeClr val="accent6"/>
                    </a:solidFill>
                  </a:tcPr>
                </a:tc>
                <a:tc>
                  <a:txBody>
                    <a:bodyPr/>
                    <a:lstStyle/>
                    <a:p>
                      <a:pPr algn="l"/>
                      <a:r>
                        <a:rPr lang="en-US" sz="2000" dirty="0"/>
                        <a:t>Threat assessment</a:t>
                      </a:r>
                      <a:r>
                        <a:rPr lang="en-US" sz="2000" baseline="0" dirty="0"/>
                        <a:t> teams need to be educated to understand the limitations of the FSSP and its capabilities.</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37.</a:t>
                      </a:r>
                    </a:p>
                  </a:txBody>
                  <a:tcPr anchor="ctr">
                    <a:solidFill>
                      <a:schemeClr val="accent6"/>
                    </a:solidFill>
                  </a:tcPr>
                </a:tc>
                <a:tc>
                  <a:txBody>
                    <a:bodyPr/>
                    <a:lstStyle/>
                    <a:p>
                      <a:pPr algn="l"/>
                      <a:r>
                        <a:rPr lang="en-US" sz="2000" dirty="0"/>
                        <a:t>Agencies should consider a dedicated research component that supports TATs to ensure comprehensive data is acquired.</a:t>
                      </a:r>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38.</a:t>
                      </a:r>
                    </a:p>
                  </a:txBody>
                  <a:tcPr anchor="ctr">
                    <a:solidFill>
                      <a:schemeClr val="accent6"/>
                    </a:solidFill>
                  </a:tcPr>
                </a:tc>
                <a:tc>
                  <a:txBody>
                    <a:bodyPr/>
                    <a:lstStyle/>
                    <a:p>
                      <a:pPr algn="l"/>
                      <a:r>
                        <a:rPr lang="en-US" sz="2000" dirty="0"/>
                        <a:t>The social media</a:t>
                      </a:r>
                      <a:r>
                        <a:rPr lang="en-US" sz="2000" baseline="0" dirty="0"/>
                        <a:t> monitoring tool should be renamed to reflect that it is not “actively” monitoring social media.</a:t>
                      </a:r>
                      <a:endParaRPr lang="en-US" sz="2000" dirty="0"/>
                    </a:p>
                  </a:txBody>
                  <a:tcPr/>
                </a:tc>
                <a:tc>
                  <a:txBody>
                    <a:bodyPr/>
                    <a:lstStyle/>
                    <a:p>
                      <a:pPr algn="ctr"/>
                      <a:r>
                        <a:rPr lang="en-US" sz="2200" b="1" dirty="0">
                          <a:solidFill>
                            <a:schemeClr val="tx1"/>
                          </a:solidFill>
                        </a:rPr>
                        <a:t>NOT</a:t>
                      </a:r>
                      <a:r>
                        <a:rPr lang="en-US" sz="2200" b="1" baseline="0" dirty="0">
                          <a:solidFill>
                            <a:schemeClr val="tx1"/>
                          </a:solidFill>
                        </a:rPr>
                        <a:t> ADOPTED</a:t>
                      </a:r>
                      <a:endParaRPr lang="en-US" sz="2200" b="1" dirty="0">
                        <a:solidFill>
                          <a:schemeClr val="tx1"/>
                        </a:solidFill>
                      </a:endParaRPr>
                    </a:p>
                  </a:txBody>
                  <a:tcPr anchor="ctr"/>
                </a:tc>
                <a:extLst>
                  <a:ext uri="{0D108BD9-81ED-4DB2-BD59-A6C34878D82A}">
                    <a16:rowId xmlns:a16="http://schemas.microsoft.com/office/drawing/2014/main" val="10002"/>
                  </a:ext>
                </a:extLst>
              </a:tr>
              <a:tr h="716282">
                <a:tc>
                  <a:txBody>
                    <a:bodyPr/>
                    <a:lstStyle/>
                    <a:p>
                      <a:pPr algn="ctr"/>
                      <a:r>
                        <a:rPr lang="en-US" sz="2000" dirty="0">
                          <a:solidFill>
                            <a:schemeClr val="bg1"/>
                          </a:solidFill>
                        </a:rPr>
                        <a:t>39.</a:t>
                      </a:r>
                    </a:p>
                  </a:txBody>
                  <a:tcPr anchor="ctr">
                    <a:solidFill>
                      <a:schemeClr val="accent6"/>
                    </a:solidFill>
                  </a:tcPr>
                </a:tc>
                <a:tc>
                  <a:txBody>
                    <a:bodyPr/>
                    <a:lstStyle/>
                    <a:p>
                      <a:pPr algn="l"/>
                      <a:r>
                        <a:rPr lang="en-US" sz="2000" dirty="0"/>
                        <a:t>The social media</a:t>
                      </a:r>
                      <a:r>
                        <a:rPr lang="en-US" sz="2000" baseline="0" dirty="0"/>
                        <a:t> search should allow FSSP users to run keyword and username searches of the data.</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chemeClr val="tx1"/>
                          </a:solidFill>
                        </a:rPr>
                        <a:t>NOT</a:t>
                      </a:r>
                      <a:r>
                        <a:rPr lang="en-US" sz="2200" b="1" baseline="0" dirty="0">
                          <a:solidFill>
                            <a:schemeClr val="tx1"/>
                          </a:solidFill>
                        </a:rPr>
                        <a:t> ADOPTED</a:t>
                      </a:r>
                      <a:endParaRPr lang="en-US" sz="2200" b="1" dirty="0">
                        <a:solidFill>
                          <a:schemeClr val="tx1"/>
                        </a:solidFill>
                      </a:endParaRPr>
                    </a:p>
                  </a:txBody>
                  <a:tcPr anchor="ctr"/>
                </a:tc>
                <a:extLst>
                  <a:ext uri="{0D108BD9-81ED-4DB2-BD59-A6C34878D82A}">
                    <a16:rowId xmlns:a16="http://schemas.microsoft.com/office/drawing/2014/main" val="10003"/>
                  </a:ext>
                </a:extLst>
              </a:tr>
              <a:tr h="1005841">
                <a:tc>
                  <a:txBody>
                    <a:bodyPr/>
                    <a:lstStyle/>
                    <a:p>
                      <a:pPr algn="ctr"/>
                      <a:r>
                        <a:rPr lang="en-US" sz="2000" dirty="0">
                          <a:solidFill>
                            <a:schemeClr val="bg1"/>
                          </a:solidFill>
                        </a:rPr>
                        <a:t>40.</a:t>
                      </a:r>
                    </a:p>
                  </a:txBody>
                  <a:tcPr anchor="ctr">
                    <a:solidFill>
                      <a:schemeClr val="accent6"/>
                    </a:solidFill>
                  </a:tcPr>
                </a:tc>
                <a:tc>
                  <a:txBody>
                    <a:bodyPr/>
                    <a:lstStyle/>
                    <a:p>
                      <a:pPr algn="l"/>
                      <a:r>
                        <a:rPr lang="en-US" sz="2000" dirty="0"/>
                        <a:t>Require school districts to provide school nicknames (e.g.,</a:t>
                      </a:r>
                      <a:r>
                        <a:rPr lang="en-US" sz="2000" baseline="0" dirty="0"/>
                        <a:t> MSDHS) and other relevant information to enhance the social media tool.</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chemeClr val="tx1"/>
                          </a:solidFill>
                        </a:rPr>
                        <a:t>NOT</a:t>
                      </a:r>
                      <a:r>
                        <a:rPr lang="en-US" sz="2200" b="1" baseline="0" dirty="0">
                          <a:solidFill>
                            <a:schemeClr val="tx1"/>
                          </a:solidFill>
                        </a:rPr>
                        <a:t> ADOPTED</a:t>
                      </a:r>
                      <a:endParaRPr lang="en-US" sz="2200" b="1" dirty="0">
                        <a:solidFill>
                          <a:schemeClr val="tx1"/>
                        </a:solidFill>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88595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64</a:t>
            </a:fld>
            <a:endParaRPr lang="en-US" dirty="0">
              <a:latin typeface="+mn-lt"/>
            </a:endParaRPr>
          </a:p>
        </p:txBody>
      </p:sp>
      <p:sp>
        <p:nvSpPr>
          <p:cNvPr id="6" name="TextBox 5"/>
          <p:cNvSpPr txBox="1"/>
          <p:nvPr/>
        </p:nvSpPr>
        <p:spPr>
          <a:xfrm>
            <a:off x="630195" y="304800"/>
            <a:ext cx="7391400" cy="1384995"/>
          </a:xfrm>
          <a:prstGeom prst="rect">
            <a:avLst/>
          </a:prstGeom>
          <a:noFill/>
        </p:spPr>
        <p:txBody>
          <a:bodyPr wrap="square" rtlCol="0">
            <a:spAutoFit/>
          </a:bodyPr>
          <a:lstStyle/>
          <a:p>
            <a:r>
              <a:rPr lang="en-US" sz="2800" b="1" dirty="0"/>
              <a:t>Second Report:  Chapter 10, page 128</a:t>
            </a:r>
          </a:p>
          <a:p>
            <a:r>
              <a:rPr lang="en-US" sz="2800" b="1" i="1" dirty="0"/>
              <a:t>Integrated Data and Social Media				</a:t>
            </a:r>
          </a:p>
        </p:txBody>
      </p:sp>
      <p:graphicFrame>
        <p:nvGraphicFramePr>
          <p:cNvPr id="5" name="Table 4"/>
          <p:cNvGraphicFramePr>
            <a:graphicFrameLocks noGrp="1"/>
          </p:cNvGraphicFramePr>
          <p:nvPr>
            <p:extLst>
              <p:ext uri="{D42A27DB-BD31-4B8C-83A1-F6EECF244321}">
                <p14:modId xmlns:p14="http://schemas.microsoft.com/office/powerpoint/2010/main" val="2538958998"/>
              </p:ext>
            </p:extLst>
          </p:nvPr>
        </p:nvGraphicFramePr>
        <p:xfrm>
          <a:off x="630194" y="1219195"/>
          <a:ext cx="7980406" cy="493776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41.</a:t>
                      </a:r>
                    </a:p>
                  </a:txBody>
                  <a:tcPr anchor="ctr">
                    <a:solidFill>
                      <a:schemeClr val="accent6"/>
                    </a:solidFill>
                  </a:tcPr>
                </a:tc>
                <a:tc>
                  <a:txBody>
                    <a:bodyPr/>
                    <a:lstStyle/>
                    <a:p>
                      <a:pPr algn="l"/>
                      <a:r>
                        <a:rPr lang="en-US" sz="2000" dirty="0"/>
                        <a:t>SESIR data</a:t>
                      </a:r>
                      <a:r>
                        <a:rPr lang="en-US" sz="2000" baseline="0" dirty="0"/>
                        <a:t> quality and frequency needs to be improved if it is to be of value to FSSP users.</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0"/>
                  </a:ext>
                </a:extLst>
              </a:tr>
              <a:tr h="1005841">
                <a:tc>
                  <a:txBody>
                    <a:bodyPr/>
                    <a:lstStyle/>
                    <a:p>
                      <a:pPr algn="ctr"/>
                      <a:r>
                        <a:rPr lang="en-US" sz="2000" dirty="0">
                          <a:solidFill>
                            <a:schemeClr val="bg1"/>
                          </a:solidFill>
                        </a:rPr>
                        <a:t>42.</a:t>
                      </a:r>
                    </a:p>
                  </a:txBody>
                  <a:tcPr anchor="ctr">
                    <a:solidFill>
                      <a:schemeClr val="accent6"/>
                    </a:solidFill>
                  </a:tcPr>
                </a:tc>
                <a:tc>
                  <a:txBody>
                    <a:bodyPr/>
                    <a:lstStyle/>
                    <a:p>
                      <a:pPr algn="l"/>
                      <a:r>
                        <a:rPr lang="en-US" sz="2000" dirty="0"/>
                        <a:t>Preparation for TATs should be a ground</a:t>
                      </a:r>
                      <a:r>
                        <a:rPr lang="en-US" sz="2000" baseline="0" dirty="0"/>
                        <a:t> up process where agencies first collect locally accessible information and then use the FSSP and other information sources to augment their information.</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1"/>
                  </a:ext>
                </a:extLst>
              </a:tr>
              <a:tr h="1005841">
                <a:tc>
                  <a:txBody>
                    <a:bodyPr/>
                    <a:lstStyle/>
                    <a:p>
                      <a:pPr algn="ctr"/>
                      <a:r>
                        <a:rPr lang="en-US" sz="2000" dirty="0">
                          <a:solidFill>
                            <a:schemeClr val="bg1"/>
                          </a:solidFill>
                        </a:rPr>
                        <a:t>43.</a:t>
                      </a:r>
                    </a:p>
                  </a:txBody>
                  <a:tcPr anchor="ctr">
                    <a:solidFill>
                      <a:schemeClr val="accent6"/>
                    </a:solidFill>
                  </a:tcPr>
                </a:tc>
                <a:tc>
                  <a:txBody>
                    <a:bodyPr/>
                    <a:lstStyle/>
                    <a:p>
                      <a:pPr algn="l"/>
                      <a:r>
                        <a:rPr lang="en-US" sz="2000" dirty="0"/>
                        <a:t>TAT members should have a well-developed</a:t>
                      </a:r>
                      <a:r>
                        <a:rPr lang="en-US" sz="2000" baseline="0" dirty="0"/>
                        <a:t> list of sources of information and data from their discipline (LE, schools, mental health) that should be prepared and reviewed for the TA meeting.</a:t>
                      </a:r>
                      <a:endParaRPr lang="en-US" sz="2000" dirty="0"/>
                    </a:p>
                  </a:txBody>
                  <a:tcPr/>
                </a:tc>
                <a:tc>
                  <a:txBody>
                    <a:bodyPr/>
                    <a:lstStyle/>
                    <a:p>
                      <a:pPr algn="ctr"/>
                      <a:r>
                        <a:rPr lang="en-US" sz="2200" b="1" dirty="0">
                          <a:solidFill>
                            <a:srgbClr val="FF9801"/>
                          </a:solidFill>
                          <a:latin typeface="+mn-lt"/>
                        </a:rPr>
                        <a:t>PENDING</a:t>
                      </a:r>
                      <a:endParaRPr lang="en-US" sz="2200" b="1" dirty="0">
                        <a:solidFill>
                          <a:srgbClr val="FF9801"/>
                        </a:solidFill>
                      </a:endParaRPr>
                    </a:p>
                  </a:txBody>
                  <a:tcPr anchor="ctr"/>
                </a:tc>
                <a:extLst>
                  <a:ext uri="{0D108BD9-81ED-4DB2-BD59-A6C34878D82A}">
                    <a16:rowId xmlns:a16="http://schemas.microsoft.com/office/drawing/2014/main" val="10002"/>
                  </a:ext>
                </a:extLst>
              </a:tr>
              <a:tr h="1005841">
                <a:tc>
                  <a:txBody>
                    <a:bodyPr/>
                    <a:lstStyle/>
                    <a:p>
                      <a:pPr algn="ctr"/>
                      <a:r>
                        <a:rPr lang="en-US" sz="2000" dirty="0">
                          <a:solidFill>
                            <a:schemeClr val="bg1"/>
                          </a:solidFill>
                        </a:rPr>
                        <a:t>44.</a:t>
                      </a:r>
                    </a:p>
                  </a:txBody>
                  <a:tcPr anchor="ctr">
                    <a:solidFill>
                      <a:schemeClr val="accent6"/>
                    </a:solidFill>
                  </a:tcPr>
                </a:tc>
                <a:tc>
                  <a:txBody>
                    <a:bodyPr/>
                    <a:lstStyle/>
                    <a:p>
                      <a:pPr algn="l"/>
                      <a:r>
                        <a:rPr lang="en-US" sz="2000" dirty="0"/>
                        <a:t>Before any additional money is spent to consolidate data, time should be spent to evaluate how the process is</a:t>
                      </a:r>
                      <a:r>
                        <a:rPr lang="en-US" sz="2000" baseline="0" dirty="0"/>
                        <a:t> working with the data currently available to the teams and the systems that have been put in place.</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353629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65</a:t>
            </a:fld>
            <a:endParaRPr lang="en-US" dirty="0">
              <a:latin typeface="+mn-lt"/>
            </a:endParaRPr>
          </a:p>
        </p:txBody>
      </p:sp>
      <p:sp>
        <p:nvSpPr>
          <p:cNvPr id="6" name="TextBox 5"/>
          <p:cNvSpPr txBox="1"/>
          <p:nvPr/>
        </p:nvSpPr>
        <p:spPr>
          <a:xfrm>
            <a:off x="630195" y="304800"/>
            <a:ext cx="7391400" cy="1384995"/>
          </a:xfrm>
          <a:prstGeom prst="rect">
            <a:avLst/>
          </a:prstGeom>
          <a:noFill/>
        </p:spPr>
        <p:txBody>
          <a:bodyPr wrap="square" rtlCol="0">
            <a:spAutoFit/>
          </a:bodyPr>
          <a:lstStyle/>
          <a:p>
            <a:r>
              <a:rPr lang="en-US" sz="2800" b="1" dirty="0"/>
              <a:t>Second Report:  Chapter 10, page 128</a:t>
            </a:r>
          </a:p>
          <a:p>
            <a:r>
              <a:rPr lang="en-US" sz="2800" b="1" i="1" dirty="0"/>
              <a:t>Integrated Data and Social Media				</a:t>
            </a:r>
          </a:p>
        </p:txBody>
      </p:sp>
      <p:graphicFrame>
        <p:nvGraphicFramePr>
          <p:cNvPr id="5" name="Table 4"/>
          <p:cNvGraphicFramePr>
            <a:graphicFrameLocks noGrp="1"/>
          </p:cNvGraphicFramePr>
          <p:nvPr>
            <p:extLst>
              <p:ext uri="{D42A27DB-BD31-4B8C-83A1-F6EECF244321}">
                <p14:modId xmlns:p14="http://schemas.microsoft.com/office/powerpoint/2010/main" val="2880002312"/>
              </p:ext>
            </p:extLst>
          </p:nvPr>
        </p:nvGraphicFramePr>
        <p:xfrm>
          <a:off x="630194" y="1219195"/>
          <a:ext cx="7980406" cy="16154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45.</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Further</a:t>
                      </a:r>
                      <a:r>
                        <a:rPr lang="en-US" sz="2000" baseline="0" dirty="0"/>
                        <a:t> research is required to determine the best way to manage students who have been identified as threats.  This includes resources needed to manage them and how the management will be transferred when the student ages out of the school system.</a:t>
                      </a:r>
                      <a:endParaRPr lang="en-US" sz="2000" dirty="0"/>
                    </a:p>
                  </a:txBody>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3853935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Juvenile Diversions</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66</a:t>
            </a:fld>
            <a:endParaRPr lang="en-US" dirty="0">
              <a:latin typeface="+mn-lt"/>
            </a:endParaRPr>
          </a:p>
        </p:txBody>
      </p:sp>
    </p:spTree>
    <p:extLst>
      <p:ext uri="{BB962C8B-B14F-4D97-AF65-F5344CB8AC3E}">
        <p14:creationId xmlns:p14="http://schemas.microsoft.com/office/powerpoint/2010/main" val="9798366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67</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11, page 138</a:t>
            </a:r>
          </a:p>
          <a:p>
            <a:r>
              <a:rPr lang="en-US" sz="2800" b="1" i="1" dirty="0"/>
              <a:t>Juvenile Diversion				</a:t>
            </a:r>
          </a:p>
        </p:txBody>
      </p:sp>
      <p:graphicFrame>
        <p:nvGraphicFramePr>
          <p:cNvPr id="5" name="Table 4"/>
          <p:cNvGraphicFramePr>
            <a:graphicFrameLocks noGrp="1"/>
          </p:cNvGraphicFramePr>
          <p:nvPr>
            <p:extLst>
              <p:ext uri="{D42A27DB-BD31-4B8C-83A1-F6EECF244321}">
                <p14:modId xmlns:p14="http://schemas.microsoft.com/office/powerpoint/2010/main" val="2931237126"/>
              </p:ext>
            </p:extLst>
          </p:nvPr>
        </p:nvGraphicFramePr>
        <p:xfrm>
          <a:off x="630194" y="1219195"/>
          <a:ext cx="7980406" cy="38404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46.</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Commission supports</a:t>
                      </a:r>
                      <a:r>
                        <a:rPr lang="en-US" sz="2000" baseline="0" dirty="0"/>
                        <a:t> most of DJJ’s recommendations in its July 2019 report.  However, the Commission recommends the legislature prohibit schools from creating and/or operating any juvenile pre-arrest diversion program that is not consistent with F.S. 985.12.  This will facilitate continuity between State Attorney-led programs and school programs.</a:t>
                      </a:r>
                      <a:endParaRPr lang="en-US" sz="2000" dirty="0"/>
                    </a:p>
                  </a:txBody>
                  <a:tcPr/>
                </a:tc>
                <a:tc>
                  <a:txBody>
                    <a:bodyPr/>
                    <a:lstStyle/>
                    <a:p>
                      <a:pPr algn="ctr"/>
                      <a:r>
                        <a:rPr lang="en-US" sz="2200" b="1" dirty="0">
                          <a:solidFill>
                            <a:srgbClr val="FF0000"/>
                          </a:solidFill>
                          <a:latin typeface="+mn-lt"/>
                        </a:rPr>
                        <a:t>COMPLETE</a:t>
                      </a:r>
                      <a:endParaRPr lang="en-US" sz="2200" b="1" dirty="0">
                        <a:solidFill>
                          <a:srgbClr val="FF9801"/>
                        </a:solidFill>
                      </a:endParaRPr>
                    </a:p>
                  </a:txBody>
                  <a:tcPr anchor="ctr"/>
                </a:tc>
                <a:extLst>
                  <a:ext uri="{0D108BD9-81ED-4DB2-BD59-A6C34878D82A}">
                    <a16:rowId xmlns:a16="http://schemas.microsoft.com/office/drawing/2014/main" val="10000"/>
                  </a:ext>
                </a:extLst>
              </a:tr>
              <a:tr h="685805">
                <a:tc>
                  <a:txBody>
                    <a:bodyPr/>
                    <a:lstStyle/>
                    <a:p>
                      <a:pPr algn="ctr"/>
                      <a:r>
                        <a:rPr lang="en-US" sz="2000" dirty="0">
                          <a:solidFill>
                            <a:schemeClr val="bg1"/>
                          </a:solidFill>
                        </a:rPr>
                        <a:t>47.  </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DJJ should continue its efforts to provide easy and direct access to Prevention Web for all law enforcement officers and the legislature should support DJJ in its effort with necessary funding.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b="1" dirty="0">
                        <a:solidFill>
                          <a:srgbClr val="FF9801"/>
                        </a:solidFill>
                      </a:endParaRP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342394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Mental Health</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68</a:t>
            </a:fld>
            <a:endParaRPr lang="en-US" dirty="0">
              <a:latin typeface="+mn-lt"/>
            </a:endParaRPr>
          </a:p>
        </p:txBody>
      </p:sp>
    </p:spTree>
    <p:extLst>
      <p:ext uri="{BB962C8B-B14F-4D97-AF65-F5344CB8AC3E}">
        <p14:creationId xmlns:p14="http://schemas.microsoft.com/office/powerpoint/2010/main" val="19615693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69</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12, page 151</a:t>
            </a:r>
          </a:p>
          <a:p>
            <a:r>
              <a:rPr lang="en-US" sz="2800" b="1" i="1" dirty="0"/>
              <a:t>Mental Health				</a:t>
            </a:r>
          </a:p>
        </p:txBody>
      </p:sp>
      <p:graphicFrame>
        <p:nvGraphicFramePr>
          <p:cNvPr id="5" name="Table 4"/>
          <p:cNvGraphicFramePr>
            <a:graphicFrameLocks noGrp="1"/>
          </p:cNvGraphicFramePr>
          <p:nvPr>
            <p:extLst>
              <p:ext uri="{D42A27DB-BD31-4B8C-83A1-F6EECF244321}">
                <p14:modId xmlns:p14="http://schemas.microsoft.com/office/powerpoint/2010/main" val="2454632358"/>
              </p:ext>
            </p:extLst>
          </p:nvPr>
        </p:nvGraphicFramePr>
        <p:xfrm>
          <a:off x="630194" y="1219195"/>
          <a:ext cx="7980406" cy="41452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48.</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The legislature should consider additional mental health funding and require that entities receiving State funding report data-driven and outcome-based performance metrics establishing effective use of the State money.</a:t>
                      </a:r>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0"/>
                  </a:ext>
                </a:extLst>
              </a:tr>
              <a:tr h="685805">
                <a:tc>
                  <a:txBody>
                    <a:bodyPr/>
                    <a:lstStyle/>
                    <a:p>
                      <a:pPr algn="ctr"/>
                      <a:r>
                        <a:rPr lang="en-US" sz="2000" dirty="0">
                          <a:solidFill>
                            <a:schemeClr val="bg1"/>
                          </a:solidFill>
                        </a:rPr>
                        <a:t>49.  </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The legislature should authorize State funding through which all mental health providers are required to participate in care coordination with other public and private providers, especially school-based providers. Expectations and performance measures should be established for all providers to ensure proper and necessary care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15360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7</a:t>
            </a:fld>
            <a:endParaRPr lang="en-US" dirty="0">
              <a:latin typeface="+mn-lt"/>
            </a:endParaRPr>
          </a:p>
        </p:txBody>
      </p:sp>
      <p:sp>
        <p:nvSpPr>
          <p:cNvPr id="6" name="TextBox 5"/>
          <p:cNvSpPr txBox="1"/>
          <p:nvPr/>
        </p:nvSpPr>
        <p:spPr>
          <a:xfrm>
            <a:off x="630195" y="304800"/>
            <a:ext cx="7391400" cy="1384995"/>
          </a:xfrm>
          <a:prstGeom prst="rect">
            <a:avLst/>
          </a:prstGeom>
          <a:noFill/>
        </p:spPr>
        <p:txBody>
          <a:bodyPr wrap="square" rtlCol="0">
            <a:spAutoFit/>
          </a:bodyPr>
          <a:lstStyle/>
          <a:p>
            <a:r>
              <a:rPr lang="en-US" sz="2800" b="1" dirty="0"/>
              <a:t>First Report:  Chapter 4, page 101</a:t>
            </a:r>
          </a:p>
          <a:p>
            <a:r>
              <a:rPr lang="en-US" sz="2800" b="1" i="1" dirty="0"/>
              <a:t>School Resource Officers</a:t>
            </a:r>
          </a:p>
          <a:p>
            <a:endParaRPr lang="en-US" sz="2800" b="1" i="1" dirty="0"/>
          </a:p>
        </p:txBody>
      </p:sp>
      <p:graphicFrame>
        <p:nvGraphicFramePr>
          <p:cNvPr id="2" name="Table 1"/>
          <p:cNvGraphicFramePr>
            <a:graphicFrameLocks noGrp="1"/>
          </p:cNvGraphicFramePr>
          <p:nvPr>
            <p:extLst>
              <p:ext uri="{D42A27DB-BD31-4B8C-83A1-F6EECF244321}">
                <p14:modId xmlns:p14="http://schemas.microsoft.com/office/powerpoint/2010/main" val="2137185329"/>
              </p:ext>
            </p:extLst>
          </p:nvPr>
        </p:nvGraphicFramePr>
        <p:xfrm>
          <a:off x="630194" y="1258904"/>
          <a:ext cx="7980406" cy="4943776"/>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98496">
                <a:tc>
                  <a:txBody>
                    <a:bodyPr/>
                    <a:lstStyle/>
                    <a:p>
                      <a:pPr algn="ctr"/>
                      <a:r>
                        <a:rPr lang="en-US" sz="2000" dirty="0">
                          <a:solidFill>
                            <a:schemeClr val="bg1"/>
                          </a:solidFill>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l"/>
                      <a:r>
                        <a:rPr lang="en-US" sz="2000" dirty="0"/>
                        <a:t>All law enforcement agencies should bring all SRO’s under a single, closely supervised command.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b="1" dirty="0">
                          <a:solidFill>
                            <a:srgbClr val="FF9801"/>
                          </a:solidFill>
                        </a:rPr>
                        <a:t>PENDING</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762000">
                <a:tc>
                  <a:txBody>
                    <a:bodyPr/>
                    <a:lstStyle/>
                    <a:p>
                      <a:pPr algn="ctr"/>
                      <a:r>
                        <a:rPr lang="en-US" sz="2000" dirty="0">
                          <a:solidFill>
                            <a:schemeClr val="bg1"/>
                          </a:solidFill>
                        </a:rPr>
                        <a:t>10.</a:t>
                      </a:r>
                    </a:p>
                  </a:txBody>
                  <a:tcPr anchor="ctr">
                    <a:lnT w="12700" cap="flat" cmpd="sng" algn="ctr">
                      <a:solidFill>
                        <a:schemeClr val="tx1"/>
                      </a:solidFill>
                      <a:prstDash val="solid"/>
                      <a:round/>
                      <a:headEnd type="none" w="med" len="med"/>
                      <a:tailEnd type="none" w="med" len="med"/>
                    </a:lnT>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All stakeholders must be aware an SRO’s primary responsibility is enforcement of laws,</a:t>
                      </a:r>
                      <a:r>
                        <a:rPr lang="en-US" sz="2000" baseline="0" dirty="0"/>
                        <a:t> </a:t>
                      </a:r>
                      <a:r>
                        <a:rPr lang="en-US" sz="2000" dirty="0"/>
                        <a:t>safety</a:t>
                      </a:r>
                      <a:r>
                        <a:rPr lang="en-US" sz="2000" baseline="0" dirty="0"/>
                        <a:t> and  </a:t>
                      </a:r>
                      <a:r>
                        <a:rPr lang="en-US" sz="2000" dirty="0"/>
                        <a:t>security of the campus.</a:t>
                      </a:r>
                    </a:p>
                  </a:txBody>
                  <a:tcPr>
                    <a:lnT w="12700" cap="flat" cmpd="sng" algn="ctr">
                      <a:solidFill>
                        <a:schemeClr val="tx1"/>
                      </a:solidFill>
                      <a:prstDash val="solid"/>
                      <a:round/>
                      <a:headEnd type="none" w="med" len="med"/>
                      <a:tailEnd type="none" w="med" len="med"/>
                    </a:lnT>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1"/>
                  </a:ext>
                </a:extLst>
              </a:tr>
              <a:tr h="685800">
                <a:tc>
                  <a:txBody>
                    <a:bodyPr/>
                    <a:lstStyle/>
                    <a:p>
                      <a:pPr algn="ctr"/>
                      <a:r>
                        <a:rPr lang="en-US" sz="2000" dirty="0">
                          <a:solidFill>
                            <a:schemeClr val="bg1"/>
                          </a:solidFill>
                        </a:rPr>
                        <a:t>11.</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SRO contracts should require high level of information sharing and cooperation,</a:t>
                      </a:r>
                      <a:r>
                        <a:rPr lang="en-US" sz="2000" baseline="0" dirty="0"/>
                        <a:t> provide access to records, allow for LE autonomy and clearly identify roles/responsibilities.</a:t>
                      </a:r>
                      <a:endParaRPr lang="en-US" sz="2000" dirty="0"/>
                    </a:p>
                  </a:txBody>
                  <a:tcPr/>
                </a:tc>
                <a:tc>
                  <a:txBody>
                    <a:bodyPr/>
                    <a:lstStyle/>
                    <a:p>
                      <a:pPr algn="ctr"/>
                      <a:r>
                        <a:rPr lang="en-US" sz="2200" b="1" dirty="0">
                          <a:solidFill>
                            <a:srgbClr val="FF9801"/>
                          </a:solidFill>
                        </a:rPr>
                        <a:t>PENDING</a:t>
                      </a:r>
                      <a:endParaRPr lang="en-US" sz="2200" b="1" dirty="0">
                        <a:solidFill>
                          <a:srgbClr val="FF0000"/>
                        </a:solidFill>
                      </a:endParaRPr>
                    </a:p>
                  </a:txBody>
                  <a:tcPr anchor="ctr"/>
                </a:tc>
                <a:extLst>
                  <a:ext uri="{0D108BD9-81ED-4DB2-BD59-A6C34878D82A}">
                    <a16:rowId xmlns:a16="http://schemas.microsoft.com/office/drawing/2014/main" val="10002"/>
                  </a:ext>
                </a:extLst>
              </a:tr>
              <a:tr h="704560">
                <a:tc>
                  <a:txBody>
                    <a:bodyPr/>
                    <a:lstStyle/>
                    <a:p>
                      <a:pPr algn="ctr"/>
                      <a:r>
                        <a:rPr lang="en-US" sz="2000" dirty="0">
                          <a:solidFill>
                            <a:schemeClr val="bg1"/>
                          </a:solidFill>
                        </a:rPr>
                        <a:t>12.</a:t>
                      </a:r>
                    </a:p>
                  </a:txBody>
                  <a:tcPr anchor="ctr">
                    <a:solidFill>
                      <a:schemeClr val="accent6"/>
                    </a:solidFill>
                  </a:tcPr>
                </a:tc>
                <a:tc>
                  <a:txBody>
                    <a:bodyPr/>
                    <a:lstStyle/>
                    <a:p>
                      <a:pPr algn="l"/>
                      <a:r>
                        <a:rPr lang="en-US" sz="2000" dirty="0"/>
                        <a:t>All SRO’s should be issued rifles and ballistic vests and have the items readily available on campus.</a:t>
                      </a:r>
                    </a:p>
                  </a:txBody>
                  <a:tcPr/>
                </a:tc>
                <a:tc>
                  <a:txBody>
                    <a:bodyPr/>
                    <a:lstStyle/>
                    <a:p>
                      <a:pPr algn="ctr"/>
                      <a:r>
                        <a:rPr lang="en-US" sz="1600" b="1" dirty="0">
                          <a:solidFill>
                            <a:schemeClr val="tx1"/>
                          </a:solidFill>
                        </a:rPr>
                        <a:t>NOT</a:t>
                      </a:r>
                      <a:r>
                        <a:rPr lang="en-US" sz="1600" b="1" baseline="0" dirty="0">
                          <a:solidFill>
                            <a:schemeClr val="tx1"/>
                          </a:solidFill>
                        </a:rPr>
                        <a:t> ADOPTED BY ALL AGENCIES</a:t>
                      </a:r>
                      <a:endParaRPr lang="en-US" sz="1600" dirty="0">
                        <a:solidFill>
                          <a:schemeClr val="tx1"/>
                        </a:solidFill>
                      </a:endParaRPr>
                    </a:p>
                  </a:txBody>
                  <a:tcPr anchor="ctr"/>
                </a:tc>
                <a:extLst>
                  <a:ext uri="{0D108BD9-81ED-4DB2-BD59-A6C34878D82A}">
                    <a16:rowId xmlns:a16="http://schemas.microsoft.com/office/drawing/2014/main" val="10003"/>
                  </a:ext>
                </a:extLst>
              </a:tr>
              <a:tr h="704560">
                <a:tc>
                  <a:txBody>
                    <a:bodyPr/>
                    <a:lstStyle/>
                    <a:p>
                      <a:pPr algn="ctr"/>
                      <a:r>
                        <a:rPr lang="en-US" sz="2000" dirty="0">
                          <a:solidFill>
                            <a:schemeClr val="bg1"/>
                          </a:solidFill>
                        </a:rPr>
                        <a:t>13. </a:t>
                      </a:r>
                    </a:p>
                  </a:txBody>
                  <a:tcPr anchor="ctr">
                    <a:solidFill>
                      <a:schemeClr val="accent6"/>
                    </a:solidFill>
                  </a:tcPr>
                </a:tc>
                <a:tc>
                  <a:txBody>
                    <a:bodyPr/>
                    <a:lstStyle/>
                    <a:p>
                      <a:pPr algn="l"/>
                      <a:r>
                        <a:rPr lang="en-US" sz="2000" dirty="0"/>
                        <a:t>SRO’s should receive frequent, thorough</a:t>
                      </a:r>
                      <a:r>
                        <a:rPr lang="en-US" sz="2000" baseline="0" dirty="0"/>
                        <a:t> and realistic training in high-risk/stress situations, especially single-officer response.</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613011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70</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12, page 151</a:t>
            </a:r>
          </a:p>
          <a:p>
            <a:r>
              <a:rPr lang="en-US" sz="2800" b="1" i="1" dirty="0"/>
              <a:t>Mental Health				</a:t>
            </a:r>
          </a:p>
        </p:txBody>
      </p:sp>
      <p:graphicFrame>
        <p:nvGraphicFramePr>
          <p:cNvPr id="5" name="Table 4"/>
          <p:cNvGraphicFramePr>
            <a:graphicFrameLocks noGrp="1"/>
          </p:cNvGraphicFramePr>
          <p:nvPr>
            <p:extLst>
              <p:ext uri="{D42A27DB-BD31-4B8C-83A1-F6EECF244321}">
                <p14:modId xmlns:p14="http://schemas.microsoft.com/office/powerpoint/2010/main" val="2427016393"/>
              </p:ext>
            </p:extLst>
          </p:nvPr>
        </p:nvGraphicFramePr>
        <p:xfrm>
          <a:off x="630194" y="1219195"/>
          <a:ext cx="7980406" cy="45415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50.</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The legislature should require that school districts engage community mental health providers that receive state funding to participate in the coordination of student treatment plans and the elimination of multiple treatment plans between school and non-school providers. </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0"/>
                  </a:ext>
                </a:extLst>
              </a:tr>
              <a:tr h="685805">
                <a:tc>
                  <a:txBody>
                    <a:bodyPr/>
                    <a:lstStyle/>
                    <a:p>
                      <a:pPr algn="ctr"/>
                      <a:r>
                        <a:rPr lang="en-US" sz="2000" dirty="0">
                          <a:solidFill>
                            <a:schemeClr val="bg1"/>
                          </a:solidFill>
                        </a:rPr>
                        <a:t>51.  </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The legislature should establish and require the implementation of master case management systems for high-utilizers of acute care statewide.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1"/>
                  </a:ext>
                </a:extLst>
              </a:tr>
              <a:tr h="685805">
                <a:tc>
                  <a:txBody>
                    <a:bodyPr/>
                    <a:lstStyle/>
                    <a:p>
                      <a:pPr algn="ctr"/>
                      <a:r>
                        <a:rPr lang="en-US" sz="2000" dirty="0">
                          <a:solidFill>
                            <a:schemeClr val="bg1"/>
                          </a:solidFill>
                        </a:rPr>
                        <a:t>52.</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The legislature should require DCF, DJJ and AHCA to develop an alert system to identify those individuals who are repeatedly Baker Acted. The responsible entity must develop a course of action to address why the person is repeatedly Baker Acted.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38960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71</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12, page 151</a:t>
            </a:r>
          </a:p>
          <a:p>
            <a:r>
              <a:rPr lang="en-US" sz="2800" b="1" i="1" dirty="0"/>
              <a:t>Mental Health				</a:t>
            </a:r>
          </a:p>
        </p:txBody>
      </p:sp>
      <p:graphicFrame>
        <p:nvGraphicFramePr>
          <p:cNvPr id="5" name="Table 4"/>
          <p:cNvGraphicFramePr>
            <a:graphicFrameLocks noGrp="1"/>
          </p:cNvGraphicFramePr>
          <p:nvPr>
            <p:extLst>
              <p:ext uri="{D42A27DB-BD31-4B8C-83A1-F6EECF244321}">
                <p14:modId xmlns:p14="http://schemas.microsoft.com/office/powerpoint/2010/main" val="3252787738"/>
              </p:ext>
            </p:extLst>
          </p:nvPr>
        </p:nvGraphicFramePr>
        <p:xfrm>
          <a:off x="630194" y="1219195"/>
          <a:ext cx="7980406" cy="484632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53.</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The legislature should hold DCF and AHCA accountable to ensure outcome-driven results and require holistic responsibility for system recidivists, with a focus on timely access to care coordination and high-end utilization reduction.</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0"/>
                  </a:ext>
                </a:extLst>
              </a:tr>
              <a:tr h="685805">
                <a:tc>
                  <a:txBody>
                    <a:bodyPr/>
                    <a:lstStyle/>
                    <a:p>
                      <a:pPr algn="ctr"/>
                      <a:r>
                        <a:rPr lang="en-US" sz="2000" dirty="0">
                          <a:solidFill>
                            <a:schemeClr val="bg1"/>
                          </a:solidFill>
                        </a:rPr>
                        <a:t>54.</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The legislature should consider implementing juvenile mental health and wellbeing courts and provide judges with more progressive tools and consequences to better engage children in mental health treatment.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1"/>
                  </a:ext>
                </a:extLst>
              </a:tr>
              <a:tr h="685805">
                <a:tc>
                  <a:txBody>
                    <a:bodyPr/>
                    <a:lstStyle/>
                    <a:p>
                      <a:pPr algn="ctr"/>
                      <a:r>
                        <a:rPr lang="en-US" sz="2000" dirty="0">
                          <a:solidFill>
                            <a:schemeClr val="bg1"/>
                          </a:solidFill>
                        </a:rPr>
                        <a:t>55.</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effectLst/>
                          <a:latin typeface="+mn-lt"/>
                          <a:ea typeface="+mn-ea"/>
                          <a:cs typeface="+mn-cs"/>
                        </a:rPr>
                        <a:t>Programs, such as Community Action Treatment (CAT) teams, should be enhanced, and expanded where necessary, to provide better continuity of behavioral health services to close the gap when high-risk children transition into adulthood.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963999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72</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12, page 151</a:t>
            </a:r>
          </a:p>
          <a:p>
            <a:r>
              <a:rPr lang="en-US" sz="2800" b="1" i="1" dirty="0"/>
              <a:t>Mental Health				</a:t>
            </a:r>
          </a:p>
        </p:txBody>
      </p:sp>
      <p:graphicFrame>
        <p:nvGraphicFramePr>
          <p:cNvPr id="5" name="Table 4"/>
          <p:cNvGraphicFramePr>
            <a:graphicFrameLocks noGrp="1"/>
          </p:cNvGraphicFramePr>
          <p:nvPr>
            <p:extLst>
              <p:ext uri="{D42A27DB-BD31-4B8C-83A1-F6EECF244321}">
                <p14:modId xmlns:p14="http://schemas.microsoft.com/office/powerpoint/2010/main" val="3497626925"/>
              </p:ext>
            </p:extLst>
          </p:nvPr>
        </p:nvGraphicFramePr>
        <p:xfrm>
          <a:off x="630194" y="1219195"/>
          <a:ext cx="7980406" cy="28346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56.</a:t>
                      </a: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Schools should be required to implement evidence-based mental health and</a:t>
                      </a:r>
                      <a:r>
                        <a:rPr lang="en-US" sz="2000" baseline="0" dirty="0"/>
                        <a:t> behavioral education </a:t>
                      </a:r>
                      <a:r>
                        <a:rPr lang="en-US" sz="2000" kern="1200" dirty="0">
                          <a:solidFill>
                            <a:schemeClr val="tx1"/>
                          </a:solidFill>
                          <a:effectLst/>
                          <a:latin typeface="+mn-lt"/>
                          <a:ea typeface="+mn-ea"/>
                          <a:cs typeface="+mn-cs"/>
                        </a:rPr>
                        <a:t>designed to help youth develop empathy for others, learn how to make decisions, problem solve, resolve conflict, advocate for themselves in an appropriate way, develop self-esteem, and identify and handle their emotions. It should start with Pre-K and continue through 12th grade.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454351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Second Report:</a:t>
            </a:r>
            <a:br>
              <a:rPr lang="en-US" sz="4000" b="1" dirty="0">
                <a:solidFill>
                  <a:schemeClr val="bg2">
                    <a:lumMod val="25000"/>
                  </a:schemeClr>
                </a:solidFill>
                <a:latin typeface="+mn-lt"/>
              </a:rPr>
            </a:br>
            <a:r>
              <a:rPr lang="en-US" sz="4000" b="1" dirty="0">
                <a:solidFill>
                  <a:schemeClr val="bg2">
                    <a:lumMod val="25000"/>
                  </a:schemeClr>
                </a:solidFill>
                <a:latin typeface="+mn-lt"/>
              </a:rPr>
              <a:t>FERPA</a:t>
            </a:r>
            <a:br>
              <a:rPr lang="en-US" sz="4000" dirty="0">
                <a:solidFill>
                  <a:schemeClr val="bg2">
                    <a:lumMod val="25000"/>
                  </a:schemeClr>
                </a:solidFill>
                <a:latin typeface="+mn-lt"/>
              </a:rPr>
            </a:br>
            <a:br>
              <a:rPr lang="en-US" sz="4000" dirty="0">
                <a:solidFill>
                  <a:schemeClr val="bg2">
                    <a:lumMod val="25000"/>
                  </a:schemeClr>
                </a:solidFill>
                <a:latin typeface="+mn-lt"/>
              </a:rPr>
            </a:b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73</a:t>
            </a:fld>
            <a:endParaRPr lang="en-US" dirty="0">
              <a:latin typeface="+mn-lt"/>
            </a:endParaRPr>
          </a:p>
        </p:txBody>
      </p:sp>
    </p:spTree>
    <p:extLst>
      <p:ext uri="{BB962C8B-B14F-4D97-AF65-F5344CB8AC3E}">
        <p14:creationId xmlns:p14="http://schemas.microsoft.com/office/powerpoint/2010/main" val="37038319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74</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Second Report:  Chapter 13, page 162</a:t>
            </a:r>
          </a:p>
          <a:p>
            <a:r>
              <a:rPr lang="en-US" sz="2800" b="1" i="1" dirty="0"/>
              <a:t>FERPA				</a:t>
            </a:r>
          </a:p>
        </p:txBody>
      </p:sp>
      <p:graphicFrame>
        <p:nvGraphicFramePr>
          <p:cNvPr id="5" name="Table 4"/>
          <p:cNvGraphicFramePr>
            <a:graphicFrameLocks noGrp="1"/>
          </p:cNvGraphicFramePr>
          <p:nvPr>
            <p:extLst>
              <p:ext uri="{D42A27DB-BD31-4B8C-83A1-F6EECF244321}">
                <p14:modId xmlns:p14="http://schemas.microsoft.com/office/powerpoint/2010/main" val="3102663243"/>
              </p:ext>
            </p:extLst>
          </p:nvPr>
        </p:nvGraphicFramePr>
        <p:xfrm>
          <a:off x="630194" y="1188720"/>
          <a:ext cx="7980406" cy="505968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85805">
                <a:tc>
                  <a:txBody>
                    <a:bodyPr/>
                    <a:lstStyle/>
                    <a:p>
                      <a:pPr algn="ctr"/>
                      <a:r>
                        <a:rPr lang="en-US" sz="2000" dirty="0">
                          <a:solidFill>
                            <a:schemeClr val="bg1"/>
                          </a:solidFill>
                        </a:rPr>
                        <a:t>57.</a:t>
                      </a:r>
                    </a:p>
                  </a:txBody>
                  <a:tcPr anchor="ctr">
                    <a:solidFill>
                      <a:schemeClr val="accent6"/>
                    </a:solidFill>
                  </a:tcPr>
                </a:tc>
                <a:tc>
                  <a:txBody>
                    <a:bodyPr/>
                    <a:lstStyle/>
                    <a:p>
                      <a:r>
                        <a:rPr lang="en-US" sz="2000" kern="1200" dirty="0">
                          <a:solidFill>
                            <a:schemeClr val="tx1"/>
                          </a:solidFill>
                          <a:effectLst/>
                          <a:latin typeface="+mn-lt"/>
                          <a:ea typeface="+mn-ea"/>
                          <a:cs typeface="+mn-cs"/>
                        </a:rPr>
                        <a:t>FDOE should prepare and present comprehensive FERPA and other privacy law training to all school district, school board and law enforcement legal counsel.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FF9801"/>
                          </a:solidFill>
                          <a:latin typeface="+mn-lt"/>
                        </a:rPr>
                        <a:t>PENDING</a:t>
                      </a:r>
                      <a:endParaRPr lang="en-US" sz="2400" dirty="0"/>
                    </a:p>
                  </a:txBody>
                  <a:tcPr anchor="ctr"/>
                </a:tc>
                <a:extLst>
                  <a:ext uri="{0D108BD9-81ED-4DB2-BD59-A6C34878D82A}">
                    <a16:rowId xmlns:a16="http://schemas.microsoft.com/office/drawing/2014/main" val="10000"/>
                  </a:ext>
                </a:extLst>
              </a:tr>
              <a:tr h="685805">
                <a:tc>
                  <a:txBody>
                    <a:bodyPr/>
                    <a:lstStyle/>
                    <a:p>
                      <a:pPr algn="ctr"/>
                      <a:r>
                        <a:rPr lang="en-US" sz="2000" dirty="0">
                          <a:solidFill>
                            <a:schemeClr val="bg1"/>
                          </a:solidFill>
                        </a:rPr>
                        <a:t>58.</a:t>
                      </a:r>
                    </a:p>
                  </a:txBody>
                  <a:tcPr anchor="ctr">
                    <a:solidFill>
                      <a:schemeClr val="accent6"/>
                    </a:solidFill>
                  </a:tcPr>
                </a:tc>
                <a:tc>
                  <a:txBody>
                    <a:bodyPr/>
                    <a:lstStyle/>
                    <a:p>
                      <a:r>
                        <a:rPr lang="en-US" sz="2000" kern="1200" dirty="0">
                          <a:solidFill>
                            <a:schemeClr val="tx1"/>
                          </a:solidFill>
                          <a:effectLst/>
                          <a:latin typeface="+mn-lt"/>
                          <a:ea typeface="+mn-ea"/>
                          <a:cs typeface="+mn-cs"/>
                        </a:rPr>
                        <a:t>The legislature should require that Florida Safe School funding to be tied to the lawful real-time access to school security video by law enforcement agencies and the proper sharing of videos and photos by school districts with law enforcement.  </a:t>
                      </a:r>
                    </a:p>
                    <a:p>
                      <a:endParaRPr lang="en-US" sz="2000" kern="1200" dirty="0">
                        <a:solidFill>
                          <a:schemeClr val="tx1"/>
                        </a:solidFill>
                        <a:effectLst/>
                        <a:latin typeface="+mn-lt"/>
                        <a:ea typeface="+mn-ea"/>
                        <a:cs typeface="+mn-cs"/>
                      </a:endParaRPr>
                    </a:p>
                    <a:p>
                      <a:r>
                        <a:rPr lang="en-US" sz="2000" kern="1200" dirty="0">
                          <a:solidFill>
                            <a:schemeClr val="tx1"/>
                          </a:solidFill>
                          <a:effectLst/>
                          <a:latin typeface="+mn-lt"/>
                          <a:ea typeface="+mn-ea"/>
                          <a:cs typeface="+mn-cs"/>
                        </a:rPr>
                        <a:t>In order to receive Safe School Funds</a:t>
                      </a:r>
                      <a:r>
                        <a:rPr lang="en-US" sz="2000" kern="1200" baseline="0" dirty="0">
                          <a:solidFill>
                            <a:schemeClr val="tx1"/>
                          </a:solidFill>
                          <a:effectLst/>
                          <a:latin typeface="+mn-lt"/>
                          <a:ea typeface="+mn-ea"/>
                          <a:cs typeface="+mn-cs"/>
                        </a:rPr>
                        <a:t> the district must have agreements that allow LE access to video feeds (if the agency desires and has the necessary technology) and </a:t>
                      </a:r>
                      <a:r>
                        <a:rPr lang="en-US" sz="2000" kern="1200" dirty="0">
                          <a:solidFill>
                            <a:schemeClr val="tx1"/>
                          </a:solidFill>
                          <a:effectLst/>
                          <a:latin typeface="+mn-lt"/>
                          <a:ea typeface="+mn-ea"/>
                          <a:cs typeface="+mn-cs"/>
                        </a:rPr>
                        <a:t> the district’s legal counsel and administrators attend FDOE</a:t>
                      </a:r>
                      <a:r>
                        <a:rPr lang="en-US" sz="2000" kern="1200" baseline="0" dirty="0">
                          <a:solidFill>
                            <a:schemeClr val="tx1"/>
                          </a:solidFill>
                          <a:effectLst/>
                          <a:latin typeface="+mn-lt"/>
                          <a:ea typeface="+mn-ea"/>
                          <a:cs typeface="+mn-cs"/>
                        </a:rPr>
                        <a:t> developed FERPA training.</a:t>
                      </a:r>
                      <a:endParaRPr lang="en-US" sz="2000" kern="1200" dirty="0">
                        <a:solidFill>
                          <a:schemeClr val="tx1"/>
                        </a:solidFill>
                        <a:effectLst/>
                        <a:latin typeface="+mn-lt"/>
                        <a:ea typeface="+mn-ea"/>
                        <a:cs typeface="+mn-cs"/>
                      </a:endParaRPr>
                    </a:p>
                  </a:txBody>
                  <a:tcPr/>
                </a:tc>
                <a:tc>
                  <a:txBody>
                    <a:bodyPr/>
                    <a:lstStyle/>
                    <a:p>
                      <a:pPr algn="ctr"/>
                      <a:r>
                        <a:rPr lang="en-US" sz="2200" b="1" dirty="0">
                          <a:solidFill>
                            <a:srgbClr val="171717"/>
                          </a:solidFill>
                          <a:latin typeface="+mn-lt"/>
                        </a:rPr>
                        <a:t>NOT ADOPTED</a:t>
                      </a:r>
                      <a:endParaRPr lang="en-US" sz="2200" b="1" dirty="0">
                        <a:solidFill>
                          <a:srgbClr val="FF9801"/>
                        </a:solidFill>
                      </a:endParaRP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196308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524000"/>
            <a:ext cx="7391400" cy="3810000"/>
          </a:xfrm>
        </p:spPr>
        <p:txBody>
          <a:bodyPr>
            <a:normAutofit/>
          </a:bodyPr>
          <a:lstStyle/>
          <a:p>
            <a:pPr algn="ctr"/>
            <a:r>
              <a:rPr lang="en-US" sz="4000" b="1" dirty="0">
                <a:solidFill>
                  <a:schemeClr val="bg2">
                    <a:lumMod val="25000"/>
                  </a:schemeClr>
                </a:solidFill>
                <a:latin typeface="+mn-lt"/>
              </a:rPr>
              <a:t>Analysis of Recommendations in MSDPSC Reports</a:t>
            </a:r>
            <a:br>
              <a:rPr lang="en-US" sz="4000" dirty="0">
                <a:solidFill>
                  <a:schemeClr val="bg2">
                    <a:lumMod val="25000"/>
                  </a:schemeClr>
                </a:solidFill>
                <a:latin typeface="+mn-lt"/>
              </a:rPr>
            </a:br>
            <a:br>
              <a:rPr lang="en-US" sz="4000" dirty="0">
                <a:solidFill>
                  <a:schemeClr val="bg2">
                    <a:lumMod val="25000"/>
                  </a:schemeClr>
                </a:solidFill>
                <a:latin typeface="+mn-lt"/>
              </a:rPr>
            </a:br>
            <a:r>
              <a:rPr lang="en-US" sz="2600" b="1" dirty="0">
                <a:solidFill>
                  <a:schemeClr val="bg2">
                    <a:lumMod val="25000"/>
                  </a:schemeClr>
                </a:solidFill>
                <a:latin typeface="+mn-lt"/>
              </a:rPr>
              <a:t>First report:  January 2019</a:t>
            </a:r>
            <a:br>
              <a:rPr lang="en-US" sz="2600" b="1" dirty="0">
                <a:solidFill>
                  <a:schemeClr val="bg2">
                    <a:lumMod val="25000"/>
                  </a:schemeClr>
                </a:solidFill>
                <a:latin typeface="+mn-lt"/>
              </a:rPr>
            </a:br>
            <a:r>
              <a:rPr lang="en-US" sz="2600" b="1" dirty="0">
                <a:solidFill>
                  <a:schemeClr val="bg2">
                    <a:lumMod val="25000"/>
                  </a:schemeClr>
                </a:solidFill>
                <a:latin typeface="+mn-lt"/>
              </a:rPr>
              <a:t>Second Report:  November 2019</a:t>
            </a:r>
            <a:br>
              <a:rPr lang="en-US" sz="2600" dirty="0">
                <a:solidFill>
                  <a:schemeClr val="bg2">
                    <a:lumMod val="25000"/>
                  </a:schemeClr>
                </a:solidFill>
                <a:latin typeface="+mn-lt"/>
              </a:rPr>
            </a:br>
            <a:endParaRPr lang="en-US" sz="2600" dirty="0">
              <a:solidFill>
                <a:schemeClr val="bg2">
                  <a:lumMod val="25000"/>
                </a:schemeClr>
              </a:solidFill>
              <a:latin typeface="+mn-lt"/>
            </a:endParaRPr>
          </a:p>
        </p:txBody>
      </p:sp>
      <p:sp>
        <p:nvSpPr>
          <p:cNvPr id="3" name="Slide Number Placeholder 2"/>
          <p:cNvSpPr>
            <a:spLocks noGrp="1"/>
          </p:cNvSpPr>
          <p:nvPr>
            <p:ph type="sldNum" sz="quarter" idx="12"/>
          </p:nvPr>
        </p:nvSpPr>
        <p:spPr/>
        <p:txBody>
          <a:bodyPr/>
          <a:lstStyle/>
          <a:p>
            <a:fld id="{E2FFBA2A-4FFA-49FA-A149-BEB684D6AFA2}" type="slidenum">
              <a:rPr lang="en-US" smtClean="0">
                <a:latin typeface="+mn-lt"/>
              </a:rPr>
              <a:t>75</a:t>
            </a:fld>
            <a:endParaRPr lang="en-US" dirty="0">
              <a:latin typeface="+mn-lt"/>
            </a:endParaRPr>
          </a:p>
        </p:txBody>
      </p:sp>
    </p:spTree>
    <p:extLst>
      <p:ext uri="{BB962C8B-B14F-4D97-AF65-F5344CB8AC3E}">
        <p14:creationId xmlns:p14="http://schemas.microsoft.com/office/powerpoint/2010/main" val="4022046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8</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4, page 101</a:t>
            </a:r>
          </a:p>
          <a:p>
            <a:r>
              <a:rPr lang="en-US" sz="2800" b="1" i="1" dirty="0"/>
              <a:t>School Resource Officers</a:t>
            </a:r>
          </a:p>
        </p:txBody>
      </p:sp>
      <p:graphicFrame>
        <p:nvGraphicFramePr>
          <p:cNvPr id="2" name="Table 1"/>
          <p:cNvGraphicFramePr>
            <a:graphicFrameLocks noGrp="1"/>
          </p:cNvGraphicFramePr>
          <p:nvPr>
            <p:extLst>
              <p:ext uri="{D42A27DB-BD31-4B8C-83A1-F6EECF244321}">
                <p14:modId xmlns:p14="http://schemas.microsoft.com/office/powerpoint/2010/main" val="4256603421"/>
              </p:ext>
            </p:extLst>
          </p:nvPr>
        </p:nvGraphicFramePr>
        <p:xfrm>
          <a:off x="630194" y="1258904"/>
          <a:ext cx="7980406" cy="473279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1006515">
                <a:tc>
                  <a:txBody>
                    <a:bodyPr/>
                    <a:lstStyle/>
                    <a:p>
                      <a:pPr algn="ctr"/>
                      <a:r>
                        <a:rPr lang="en-US" sz="2000" dirty="0">
                          <a:solidFill>
                            <a:schemeClr val="bg1"/>
                          </a:solidFill>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l"/>
                      <a:r>
                        <a:rPr lang="en-US" sz="2000" dirty="0"/>
                        <a:t>SRO’s should be among most</a:t>
                      </a:r>
                      <a:r>
                        <a:rPr lang="en-US" sz="2000" baseline="0" dirty="0"/>
                        <a:t> well-trained, well-equipped to confront active-shooters, they should attend annual training in this area.</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1006515">
                <a:tc>
                  <a:txBody>
                    <a:bodyPr/>
                    <a:lstStyle/>
                    <a:p>
                      <a:pPr algn="ctr"/>
                      <a:r>
                        <a:rPr lang="en-US" sz="2000" dirty="0">
                          <a:solidFill>
                            <a:schemeClr val="bg1"/>
                          </a:solidFill>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l"/>
                      <a:r>
                        <a:rPr lang="en-US" sz="2000" dirty="0"/>
                        <a:t>The SRO’s immediate supervisor should regularly walk the school with each SRO to address security and effective response.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b="1" dirty="0">
                          <a:solidFill>
                            <a:srgbClr val="00B0F0"/>
                          </a:solidFill>
                          <a:latin typeface="+mn-lt"/>
                        </a:rPr>
                        <a:t>ONGOING</a:t>
                      </a:r>
                      <a:endParaRPr lang="en-US" sz="2200" b="1" dirty="0">
                        <a:solidFill>
                          <a:srgbClr val="FF9801"/>
                        </a:solidFill>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1308469">
                <a:tc>
                  <a:txBody>
                    <a:bodyPr/>
                    <a:lstStyle/>
                    <a:p>
                      <a:pPr algn="ctr"/>
                      <a:r>
                        <a:rPr lang="en-US" sz="2000" dirty="0">
                          <a:solidFill>
                            <a:schemeClr val="bg1"/>
                          </a:solidFill>
                        </a:rPr>
                        <a:t>16.</a:t>
                      </a:r>
                    </a:p>
                  </a:txBody>
                  <a:tcPr anchor="ctr">
                    <a:lnT w="12700" cap="flat" cmpd="sng" algn="ctr">
                      <a:solidFill>
                        <a:schemeClr val="tx1"/>
                      </a:solidFill>
                      <a:prstDash val="solid"/>
                      <a:round/>
                      <a:headEnd type="none" w="med" len="med"/>
                      <a:tailEnd type="none" w="med" len="med"/>
                    </a:lnT>
                    <a:solidFill>
                      <a:schemeClr val="accent6"/>
                    </a:solidFill>
                  </a:tcPr>
                </a:tc>
                <a:tc>
                  <a:txBody>
                    <a:bodyPr/>
                    <a:lstStyle/>
                    <a:p>
                      <a:pPr algn="l"/>
                      <a:r>
                        <a:rPr lang="en-US" sz="2000" dirty="0"/>
                        <a:t>SRO’s should receive adequate training on records laws, trauma-informed care, socio-emotional learning, restorative justice problem solving and cultural competence.</a:t>
                      </a:r>
                    </a:p>
                  </a:txBody>
                  <a:tcPr>
                    <a:lnT w="12700" cap="flat" cmpd="sng" algn="ctr">
                      <a:solidFill>
                        <a:schemeClr val="tx1"/>
                      </a:solidFill>
                      <a:prstDash val="solid"/>
                      <a:round/>
                      <a:headEnd type="none" w="med" len="med"/>
                      <a:tailEnd type="none" w="med" len="med"/>
                    </a:lnT>
                  </a:tcPr>
                </a:tc>
                <a:tc>
                  <a:txBody>
                    <a:bodyPr/>
                    <a:lstStyle/>
                    <a:p>
                      <a:pPr algn="ctr"/>
                      <a:r>
                        <a:rPr lang="en-US" sz="2200" b="1" dirty="0">
                          <a:solidFill>
                            <a:srgbClr val="00B0F0"/>
                          </a:solidFill>
                          <a:latin typeface="+mn-lt"/>
                        </a:rPr>
                        <a:t>ONGOING</a:t>
                      </a:r>
                      <a:endParaRPr lang="en-US" sz="2200" dirty="0"/>
                    </a:p>
                  </a:txBody>
                  <a:tcPr anchor="ctr"/>
                </a:tc>
                <a:extLst>
                  <a:ext uri="{0D108BD9-81ED-4DB2-BD59-A6C34878D82A}">
                    <a16:rowId xmlns:a16="http://schemas.microsoft.com/office/drawing/2014/main" val="10002"/>
                  </a:ext>
                </a:extLst>
              </a:tr>
              <a:tr h="704560">
                <a:tc rowSpan="2">
                  <a:txBody>
                    <a:bodyPr/>
                    <a:lstStyle/>
                    <a:p>
                      <a:pPr algn="ctr"/>
                      <a:r>
                        <a:rPr lang="en-US" sz="2000" dirty="0">
                          <a:solidFill>
                            <a:schemeClr val="bg1"/>
                          </a:solidFill>
                        </a:rPr>
                        <a:t>17.</a:t>
                      </a:r>
                    </a:p>
                  </a:txBody>
                  <a:tcPr anchor="ctr">
                    <a:solidFill>
                      <a:schemeClr val="accent6"/>
                    </a:solidFill>
                  </a:tcPr>
                </a:tc>
                <a:tc>
                  <a:txBody>
                    <a:bodyPr/>
                    <a:lstStyle/>
                    <a:p>
                      <a:pPr algn="l"/>
                      <a:r>
                        <a:rPr lang="en-US" sz="2000" dirty="0"/>
                        <a:t>Minimum of one SRO (middle/high) or Guardian (elementary) on each campus.</a:t>
                      </a:r>
                    </a:p>
                  </a:txBody>
                  <a:tcPr/>
                </a:tc>
                <a:tc>
                  <a:txBody>
                    <a:bodyPr/>
                    <a:lstStyle/>
                    <a:p>
                      <a:pPr algn="ctr"/>
                      <a:r>
                        <a:rPr lang="en-US" sz="2200" b="1" dirty="0">
                          <a:solidFill>
                            <a:srgbClr val="FF0000"/>
                          </a:solidFill>
                        </a:rPr>
                        <a:t>COMPLETE</a:t>
                      </a:r>
                    </a:p>
                  </a:txBody>
                  <a:tcPr anchor="ctr"/>
                </a:tc>
                <a:extLst>
                  <a:ext uri="{0D108BD9-81ED-4DB2-BD59-A6C34878D82A}">
                    <a16:rowId xmlns:a16="http://schemas.microsoft.com/office/drawing/2014/main" val="10003"/>
                  </a:ext>
                </a:extLst>
              </a:tr>
              <a:tr h="704560">
                <a:tc vMerge="1">
                  <a:txBody>
                    <a:bodyPr/>
                    <a:lstStyle/>
                    <a:p>
                      <a:pPr algn="ctr"/>
                      <a:endParaRPr lang="en-US" sz="2000" dirty="0">
                        <a:solidFill>
                          <a:schemeClr val="bg1"/>
                        </a:solidFill>
                      </a:endParaRPr>
                    </a:p>
                  </a:txBody>
                  <a:tcPr anchor="ctr">
                    <a:solidFill>
                      <a:schemeClr val="accent6"/>
                    </a:solidFill>
                  </a:tcPr>
                </a:tc>
                <a:tc>
                  <a:txBody>
                    <a:bodyPr/>
                    <a:lstStyle/>
                    <a:p>
                      <a:pPr algn="l"/>
                      <a:r>
                        <a:rPr lang="en-US" sz="2000" dirty="0"/>
                        <a:t>Allocation of SRO/Guardian must provide for immediate backup.</a:t>
                      </a:r>
                    </a:p>
                  </a:txBody>
                  <a:tcPr/>
                </a:tc>
                <a:tc>
                  <a:txBody>
                    <a:bodyPr/>
                    <a:lstStyle/>
                    <a:p>
                      <a:pPr algn="ctr"/>
                      <a:r>
                        <a:rPr lang="en-US" sz="2200" b="1" dirty="0">
                          <a:solidFill>
                            <a:srgbClr val="FF9801"/>
                          </a:solidFill>
                        </a:rPr>
                        <a:t>PENDING</a:t>
                      </a:r>
                      <a:endParaRPr lang="en-US" sz="22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12579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FFBA2A-4FFA-49FA-A149-BEB684D6AFA2}" type="slidenum">
              <a:rPr lang="en-US" smtClean="0">
                <a:latin typeface="+mn-lt"/>
              </a:rPr>
              <a:t>9</a:t>
            </a:fld>
            <a:endParaRPr lang="en-US" dirty="0">
              <a:latin typeface="+mn-lt"/>
            </a:endParaRPr>
          </a:p>
        </p:txBody>
      </p:sp>
      <p:sp>
        <p:nvSpPr>
          <p:cNvPr id="6" name="TextBox 5"/>
          <p:cNvSpPr txBox="1"/>
          <p:nvPr/>
        </p:nvSpPr>
        <p:spPr>
          <a:xfrm>
            <a:off x="630195" y="304800"/>
            <a:ext cx="7391400" cy="954107"/>
          </a:xfrm>
          <a:prstGeom prst="rect">
            <a:avLst/>
          </a:prstGeom>
          <a:noFill/>
        </p:spPr>
        <p:txBody>
          <a:bodyPr wrap="square" rtlCol="0">
            <a:spAutoFit/>
          </a:bodyPr>
          <a:lstStyle/>
          <a:p>
            <a:r>
              <a:rPr lang="en-US" sz="2800" b="1" dirty="0"/>
              <a:t>First Report:  Chapter 4, page 101</a:t>
            </a:r>
          </a:p>
          <a:p>
            <a:r>
              <a:rPr lang="en-US" sz="2800" b="1" i="1" dirty="0"/>
              <a:t>School Resource Officers</a:t>
            </a:r>
          </a:p>
        </p:txBody>
      </p:sp>
      <p:graphicFrame>
        <p:nvGraphicFramePr>
          <p:cNvPr id="2" name="Table 1"/>
          <p:cNvGraphicFramePr>
            <a:graphicFrameLocks noGrp="1"/>
          </p:cNvGraphicFramePr>
          <p:nvPr>
            <p:extLst>
              <p:ext uri="{D42A27DB-BD31-4B8C-83A1-F6EECF244321}">
                <p14:modId xmlns:p14="http://schemas.microsoft.com/office/powerpoint/2010/main" val="2778823557"/>
              </p:ext>
            </p:extLst>
          </p:nvPr>
        </p:nvGraphicFramePr>
        <p:xfrm>
          <a:off x="630194" y="1258904"/>
          <a:ext cx="7980406" cy="4392640"/>
        </p:xfrm>
        <a:graphic>
          <a:graphicData uri="http://schemas.openxmlformats.org/drawingml/2006/table">
            <a:tbl>
              <a:tblPr firstRow="1" bandRow="1">
                <a:tableStyleId>{5940675A-B579-460E-94D1-54222C63F5DA}</a:tableStyleId>
              </a:tblPr>
              <a:tblGrid>
                <a:gridCol w="512806">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704560">
                <a:tc>
                  <a:txBody>
                    <a:bodyPr/>
                    <a:lstStyle/>
                    <a:p>
                      <a:pPr algn="ctr"/>
                      <a:r>
                        <a:rPr lang="en-US" sz="2000" dirty="0">
                          <a:solidFill>
                            <a:schemeClr val="bg1"/>
                          </a:solidFill>
                        </a:rPr>
                        <a:t>18.</a:t>
                      </a:r>
                    </a:p>
                  </a:txBody>
                  <a:tcPr anchor="ctr">
                    <a:solidFill>
                      <a:schemeClr val="accent6"/>
                    </a:solidFill>
                  </a:tcPr>
                </a:tc>
                <a:tc>
                  <a:txBody>
                    <a:bodyPr/>
                    <a:lstStyle/>
                    <a:p>
                      <a:pPr algn="l"/>
                      <a:r>
                        <a:rPr lang="en-US" sz="2000" dirty="0"/>
                        <a:t>School districts and charter schools should permit the most expansive use of the Guardian Program.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COMPLETE</a:t>
                      </a:r>
                      <a:endParaRPr lang="en-US" sz="2200" dirty="0">
                        <a:solidFill>
                          <a:schemeClr val="tx1"/>
                        </a:solidFill>
                      </a:endParaRPr>
                    </a:p>
                  </a:txBody>
                  <a:tcPr anchor="ctr"/>
                </a:tc>
                <a:extLst>
                  <a:ext uri="{0D108BD9-81ED-4DB2-BD59-A6C34878D82A}">
                    <a16:rowId xmlns:a16="http://schemas.microsoft.com/office/drawing/2014/main" val="10000"/>
                  </a:ext>
                </a:extLst>
              </a:tr>
              <a:tr h="704560">
                <a:tc>
                  <a:txBody>
                    <a:bodyPr/>
                    <a:lstStyle/>
                    <a:p>
                      <a:pPr algn="ctr"/>
                      <a:r>
                        <a:rPr lang="en-US" sz="2000" dirty="0">
                          <a:solidFill>
                            <a:schemeClr val="bg1"/>
                          </a:solidFill>
                        </a:rPr>
                        <a:t>19.</a:t>
                      </a:r>
                    </a:p>
                  </a:txBody>
                  <a:tcPr anchor="ctr">
                    <a:solidFill>
                      <a:schemeClr val="accent6"/>
                    </a:solidFill>
                  </a:tcPr>
                </a:tc>
                <a:tc>
                  <a:txBody>
                    <a:bodyPr/>
                    <a:lstStyle/>
                    <a:p>
                      <a:pPr algn="l"/>
                      <a:r>
                        <a:rPr lang="en-US" sz="2000" dirty="0"/>
                        <a:t>School districts should not limit the Guardian program to only dedicated guardians.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NOT</a:t>
                      </a:r>
                      <a:r>
                        <a:rPr lang="en-US" sz="1600" b="1" baseline="0" dirty="0">
                          <a:solidFill>
                            <a:schemeClr val="tx1"/>
                          </a:solidFill>
                        </a:rPr>
                        <a:t> ADOPTED BY ALL DISTRICTS</a:t>
                      </a:r>
                      <a:endParaRPr lang="en-US" sz="1600" dirty="0">
                        <a:solidFill>
                          <a:schemeClr val="tx1"/>
                        </a:solidFill>
                      </a:endParaRPr>
                    </a:p>
                  </a:txBody>
                  <a:tcPr anchor="ctr"/>
                </a:tc>
                <a:extLst>
                  <a:ext uri="{0D108BD9-81ED-4DB2-BD59-A6C34878D82A}">
                    <a16:rowId xmlns:a16="http://schemas.microsoft.com/office/drawing/2014/main" val="10001"/>
                  </a:ext>
                </a:extLst>
              </a:tr>
              <a:tr h="704560">
                <a:tc>
                  <a:txBody>
                    <a:bodyPr/>
                    <a:lstStyle/>
                    <a:p>
                      <a:pPr algn="ctr"/>
                      <a:r>
                        <a:rPr lang="en-US" sz="2000" dirty="0">
                          <a:solidFill>
                            <a:schemeClr val="bg1"/>
                          </a:solidFill>
                        </a:rPr>
                        <a:t>20.</a:t>
                      </a:r>
                    </a:p>
                  </a:txBody>
                  <a:tcPr anchor="ctr">
                    <a:solidFill>
                      <a:schemeClr val="accent6"/>
                    </a:solidFill>
                  </a:tcPr>
                </a:tc>
                <a:tc>
                  <a:txBody>
                    <a:bodyPr/>
                    <a:lstStyle/>
                    <a:p>
                      <a:pPr algn="l"/>
                      <a:r>
                        <a:rPr lang="en-US" sz="2000" dirty="0"/>
                        <a:t>The legislature</a:t>
                      </a:r>
                      <a:r>
                        <a:rPr lang="en-US" sz="2000" baseline="0" dirty="0"/>
                        <a:t> should expand the Guardian program to teachers.</a:t>
                      </a:r>
                      <a:endParaRPr lang="en-US" sz="2000" dirty="0"/>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2"/>
                  </a:ext>
                </a:extLst>
              </a:tr>
              <a:tr h="704560">
                <a:tc>
                  <a:txBody>
                    <a:bodyPr/>
                    <a:lstStyle/>
                    <a:p>
                      <a:pPr algn="ctr"/>
                      <a:r>
                        <a:rPr lang="en-US" sz="2000" dirty="0">
                          <a:solidFill>
                            <a:schemeClr val="bg1"/>
                          </a:solidFill>
                        </a:rPr>
                        <a:t>21.</a:t>
                      </a:r>
                    </a:p>
                  </a:txBody>
                  <a:tcPr anchor="ctr">
                    <a:solidFill>
                      <a:schemeClr val="accent6"/>
                    </a:solidFill>
                  </a:tcPr>
                </a:tc>
                <a:tc>
                  <a:txBody>
                    <a:bodyPr/>
                    <a:lstStyle/>
                    <a:p>
                      <a:pPr algn="l"/>
                      <a:r>
                        <a:rPr lang="en-US" sz="2000" dirty="0"/>
                        <a:t>The legislature should mandate that upon a majority</a:t>
                      </a:r>
                      <a:r>
                        <a:rPr lang="en-US" sz="2000" baseline="0" dirty="0"/>
                        <a:t> vote of the School Board the sheriff shall establish a Guardian program.</a:t>
                      </a:r>
                      <a:endParaRPr lang="en-US" sz="2000" dirty="0"/>
                    </a:p>
                  </a:txBody>
                  <a:tcPr/>
                </a:tc>
                <a:tc>
                  <a:txBody>
                    <a:bodyPr/>
                    <a:lstStyle/>
                    <a:p>
                      <a:pPr algn="ctr"/>
                      <a:r>
                        <a:rPr lang="en-US" sz="2200" b="1" dirty="0">
                          <a:solidFill>
                            <a:srgbClr val="FF0000"/>
                          </a:solidFill>
                        </a:rPr>
                        <a:t>COMPLETE</a:t>
                      </a:r>
                      <a:endParaRPr lang="en-US" sz="2200" dirty="0"/>
                    </a:p>
                  </a:txBody>
                  <a:tcPr anchor="ctr"/>
                </a:tc>
                <a:extLst>
                  <a:ext uri="{0D108BD9-81ED-4DB2-BD59-A6C34878D82A}">
                    <a16:rowId xmlns:a16="http://schemas.microsoft.com/office/drawing/2014/main" val="10003"/>
                  </a:ext>
                </a:extLst>
              </a:tr>
              <a:tr h="704560">
                <a:tc>
                  <a:txBody>
                    <a:bodyPr/>
                    <a:lstStyle/>
                    <a:p>
                      <a:pPr algn="ctr"/>
                      <a:r>
                        <a:rPr lang="en-US" sz="2000" dirty="0">
                          <a:solidFill>
                            <a:schemeClr val="bg1"/>
                          </a:solidFill>
                        </a:rPr>
                        <a:t>22.</a:t>
                      </a:r>
                    </a:p>
                  </a:txBody>
                  <a:tcPr anchor="ctr">
                    <a:solidFill>
                      <a:schemeClr val="accent6"/>
                    </a:solidFill>
                  </a:tcPr>
                </a:tc>
                <a:tc>
                  <a:txBody>
                    <a:bodyPr/>
                    <a:lstStyle/>
                    <a:p>
                      <a:pPr algn="l"/>
                      <a:r>
                        <a:rPr lang="en-US" sz="2000" dirty="0"/>
                        <a:t>The legislature should</a:t>
                      </a:r>
                      <a:r>
                        <a:rPr lang="en-US" sz="2000" baseline="0" dirty="0"/>
                        <a:t> increase safe schools funding, amend funding requirements of SB 7026 and restore authority of school boards to obtain funding.</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dirty="0">
                          <a:solidFill>
                            <a:srgbClr val="7030A0"/>
                          </a:solidFill>
                          <a:latin typeface="+mn-lt"/>
                        </a:rPr>
                        <a:t>**NEW** Partially COMPLETE</a:t>
                      </a:r>
                      <a:endParaRPr lang="en-US" sz="22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70959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Custom 4">
      <a:dk1>
        <a:srgbClr val="171717"/>
      </a:dk1>
      <a:lt1>
        <a:sysClr val="window" lastClr="FFFFFF"/>
      </a:lt1>
      <a:dk2>
        <a:srgbClr val="DEDEE0"/>
      </a:dk2>
      <a:lt2>
        <a:srgbClr val="DEDEE0"/>
      </a:lt2>
      <a:accent1>
        <a:srgbClr val="810000"/>
      </a:accent1>
      <a:accent2>
        <a:srgbClr val="003300"/>
      </a:accent2>
      <a:accent3>
        <a:srgbClr val="AC956E"/>
      </a:accent3>
      <a:accent4>
        <a:srgbClr val="808DA9"/>
      </a:accent4>
      <a:accent5>
        <a:srgbClr val="424E5B"/>
      </a:accent5>
      <a:accent6>
        <a:srgbClr val="730E00"/>
      </a:accent6>
      <a:hlink>
        <a:srgbClr val="730E00"/>
      </a:hlink>
      <a:folHlink>
        <a:srgbClr val="730E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Newsprint</Template>
  <TotalTime>2281</TotalTime>
  <Words>5872</Words>
  <Application>Microsoft Office PowerPoint</Application>
  <PresentationFormat>On-screen Show (4:3)</PresentationFormat>
  <Paragraphs>761</Paragraphs>
  <Slides>75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75</vt:i4>
      </vt:variant>
    </vt:vector>
  </HeadingPairs>
  <TitlesOfParts>
    <vt:vector size="79" baseType="lpstr">
      <vt:lpstr>Arial</vt:lpstr>
      <vt:lpstr>Calibri</vt:lpstr>
      <vt:lpstr>Times New Roman</vt:lpstr>
      <vt:lpstr>NewsPrint</vt:lpstr>
      <vt:lpstr>Analysis of Recommendations in MSDPSC Reports  First report:  January 2019 Second Report:  November 2019 </vt:lpstr>
      <vt:lpstr>First Report: Physical Security   </vt:lpstr>
      <vt:lpstr>PowerPoint Presentation</vt:lpstr>
      <vt:lpstr>PowerPoint Presentation</vt:lpstr>
      <vt:lpstr>PowerPoint Presentation</vt:lpstr>
      <vt:lpstr>First Report: School Resource Officers   </vt:lpstr>
      <vt:lpstr>PowerPoint Presentation</vt:lpstr>
      <vt:lpstr>PowerPoint Presentation</vt:lpstr>
      <vt:lpstr>PowerPoint Presentation</vt:lpstr>
      <vt:lpstr>First Report: Law Enforcement   </vt:lpstr>
      <vt:lpstr>PowerPoint Presentation</vt:lpstr>
      <vt:lpstr>PowerPoint Presentation</vt:lpstr>
      <vt:lpstr>First Report: Fire Department/EMS   </vt:lpstr>
      <vt:lpstr>PowerPoint Presentation</vt:lpstr>
      <vt:lpstr>First Report: Law Enforcement Communications   </vt:lpstr>
      <vt:lpstr>PowerPoint Presentation</vt:lpstr>
      <vt:lpstr>First Report: BCPS Actions Related to the Incident  </vt:lpstr>
      <vt:lpstr>PowerPoint Presentation</vt:lpstr>
      <vt:lpstr>PowerPoint Presentation</vt:lpstr>
      <vt:lpstr>First Report: Mental Health   </vt:lpstr>
      <vt:lpstr>PowerPoint Presentation</vt:lpstr>
      <vt:lpstr>PowerPoint Presentation</vt:lpstr>
      <vt:lpstr>PowerPoint Presentation</vt:lpstr>
      <vt:lpstr>PowerPoint Presentation</vt:lpstr>
      <vt:lpstr>First Report: Threat Assessments   </vt:lpstr>
      <vt:lpstr>PowerPoint Presentation</vt:lpstr>
      <vt:lpstr>PowerPoint Presentation</vt:lpstr>
      <vt:lpstr>PowerPoint Presentation</vt:lpstr>
      <vt:lpstr>PowerPoint Presentation</vt:lpstr>
      <vt:lpstr>First Report: ESE and Educational Services   </vt:lpstr>
      <vt:lpstr>PowerPoint Presentation</vt:lpstr>
      <vt:lpstr>First Report: FSSAT   </vt:lpstr>
      <vt:lpstr>PowerPoint Presentation</vt:lpstr>
      <vt:lpstr>PowerPoint Presentation</vt:lpstr>
      <vt:lpstr>First Report: Information Sharing   </vt:lpstr>
      <vt:lpstr>PowerPoint Presentation</vt:lpstr>
      <vt:lpstr>PowerPoint Presentation</vt:lpstr>
      <vt:lpstr>Commission’s Second Report November 2019   </vt:lpstr>
      <vt:lpstr>Second Report: Reunification   </vt:lpstr>
      <vt:lpstr>PowerPoint Presentation</vt:lpstr>
      <vt:lpstr>PowerPoint Presentation</vt:lpstr>
      <vt:lpstr>PowerPoint Presentation</vt:lpstr>
      <vt:lpstr>Second Report: Broward Regional Communications   </vt:lpstr>
      <vt:lpstr>PowerPoint Presentation</vt:lpstr>
      <vt:lpstr>PowerPoint Presentation</vt:lpstr>
      <vt:lpstr>PowerPoint Presentation</vt:lpstr>
      <vt:lpstr>Second Report: Active Assailant Policies and Procedures   </vt:lpstr>
      <vt:lpstr>PowerPoint Presentation</vt:lpstr>
      <vt:lpstr>PowerPoint Presentation</vt:lpstr>
      <vt:lpstr>PowerPoint Presentation</vt:lpstr>
      <vt:lpstr>Second Report: Safe School Officers   </vt:lpstr>
      <vt:lpstr>PowerPoint Presentation</vt:lpstr>
      <vt:lpstr>PowerPoint Presentation</vt:lpstr>
      <vt:lpstr>Second Report: FSSAT   </vt:lpstr>
      <vt:lpstr>PowerPoint Presentation</vt:lpstr>
      <vt:lpstr>Second Report: Threat Assessments   </vt:lpstr>
      <vt:lpstr>PowerPoint Presentation</vt:lpstr>
      <vt:lpstr>PowerPoint Presentation</vt:lpstr>
      <vt:lpstr>Second Report: SESIR   </vt:lpstr>
      <vt:lpstr>PowerPoint Presentation</vt:lpstr>
      <vt:lpstr>PowerPoint Presentation</vt:lpstr>
      <vt:lpstr>Second Report: Integrated Data and Social Media   </vt:lpstr>
      <vt:lpstr>PowerPoint Presentation</vt:lpstr>
      <vt:lpstr>PowerPoint Presentation</vt:lpstr>
      <vt:lpstr>PowerPoint Presentation</vt:lpstr>
      <vt:lpstr>Second Report: Juvenile Diversions   </vt:lpstr>
      <vt:lpstr>PowerPoint Presentation</vt:lpstr>
      <vt:lpstr>Second Report: Mental Health   </vt:lpstr>
      <vt:lpstr>PowerPoint Presentation</vt:lpstr>
      <vt:lpstr>PowerPoint Presentation</vt:lpstr>
      <vt:lpstr>PowerPoint Presentation</vt:lpstr>
      <vt:lpstr>PowerPoint Presentation</vt:lpstr>
      <vt:lpstr>Second Report: FERPA   </vt:lpstr>
      <vt:lpstr>PowerPoint Presentation</vt:lpstr>
      <vt:lpstr>Analysis of Recommendations in MSDPSC Reports  First report:  January 2019 Second Report:  November 2019 </vt:lpstr>
    </vt:vector>
  </TitlesOfParts>
  <Company>Florida Department of Law Enforcement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Ashton</dc:creator>
  <cp:lastModifiedBy>Gualtieri,Robert</cp:lastModifiedBy>
  <cp:revision>160</cp:revision>
  <cp:lastPrinted>2021-09-09T19:44:51Z</cp:lastPrinted>
  <dcterms:created xsi:type="dcterms:W3CDTF">2018-04-06T16:45:34Z</dcterms:created>
  <dcterms:modified xsi:type="dcterms:W3CDTF">2024-07-22T22:41:25Z</dcterms:modified>
</cp:coreProperties>
</file>