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7"/>
  </p:notesMasterIdLst>
  <p:sldIdLst>
    <p:sldId id="261" r:id="rId2"/>
    <p:sldId id="262" r:id="rId3"/>
    <p:sldId id="264" r:id="rId4"/>
    <p:sldId id="313" r:id="rId5"/>
    <p:sldId id="314" r:id="rId6"/>
    <p:sldId id="315" r:id="rId7"/>
    <p:sldId id="324" r:id="rId8"/>
    <p:sldId id="316" r:id="rId9"/>
    <p:sldId id="323" r:id="rId10"/>
    <p:sldId id="317" r:id="rId11"/>
    <p:sldId id="318" r:id="rId12"/>
    <p:sldId id="319" r:id="rId13"/>
    <p:sldId id="320" r:id="rId14"/>
    <p:sldId id="321" r:id="rId15"/>
    <p:sldId id="322" r:id="rId1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p:cViewPr>
        <p:scale>
          <a:sx n="80" d="100"/>
          <a:sy n="80" d="100"/>
        </p:scale>
        <p:origin x="880"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48AC8822-B14C-4CFB-80F6-FC0CF76366A4}" type="datetimeFigureOut">
              <a:rPr lang="en-US" smtClean="0"/>
              <a:t>7/22/2024</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5E5B1790-51DF-45C9-B85E-51D4DE75D681}" type="slidenum">
              <a:rPr lang="en-US" smtClean="0"/>
              <a:t>‹#›</a:t>
            </a:fld>
            <a:endParaRPr lang="en-US"/>
          </a:p>
        </p:txBody>
      </p:sp>
    </p:spTree>
    <p:extLst>
      <p:ext uri="{BB962C8B-B14F-4D97-AF65-F5344CB8AC3E}">
        <p14:creationId xmlns:p14="http://schemas.microsoft.com/office/powerpoint/2010/main" val="2723321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a:t>
            </a:fld>
            <a:endParaRPr lang="en-US"/>
          </a:p>
        </p:txBody>
      </p:sp>
    </p:spTree>
    <p:extLst>
      <p:ext uri="{BB962C8B-B14F-4D97-AF65-F5344CB8AC3E}">
        <p14:creationId xmlns:p14="http://schemas.microsoft.com/office/powerpoint/2010/main" val="1035857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11</a:t>
            </a:fld>
            <a:endParaRPr lang="en-US"/>
          </a:p>
        </p:txBody>
      </p:sp>
    </p:spTree>
    <p:extLst>
      <p:ext uri="{BB962C8B-B14F-4D97-AF65-F5344CB8AC3E}">
        <p14:creationId xmlns:p14="http://schemas.microsoft.com/office/powerpoint/2010/main" val="530074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12</a:t>
            </a:fld>
            <a:endParaRPr lang="en-US"/>
          </a:p>
        </p:txBody>
      </p:sp>
    </p:spTree>
    <p:extLst>
      <p:ext uri="{BB962C8B-B14F-4D97-AF65-F5344CB8AC3E}">
        <p14:creationId xmlns:p14="http://schemas.microsoft.com/office/powerpoint/2010/main" val="138767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13</a:t>
            </a:fld>
            <a:endParaRPr lang="en-US"/>
          </a:p>
        </p:txBody>
      </p:sp>
    </p:spTree>
    <p:extLst>
      <p:ext uri="{BB962C8B-B14F-4D97-AF65-F5344CB8AC3E}">
        <p14:creationId xmlns:p14="http://schemas.microsoft.com/office/powerpoint/2010/main" val="40129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14</a:t>
            </a:fld>
            <a:endParaRPr lang="en-US"/>
          </a:p>
        </p:txBody>
      </p:sp>
    </p:spTree>
    <p:extLst>
      <p:ext uri="{BB962C8B-B14F-4D97-AF65-F5344CB8AC3E}">
        <p14:creationId xmlns:p14="http://schemas.microsoft.com/office/powerpoint/2010/main" val="4219814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15</a:t>
            </a:fld>
            <a:endParaRPr lang="en-US"/>
          </a:p>
        </p:txBody>
      </p:sp>
    </p:spTree>
    <p:extLst>
      <p:ext uri="{BB962C8B-B14F-4D97-AF65-F5344CB8AC3E}">
        <p14:creationId xmlns:p14="http://schemas.microsoft.com/office/powerpoint/2010/main" val="476245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3</a:t>
            </a:fld>
            <a:endParaRPr lang="en-US"/>
          </a:p>
        </p:txBody>
      </p:sp>
    </p:spTree>
    <p:extLst>
      <p:ext uri="{BB962C8B-B14F-4D97-AF65-F5344CB8AC3E}">
        <p14:creationId xmlns:p14="http://schemas.microsoft.com/office/powerpoint/2010/main" val="711185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4</a:t>
            </a:fld>
            <a:endParaRPr lang="en-US"/>
          </a:p>
        </p:txBody>
      </p:sp>
    </p:spTree>
    <p:extLst>
      <p:ext uri="{BB962C8B-B14F-4D97-AF65-F5344CB8AC3E}">
        <p14:creationId xmlns:p14="http://schemas.microsoft.com/office/powerpoint/2010/main" val="125916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5</a:t>
            </a:fld>
            <a:endParaRPr lang="en-US"/>
          </a:p>
        </p:txBody>
      </p:sp>
    </p:spTree>
    <p:extLst>
      <p:ext uri="{BB962C8B-B14F-4D97-AF65-F5344CB8AC3E}">
        <p14:creationId xmlns:p14="http://schemas.microsoft.com/office/powerpoint/2010/main" val="623675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6</a:t>
            </a:fld>
            <a:endParaRPr lang="en-US"/>
          </a:p>
        </p:txBody>
      </p:sp>
    </p:spTree>
    <p:extLst>
      <p:ext uri="{BB962C8B-B14F-4D97-AF65-F5344CB8AC3E}">
        <p14:creationId xmlns:p14="http://schemas.microsoft.com/office/powerpoint/2010/main" val="972572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7</a:t>
            </a:fld>
            <a:endParaRPr lang="en-US"/>
          </a:p>
        </p:txBody>
      </p:sp>
    </p:spTree>
    <p:extLst>
      <p:ext uri="{BB962C8B-B14F-4D97-AF65-F5344CB8AC3E}">
        <p14:creationId xmlns:p14="http://schemas.microsoft.com/office/powerpoint/2010/main" val="1321824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8</a:t>
            </a:fld>
            <a:endParaRPr lang="en-US"/>
          </a:p>
        </p:txBody>
      </p:sp>
    </p:spTree>
    <p:extLst>
      <p:ext uri="{BB962C8B-B14F-4D97-AF65-F5344CB8AC3E}">
        <p14:creationId xmlns:p14="http://schemas.microsoft.com/office/powerpoint/2010/main" val="737158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9</a:t>
            </a:fld>
            <a:endParaRPr lang="en-US"/>
          </a:p>
        </p:txBody>
      </p:sp>
    </p:spTree>
    <p:extLst>
      <p:ext uri="{BB962C8B-B14F-4D97-AF65-F5344CB8AC3E}">
        <p14:creationId xmlns:p14="http://schemas.microsoft.com/office/powerpoint/2010/main" val="3586423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10</a:t>
            </a:fld>
            <a:endParaRPr lang="en-US"/>
          </a:p>
        </p:txBody>
      </p:sp>
    </p:spTree>
    <p:extLst>
      <p:ext uri="{BB962C8B-B14F-4D97-AF65-F5344CB8AC3E}">
        <p14:creationId xmlns:p14="http://schemas.microsoft.com/office/powerpoint/2010/main" val="1269128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solidFill>
                  <a:schemeClr val="tx1">
                    <a:lumMod val="10000"/>
                  </a:schemeClr>
                </a:solidFill>
              </a:defRPr>
            </a:lvl1pPr>
          </a:lstStyle>
          <a:p>
            <a:r>
              <a:rPr lang="en-US" dirty="0"/>
              <a:t>Click to edit Master title style</a:t>
            </a:r>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1">
                    <a:lumMod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D5640F-1B0C-4D5B-92A8-36B4DA3054AC}"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969179-1E5F-4D77-A986-B83CEAC77C07}"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lvl1pPr>
              <a:defRPr>
                <a:solidFill>
                  <a:schemeClr val="tx1">
                    <a:lumMod val="10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tx1">
                    <a:lumMod val="10000"/>
                  </a:schemeClr>
                </a:solidFill>
              </a:defRPr>
            </a:lvl1pPr>
          </a:lstStyle>
          <a:p>
            <a:fld id="{A7295F5B-CBF2-4FCC-BD39-7DD9767B35C5}" type="datetime1">
              <a:rPr lang="en-US" smtClean="0"/>
              <a:t>7/22/2024</a:t>
            </a:fld>
            <a:endParaRPr lang="en-US"/>
          </a:p>
        </p:txBody>
      </p:sp>
      <p:sp>
        <p:nvSpPr>
          <p:cNvPr id="5" name="Footer Placeholder 4"/>
          <p:cNvSpPr>
            <a:spLocks noGrp="1"/>
          </p:cNvSpPr>
          <p:nvPr>
            <p:ph type="ftr" sz="quarter" idx="11"/>
          </p:nvPr>
        </p:nvSpPr>
        <p:spPr/>
        <p:txBody>
          <a:bodyPr/>
          <a:lstStyle>
            <a:lvl1pPr>
              <a:defRPr>
                <a:solidFill>
                  <a:schemeClr val="tx1">
                    <a:lumMod val="1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10000"/>
                  </a:schemeClr>
                </a:solidFill>
              </a:defRPr>
            </a:lvl1pPr>
          </a:lstStyle>
          <a:p>
            <a:fld id="{E2FFBA2A-4FFA-49FA-A149-BEB684D6AFA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chemeClr val="tx1">
                    <a:lumMod val="10000"/>
                  </a:schemeClr>
                </a:solidFill>
              </a:defRPr>
            </a:lvl1pPr>
          </a:lstStyle>
          <a:p>
            <a:fld id="{7827CF6B-2823-4ED4-AB05-CE9AC9CB5311}" type="datetime1">
              <a:rPr lang="en-US" smtClean="0"/>
              <a:t>7/22/2024</a:t>
            </a:fld>
            <a:endParaRPr lang="en-US"/>
          </a:p>
        </p:txBody>
      </p:sp>
      <p:sp>
        <p:nvSpPr>
          <p:cNvPr id="4" name="Footer Placeholder 3"/>
          <p:cNvSpPr>
            <a:spLocks noGrp="1"/>
          </p:cNvSpPr>
          <p:nvPr>
            <p:ph type="ftr" sz="quarter" idx="11"/>
          </p:nvPr>
        </p:nvSpPr>
        <p:spPr/>
        <p:txBody>
          <a:bodyPr/>
          <a:lstStyle>
            <a:lvl1pPr>
              <a:defRPr>
                <a:solidFill>
                  <a:schemeClr val="tx1">
                    <a:lumMod val="10000"/>
                  </a:schemeClr>
                </a:solidFill>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tx1">
                    <a:lumMod val="10000"/>
                  </a:schemeClr>
                </a:solidFill>
              </a:defRPr>
            </a:lvl1pPr>
          </a:lstStyle>
          <a:p>
            <a:fld id="{E2FFBA2A-4FFA-49FA-A149-BEB684D6AFA2}" type="slidenum">
              <a:rPr lang="en-US" smtClean="0"/>
              <a:pPr/>
              <a:t>‹#›</a:t>
            </a:fld>
            <a:endParaRPr lang="en-US"/>
          </a:p>
        </p:txBody>
      </p:sp>
    </p:spTree>
    <p:extLst>
      <p:ext uri="{BB962C8B-B14F-4D97-AF65-F5344CB8AC3E}">
        <p14:creationId xmlns:p14="http://schemas.microsoft.com/office/powerpoint/2010/main" val="119832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7A59AB-2113-47BA-AF07-4E08985A04DF}"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415DB-6540-4772-B691-0BAD52AB1842}"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duotone>
              <a:schemeClr val="bg1">
                <a:shade val="20000"/>
                <a:satMod val="350000"/>
                <a:lumMod val="125000"/>
              </a:schemeClr>
              <a:schemeClr val="bg1">
                <a:tint val="90000"/>
                <a:satMod val="25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71EFDF-B511-4257-8D59-885B91156752}" type="datetime1">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E45006-21EA-4EB2-80DB-15CB83D3F839}" type="datetime1">
              <a:rPr lang="en-US" smtClean="0"/>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FBA2A-4FFA-49FA-A149-BEB684D6AFA2}"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3000" y="2514600"/>
            <a:ext cx="6781800" cy="1600200"/>
          </a:xfrm>
        </p:spPr>
        <p:txBody>
          <a:bodyPr/>
          <a:lstStyle>
            <a:lvl1pPr>
              <a:defRPr>
                <a:solidFill>
                  <a:schemeClr val="tx1">
                    <a:lumMod val="10000"/>
                  </a:schemeClr>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B3045B3C-622F-4DB6-B9FE-68ABE8ECE096}" type="datetime1">
              <a:rPr lang="en-US" smtClean="0"/>
              <a:t>7/22/2024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2F33DE-98D8-4CB4-8C15-95B10C72F335}" type="datetime1">
              <a:rPr lang="en-US" smtClean="0"/>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solidFill>
                  <a:schemeClr val="tx1">
                    <a:lumMod val="10000"/>
                  </a:schemeClr>
                </a:solidFill>
              </a:defRPr>
            </a:lvl1pPr>
          </a:lstStyle>
          <a:p>
            <a:r>
              <a:rPr lang="en-US" dirty="0"/>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1">
                    <a:lumMod val="1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630614-828D-4DED-A4DD-27189FB1792C}" type="datetime1">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solidFill>
                  <a:schemeClr val="tx1">
                    <a:lumMod val="10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44A87D-5327-4EB7-9041-C3984B8C6E1B}" type="datetime1">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1">
                    <a:lumMod val="10000"/>
                  </a:schemeClr>
                </a:solidFill>
                <a:latin typeface="+mn-lt"/>
              </a:defRPr>
            </a:lvl1pPr>
          </a:lstStyle>
          <a:p>
            <a:fld id="{2CBD58F2-4D76-455A-9670-BB374B252F4C}" type="datetime1">
              <a:rPr lang="en-US" smtClean="0"/>
              <a:t>7/22/2024</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1">
                    <a:lumMod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10000"/>
                  </a:schemeClr>
                </a:solidFill>
                <a:latin typeface="+mj-lt"/>
              </a:defRPr>
            </a:lvl1pPr>
          </a:lstStyle>
          <a:p>
            <a:fld id="{E2FFBA2A-4FFA-49FA-A149-BEB684D6AFA2}"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9600" y="5856215"/>
            <a:ext cx="914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ftr="0" dt="0"/>
  <p:txStyles>
    <p:titleStyle>
      <a:lvl1pPr algn="l" defTabSz="914400" rtl="0" eaLnBrk="1" latinLnBrk="0" hangingPunct="1">
        <a:spcBef>
          <a:spcPct val="0"/>
        </a:spcBef>
        <a:buNone/>
        <a:defRPr sz="5400" kern="1200">
          <a:solidFill>
            <a:schemeClr val="tx1">
              <a:lumMod val="10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1">
              <a:lumMod val="10000"/>
            </a:schemeClr>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1">
              <a:lumMod val="10000"/>
            </a:schemeClr>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1">
              <a:lumMod val="10000"/>
            </a:schemeClr>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1">
              <a:lumMod val="10000"/>
            </a:schemeClr>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1">
              <a:lumMod val="10000"/>
            </a:schemeClr>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76300" y="2438400"/>
            <a:ext cx="7391400" cy="1066800"/>
          </a:xfrm>
        </p:spPr>
        <p:txBody>
          <a:bodyPr anchor="ctr">
            <a:normAutofit/>
          </a:bodyPr>
          <a:lstStyle/>
          <a:p>
            <a:pPr algn="ctr"/>
            <a:r>
              <a:rPr lang="en-US" sz="4000" b="1" dirty="0">
                <a:solidFill>
                  <a:schemeClr val="bg2">
                    <a:lumMod val="25000"/>
                  </a:schemeClr>
                </a:solidFill>
                <a:latin typeface="+mn-lt"/>
              </a:rPr>
              <a:t>House Bill 543 Revisions</a:t>
            </a:r>
          </a:p>
        </p:txBody>
      </p:sp>
      <p:sp>
        <p:nvSpPr>
          <p:cNvPr id="3" name="Slide Number Placeholder 2"/>
          <p:cNvSpPr>
            <a:spLocks noGrp="1"/>
          </p:cNvSpPr>
          <p:nvPr>
            <p:ph type="sldNum" sz="quarter" idx="12"/>
          </p:nvPr>
        </p:nvSpPr>
        <p:spPr/>
        <p:txBody>
          <a:bodyPr/>
          <a:lstStyle/>
          <a:p>
            <a:fld id="{E2FFBA2A-4FFA-49FA-A149-BEB684D6AFA2}" type="slidenum">
              <a:rPr lang="en-US" sz="1600" smtClean="0">
                <a:latin typeface="+mn-lt"/>
              </a:rPr>
              <a:t>1</a:t>
            </a:fld>
            <a:endParaRPr lang="en-US" sz="1600" dirty="0">
              <a:latin typeface="+mn-lt"/>
            </a:endParaRPr>
          </a:p>
        </p:txBody>
      </p:sp>
    </p:spTree>
    <p:extLst>
      <p:ext uri="{BB962C8B-B14F-4D97-AF65-F5344CB8AC3E}">
        <p14:creationId xmlns:p14="http://schemas.microsoft.com/office/powerpoint/2010/main" val="566706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10</a:t>
            </a:fld>
            <a:endParaRPr lang="en-US" sz="1600" dirty="0">
              <a:latin typeface="+mn-lt"/>
            </a:endParaRPr>
          </a:p>
        </p:txBody>
      </p:sp>
      <p:sp>
        <p:nvSpPr>
          <p:cNvPr id="5" name="TextBox 4">
            <a:extLst>
              <a:ext uri="{FF2B5EF4-FFF2-40B4-BE49-F238E27FC236}">
                <a16:creationId xmlns:a16="http://schemas.microsoft.com/office/drawing/2014/main" id="{49311E97-716B-4936-B393-F2AACDB8532A}"/>
              </a:ext>
            </a:extLst>
          </p:cNvPr>
          <p:cNvSpPr txBox="1"/>
          <p:nvPr/>
        </p:nvSpPr>
        <p:spPr>
          <a:xfrm>
            <a:off x="533400" y="1600200"/>
            <a:ext cx="8153400" cy="3432286"/>
          </a:xfrm>
          <a:prstGeom prst="rect">
            <a:avLst/>
          </a:prstGeom>
          <a:noFill/>
        </p:spPr>
        <p:txBody>
          <a:bodyPr wrap="square">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19 required that in addition to the “core” members of the interdisciplinary threat management team, there be at least one person on the team who has personal familiarity with the student of concern. </a:t>
            </a:r>
          </a:p>
          <a:p>
            <a:pPr marL="0" marR="0" algn="just">
              <a:lnSpc>
                <a:spcPct val="107000"/>
              </a:lnSpc>
              <a:spcBef>
                <a:spcPts val="0"/>
              </a:spcBef>
              <a:spcAft>
                <a:spcPts val="800"/>
              </a:spcAft>
            </a:pPr>
            <a:endParaRPr lang="en-US" sz="2400" dirty="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If needed, the team adds instructional personnel, who are not decision-makers, to provide input and advise the team on the student’s baseline behavior. </a:t>
            </a:r>
          </a:p>
        </p:txBody>
      </p:sp>
    </p:spTree>
    <p:extLst>
      <p:ext uri="{BB962C8B-B14F-4D97-AF65-F5344CB8AC3E}">
        <p14:creationId xmlns:p14="http://schemas.microsoft.com/office/powerpoint/2010/main" val="3933268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11</a:t>
            </a:fld>
            <a:endParaRPr lang="en-US" sz="1600" dirty="0">
              <a:latin typeface="+mn-lt"/>
            </a:endParaRPr>
          </a:p>
        </p:txBody>
      </p:sp>
      <p:sp>
        <p:nvSpPr>
          <p:cNvPr id="5" name="TextBox 4">
            <a:extLst>
              <a:ext uri="{FF2B5EF4-FFF2-40B4-BE49-F238E27FC236}">
                <a16:creationId xmlns:a16="http://schemas.microsoft.com/office/drawing/2014/main" id="{D52CACD8-8762-4F4D-817E-116484A65A10}"/>
              </a:ext>
            </a:extLst>
          </p:cNvPr>
          <p:cNvSpPr txBox="1"/>
          <p:nvPr/>
        </p:nvSpPr>
        <p:spPr>
          <a:xfrm>
            <a:off x="457200" y="1295400"/>
            <a:ext cx="8229600" cy="3827458"/>
          </a:xfrm>
          <a:prstGeom prst="rect">
            <a:avLst/>
          </a:prstGeom>
          <a:noFill/>
        </p:spPr>
        <p:txBody>
          <a:bodyPr wrap="square">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23 revises the School Environmental Safety Incident Reporting (SESIR) statute to direct that the State Board of Education (BOE) adopt rules for requiring when SESIR incidents must be reported to law enforcement. </a:t>
            </a:r>
          </a:p>
          <a:p>
            <a:pPr marL="0" marR="0" algn="just">
              <a:lnSpc>
                <a:spcPct val="107000"/>
              </a:lnSpc>
              <a:spcBef>
                <a:spcPts val="0"/>
              </a:spcBef>
              <a:spcAft>
                <a:spcPts val="800"/>
              </a:spcAft>
            </a:pPr>
            <a:endParaRPr lang="en-US" sz="24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This section included authorization for the State BOE to adopt emergency rules because the legislature found that there was “significant under-reporting of serious crimes” on school campuses. </a:t>
            </a:r>
          </a:p>
        </p:txBody>
      </p:sp>
    </p:spTree>
    <p:extLst>
      <p:ext uri="{BB962C8B-B14F-4D97-AF65-F5344CB8AC3E}">
        <p14:creationId xmlns:p14="http://schemas.microsoft.com/office/powerpoint/2010/main" val="2918539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12</a:t>
            </a:fld>
            <a:endParaRPr lang="en-US" sz="1600" dirty="0">
              <a:latin typeface="+mn-lt"/>
            </a:endParaRPr>
          </a:p>
        </p:txBody>
      </p:sp>
      <p:sp>
        <p:nvSpPr>
          <p:cNvPr id="5" name="TextBox 4">
            <a:extLst>
              <a:ext uri="{FF2B5EF4-FFF2-40B4-BE49-F238E27FC236}">
                <a16:creationId xmlns:a16="http://schemas.microsoft.com/office/drawing/2014/main" id="{E6EDA8A7-7A8A-46F8-BBB2-3DEE0CF384BA}"/>
              </a:ext>
            </a:extLst>
          </p:cNvPr>
          <p:cNvSpPr txBox="1"/>
          <p:nvPr/>
        </p:nvSpPr>
        <p:spPr>
          <a:xfrm>
            <a:off x="533400" y="2209800"/>
            <a:ext cx="8077200" cy="1646413"/>
          </a:xfrm>
          <a:prstGeom prst="rect">
            <a:avLst/>
          </a:prstGeom>
          <a:noFill/>
        </p:spPr>
        <p:txBody>
          <a:bodyPr wrap="square">
            <a:spAutoFit/>
          </a:bodyPr>
          <a:lstStyle/>
          <a:p>
            <a:pPr marL="0" marR="0" algn="just">
              <a:lnSpc>
                <a:spcPct val="107000"/>
              </a:lnSpc>
              <a:spcBef>
                <a:spcPts val="0"/>
              </a:spcBef>
              <a:spcAft>
                <a:spcPts val="800"/>
              </a:spcAft>
            </a:pPr>
            <a:r>
              <a:rPr lang="en-US" sz="2400" dirty="0"/>
              <a:t>Section 26 established the Florida Safe Schools Canine Program. The program funds firearm sniffing canines in fiscally constrained counties and non-fiscally constrained counties may participate in the program but are not State funded.</a:t>
            </a:r>
          </a:p>
        </p:txBody>
      </p:sp>
    </p:spTree>
    <p:extLst>
      <p:ext uri="{BB962C8B-B14F-4D97-AF65-F5344CB8AC3E}">
        <p14:creationId xmlns:p14="http://schemas.microsoft.com/office/powerpoint/2010/main" val="1459402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13</a:t>
            </a:fld>
            <a:endParaRPr lang="en-US" sz="1600" dirty="0">
              <a:latin typeface="+mn-lt"/>
            </a:endParaRPr>
          </a:p>
        </p:txBody>
      </p:sp>
      <p:sp>
        <p:nvSpPr>
          <p:cNvPr id="6" name="TextBox 5">
            <a:extLst>
              <a:ext uri="{FF2B5EF4-FFF2-40B4-BE49-F238E27FC236}">
                <a16:creationId xmlns:a16="http://schemas.microsoft.com/office/drawing/2014/main" id="{68D8741B-0DFB-4324-95B8-B7C489739C0C}"/>
              </a:ext>
            </a:extLst>
          </p:cNvPr>
          <p:cNvSpPr txBox="1"/>
          <p:nvPr/>
        </p:nvSpPr>
        <p:spPr>
          <a:xfrm>
            <a:off x="762000" y="2514600"/>
            <a:ext cx="7467600" cy="856068"/>
          </a:xfrm>
          <a:prstGeom prst="rect">
            <a:avLst/>
          </a:prstGeom>
          <a:noFill/>
        </p:spPr>
        <p:txBody>
          <a:bodyPr wrap="square">
            <a:spAutoFit/>
          </a:bodyPr>
          <a:lstStyle/>
          <a:p>
            <a:pPr marR="0" lvl="0" algn="just">
              <a:lnSpc>
                <a:spcPct val="107000"/>
              </a:lnSpc>
              <a:spcBef>
                <a:spcPts val="0"/>
              </a:spcBef>
              <a:spcAft>
                <a:spcPts val="0"/>
              </a:spcAft>
            </a:pPr>
            <a:r>
              <a:rPr lang="en-US" sz="2400" dirty="0">
                <a:effectLst/>
                <a:ea typeface="Calibri" panose="020F0502020204030204" pitchFamily="34" charset="0"/>
                <a:cs typeface="Times New Roman" panose="02020603050405020304" pitchFamily="18" charset="0"/>
              </a:rPr>
              <a:t>Section 38 provided funding to add 8 FTEs to the Office of Safe Schools.</a:t>
            </a:r>
          </a:p>
        </p:txBody>
      </p:sp>
    </p:spTree>
    <p:extLst>
      <p:ext uri="{BB962C8B-B14F-4D97-AF65-F5344CB8AC3E}">
        <p14:creationId xmlns:p14="http://schemas.microsoft.com/office/powerpoint/2010/main" val="1640844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14</a:t>
            </a:fld>
            <a:endParaRPr lang="en-US" sz="1600" dirty="0">
              <a:latin typeface="+mn-lt"/>
            </a:endParaRPr>
          </a:p>
        </p:txBody>
      </p:sp>
      <p:sp>
        <p:nvSpPr>
          <p:cNvPr id="5" name="TextBox 4">
            <a:extLst>
              <a:ext uri="{FF2B5EF4-FFF2-40B4-BE49-F238E27FC236}">
                <a16:creationId xmlns:a16="http://schemas.microsoft.com/office/drawing/2014/main" id="{0A20FB88-0000-4037-8B3E-925627E58998}"/>
              </a:ext>
            </a:extLst>
          </p:cNvPr>
          <p:cNvSpPr txBox="1"/>
          <p:nvPr/>
        </p:nvSpPr>
        <p:spPr>
          <a:xfrm>
            <a:off x="609600" y="2057400"/>
            <a:ext cx="8001000" cy="1646413"/>
          </a:xfrm>
          <a:prstGeom prst="rect">
            <a:avLst/>
          </a:prstGeom>
          <a:noFill/>
        </p:spPr>
        <p:txBody>
          <a:bodyPr wrap="square">
            <a:spAutoFit/>
          </a:bodyPr>
          <a:lstStyle/>
          <a:p>
            <a:pPr marR="0" lvl="0" algn="just">
              <a:lnSpc>
                <a:spcPct val="107000"/>
              </a:lnSpc>
              <a:spcBef>
                <a:spcPts val="0"/>
              </a:spcBef>
              <a:spcAft>
                <a:spcPts val="0"/>
              </a:spcAft>
            </a:pPr>
            <a:r>
              <a:rPr lang="en-US" sz="2400" dirty="0"/>
              <a:t>Section 40 provides $7 million in non-recurring funding to develop the statewide threat management portal. The section also provides $5 million in recurring funding to operate the portal.</a:t>
            </a:r>
          </a:p>
        </p:txBody>
      </p:sp>
    </p:spTree>
    <p:extLst>
      <p:ext uri="{BB962C8B-B14F-4D97-AF65-F5344CB8AC3E}">
        <p14:creationId xmlns:p14="http://schemas.microsoft.com/office/powerpoint/2010/main" val="1656186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15</a:t>
            </a:fld>
            <a:endParaRPr lang="en-US" sz="1600" dirty="0">
              <a:latin typeface="+mn-lt"/>
            </a:endParaRPr>
          </a:p>
        </p:txBody>
      </p:sp>
      <p:sp>
        <p:nvSpPr>
          <p:cNvPr id="5" name="TextBox 4">
            <a:extLst>
              <a:ext uri="{FF2B5EF4-FFF2-40B4-BE49-F238E27FC236}">
                <a16:creationId xmlns:a16="http://schemas.microsoft.com/office/drawing/2014/main" id="{7C9137E9-FCA3-4768-8775-6D7D137C4FD6}"/>
              </a:ext>
            </a:extLst>
          </p:cNvPr>
          <p:cNvSpPr txBox="1"/>
          <p:nvPr/>
        </p:nvSpPr>
        <p:spPr>
          <a:xfrm>
            <a:off x="457200" y="2438400"/>
            <a:ext cx="8153400" cy="1251240"/>
          </a:xfrm>
          <a:prstGeom prst="rect">
            <a:avLst/>
          </a:prstGeom>
          <a:noFill/>
        </p:spPr>
        <p:txBody>
          <a:bodyPr wrap="square">
            <a:spAutoFit/>
          </a:bodyPr>
          <a:lstStyle/>
          <a:p>
            <a:pPr marR="0" lvl="0" algn="just">
              <a:lnSpc>
                <a:spcPct val="107000"/>
              </a:lnSpc>
              <a:spcBef>
                <a:spcPts val="0"/>
              </a:spcBef>
              <a:spcAft>
                <a:spcPts val="0"/>
              </a:spcAft>
            </a:pPr>
            <a:r>
              <a:rPr lang="en-US" sz="2400" dirty="0">
                <a:effectLst/>
                <a:ea typeface="Calibri" panose="020F0502020204030204" pitchFamily="34" charset="0"/>
                <a:cs typeface="Times New Roman" panose="02020603050405020304" pitchFamily="18" charset="0"/>
              </a:rPr>
              <a:t>Section 41 provides $1.5 million in non-recurring funding to develop the statewide SESIR reporting system. The section also provides $1.5 million in recurring funding to operate the system. </a:t>
            </a:r>
          </a:p>
        </p:txBody>
      </p:sp>
    </p:spTree>
    <p:extLst>
      <p:ext uri="{BB962C8B-B14F-4D97-AF65-F5344CB8AC3E}">
        <p14:creationId xmlns:p14="http://schemas.microsoft.com/office/powerpoint/2010/main" val="1071292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2</a:t>
            </a:fld>
            <a:endParaRPr lang="en-US" sz="1600" dirty="0">
              <a:latin typeface="+mn-lt"/>
            </a:endParaRPr>
          </a:p>
        </p:txBody>
      </p:sp>
      <p:sp>
        <p:nvSpPr>
          <p:cNvPr id="5" name="TextBox 4">
            <a:extLst>
              <a:ext uri="{FF2B5EF4-FFF2-40B4-BE49-F238E27FC236}">
                <a16:creationId xmlns:a16="http://schemas.microsoft.com/office/drawing/2014/main" id="{1C3D0D1B-01A6-49CE-8CC1-5B0EAE08063F}"/>
              </a:ext>
            </a:extLst>
          </p:cNvPr>
          <p:cNvSpPr txBox="1"/>
          <p:nvPr/>
        </p:nvSpPr>
        <p:spPr>
          <a:xfrm>
            <a:off x="609600" y="2514600"/>
            <a:ext cx="8077200" cy="1251240"/>
          </a:xfrm>
          <a:prstGeom prst="rect">
            <a:avLst/>
          </a:prstGeom>
          <a:noFill/>
        </p:spPr>
        <p:txBody>
          <a:bodyPr wrap="square">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2 </a:t>
            </a:r>
            <a:r>
              <a:rPr lang="en-US" sz="2400" u="sng" dirty="0">
                <a:effectLst/>
                <a:ea typeface="Calibri" panose="020F0502020204030204" pitchFamily="34" charset="0"/>
                <a:cs typeface="Times New Roman" panose="02020603050405020304" pitchFamily="18" charset="0"/>
              </a:rPr>
              <a:t>renamed</a:t>
            </a:r>
            <a:r>
              <a:rPr lang="en-US" sz="2400" dirty="0">
                <a:effectLst/>
                <a:ea typeface="Calibri" panose="020F0502020204030204" pitchFamily="34" charset="0"/>
                <a:cs typeface="Times New Roman" panose="02020603050405020304" pitchFamily="18" charset="0"/>
              </a:rPr>
              <a:t> the Guardian program from the Coach Aaron </a:t>
            </a:r>
            <a:r>
              <a:rPr lang="en-US" sz="2400" dirty="0" err="1">
                <a:effectLst/>
                <a:ea typeface="Calibri" panose="020F0502020204030204" pitchFamily="34" charset="0"/>
                <a:cs typeface="Times New Roman" panose="02020603050405020304" pitchFamily="18" charset="0"/>
              </a:rPr>
              <a:t>Feis</a:t>
            </a:r>
            <a:r>
              <a:rPr lang="en-US" sz="2400" dirty="0">
                <a:effectLst/>
                <a:ea typeface="Calibri" panose="020F0502020204030204" pitchFamily="34" charset="0"/>
                <a:cs typeface="Times New Roman" panose="02020603050405020304" pitchFamily="18" charset="0"/>
              </a:rPr>
              <a:t> Guardian Program to the Chris Hixon, Coach Aaron </a:t>
            </a:r>
            <a:r>
              <a:rPr lang="en-US" sz="2400" dirty="0" err="1">
                <a:effectLst/>
                <a:ea typeface="Calibri" panose="020F0502020204030204" pitchFamily="34" charset="0"/>
                <a:cs typeface="Times New Roman" panose="02020603050405020304" pitchFamily="18" charset="0"/>
              </a:rPr>
              <a:t>Feis</a:t>
            </a:r>
            <a:r>
              <a:rPr lang="en-US" sz="2400" dirty="0">
                <a:effectLst/>
                <a:ea typeface="Calibri" panose="020F0502020204030204" pitchFamily="34" charset="0"/>
                <a:cs typeface="Times New Roman" panose="02020603050405020304" pitchFamily="18" charset="0"/>
              </a:rPr>
              <a:t>, and Coach Scott Beigel Guardian Program.</a:t>
            </a:r>
          </a:p>
        </p:txBody>
      </p:sp>
    </p:spTree>
    <p:extLst>
      <p:ext uri="{BB962C8B-B14F-4D97-AF65-F5344CB8AC3E}">
        <p14:creationId xmlns:p14="http://schemas.microsoft.com/office/powerpoint/2010/main" val="884168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57200" y="1447800"/>
            <a:ext cx="8305800" cy="3432286"/>
          </a:xfrm>
          <a:prstGeom prst="rect">
            <a:avLst/>
          </a:prstGeom>
          <a:noFill/>
        </p:spPr>
        <p:txBody>
          <a:bodyPr wrap="square" rtlCol="0">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21 allows private schools to establish a Guardian program on private school campuses. Section 2 requires the sheriff in each county to provide or arrange for Guardian training for traditional public schools, charter schools, and added private schools.</a:t>
            </a: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 </a:t>
            </a: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Also allows a private school to contract with a sheriff in another county to provide Guardian program training if the sheriff in that county has declined to provide Guardian training.</a:t>
            </a:r>
          </a:p>
        </p:txBody>
      </p:sp>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3</a:t>
            </a:fld>
            <a:endParaRPr lang="en-US" sz="1600" dirty="0">
              <a:latin typeface="+mn-lt"/>
            </a:endParaRPr>
          </a:p>
        </p:txBody>
      </p:sp>
    </p:spTree>
    <p:extLst>
      <p:ext uri="{BB962C8B-B14F-4D97-AF65-F5344CB8AC3E}">
        <p14:creationId xmlns:p14="http://schemas.microsoft.com/office/powerpoint/2010/main" val="916875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4</a:t>
            </a:fld>
            <a:endParaRPr lang="en-US" sz="1600" dirty="0">
              <a:latin typeface="+mn-lt"/>
            </a:endParaRPr>
          </a:p>
        </p:txBody>
      </p:sp>
      <p:sp>
        <p:nvSpPr>
          <p:cNvPr id="5" name="TextBox 4">
            <a:extLst>
              <a:ext uri="{FF2B5EF4-FFF2-40B4-BE49-F238E27FC236}">
                <a16:creationId xmlns:a16="http://schemas.microsoft.com/office/drawing/2014/main" id="{F6A9584C-24B2-49C7-98A5-E68B83772EC9}"/>
              </a:ext>
            </a:extLst>
          </p:cNvPr>
          <p:cNvSpPr txBox="1"/>
          <p:nvPr/>
        </p:nvSpPr>
        <p:spPr>
          <a:xfrm>
            <a:off x="457200" y="1447800"/>
            <a:ext cx="8305800" cy="3432286"/>
          </a:xfrm>
          <a:prstGeom prst="rect">
            <a:avLst/>
          </a:prstGeom>
          <a:noFill/>
        </p:spPr>
        <p:txBody>
          <a:bodyPr wrap="square">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2 clarifies that the standardized statewide Guardian training is the minimum curriculum each sheriff must teach but that each sheriff may require additional training at the sheriff’s discretion. </a:t>
            </a:r>
          </a:p>
          <a:p>
            <a:pPr marL="0" marR="0" algn="just">
              <a:lnSpc>
                <a:spcPct val="107000"/>
              </a:lnSpc>
              <a:spcBef>
                <a:spcPts val="0"/>
              </a:spcBef>
              <a:spcAft>
                <a:spcPts val="800"/>
              </a:spcAft>
            </a:pPr>
            <a:endParaRPr lang="en-US" sz="24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Also allows a Guardian to “transfer” from county-to-county without having to reattend a Guardian academy as long as there has not been more than one year break in employment.</a:t>
            </a:r>
          </a:p>
        </p:txBody>
      </p:sp>
    </p:spTree>
    <p:extLst>
      <p:ext uri="{BB962C8B-B14F-4D97-AF65-F5344CB8AC3E}">
        <p14:creationId xmlns:p14="http://schemas.microsoft.com/office/powerpoint/2010/main" val="763045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5</a:t>
            </a:fld>
            <a:endParaRPr lang="en-US" sz="1600" dirty="0">
              <a:latin typeface="+mn-lt"/>
            </a:endParaRPr>
          </a:p>
        </p:txBody>
      </p:sp>
      <p:sp>
        <p:nvSpPr>
          <p:cNvPr id="5" name="TextBox 4">
            <a:extLst>
              <a:ext uri="{FF2B5EF4-FFF2-40B4-BE49-F238E27FC236}">
                <a16:creationId xmlns:a16="http://schemas.microsoft.com/office/drawing/2014/main" id="{9824037E-5E06-4C15-BC95-1F81137F358E}"/>
              </a:ext>
            </a:extLst>
          </p:cNvPr>
          <p:cNvSpPr txBox="1"/>
          <p:nvPr/>
        </p:nvSpPr>
        <p:spPr>
          <a:xfrm>
            <a:off x="533400" y="2286000"/>
            <a:ext cx="8153400" cy="1646413"/>
          </a:xfrm>
          <a:prstGeom prst="rect">
            <a:avLst/>
          </a:prstGeom>
          <a:noFill/>
        </p:spPr>
        <p:txBody>
          <a:bodyPr wrap="square">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2 </a:t>
            </a:r>
            <a:r>
              <a:rPr lang="en-US" sz="2400" u="sng" dirty="0">
                <a:effectLst/>
                <a:ea typeface="Calibri" panose="020F0502020204030204" pitchFamily="34" charset="0"/>
                <a:cs typeface="Times New Roman" panose="02020603050405020304" pitchFamily="18" charset="0"/>
              </a:rPr>
              <a:t>decreased</a:t>
            </a:r>
            <a:r>
              <a:rPr lang="en-US" sz="2400" dirty="0">
                <a:effectLst/>
                <a:ea typeface="Calibri" panose="020F0502020204030204" pitchFamily="34" charset="0"/>
                <a:cs typeface="Times New Roman" panose="02020603050405020304" pitchFamily="18" charset="0"/>
              </a:rPr>
              <a:t> the </a:t>
            </a:r>
            <a:r>
              <a:rPr lang="en-US" sz="2400" u="sng" dirty="0">
                <a:effectLst/>
                <a:ea typeface="Calibri" panose="020F0502020204030204" pitchFamily="34" charset="0"/>
                <a:cs typeface="Times New Roman" panose="02020603050405020304" pitchFamily="18" charset="0"/>
              </a:rPr>
              <a:t>legal instruction</a:t>
            </a:r>
            <a:r>
              <a:rPr lang="en-US" sz="2400" dirty="0">
                <a:effectLst/>
                <a:ea typeface="Calibri" panose="020F0502020204030204" pitchFamily="34" charset="0"/>
                <a:cs typeface="Times New Roman" panose="02020603050405020304" pitchFamily="18" charset="0"/>
              </a:rPr>
              <a:t> in the Guardian Academy curriculum from 12 hours to 4 hours and </a:t>
            </a:r>
            <a:r>
              <a:rPr lang="en-US" sz="2400" u="sng" dirty="0">
                <a:effectLst/>
                <a:ea typeface="Calibri" panose="020F0502020204030204" pitchFamily="34" charset="0"/>
                <a:cs typeface="Times New Roman" panose="02020603050405020304" pitchFamily="18" charset="0"/>
              </a:rPr>
              <a:t>increased</a:t>
            </a:r>
            <a:r>
              <a:rPr lang="en-US" sz="2400" dirty="0">
                <a:effectLst/>
                <a:ea typeface="Calibri" panose="020F0502020204030204" pitchFamily="34" charset="0"/>
                <a:cs typeface="Times New Roman" panose="02020603050405020304" pitchFamily="18" charset="0"/>
              </a:rPr>
              <a:t> the </a:t>
            </a:r>
            <a:r>
              <a:rPr lang="en-US" sz="2400" u="sng" dirty="0">
                <a:effectLst/>
                <a:ea typeface="Calibri" panose="020F0502020204030204" pitchFamily="34" charset="0"/>
                <a:cs typeface="Times New Roman" panose="02020603050405020304" pitchFamily="18" charset="0"/>
              </a:rPr>
              <a:t>active assailant response scenario training</a:t>
            </a:r>
            <a:r>
              <a:rPr lang="en-US" sz="2400" dirty="0">
                <a:effectLst/>
                <a:ea typeface="Calibri" panose="020F0502020204030204" pitchFamily="34" charset="0"/>
                <a:cs typeface="Times New Roman" panose="02020603050405020304" pitchFamily="18" charset="0"/>
              </a:rPr>
              <a:t> from 8 hours to 16 hours.</a:t>
            </a:r>
            <a:endParaRPr lang="en-US" sz="2400" dirty="0"/>
          </a:p>
        </p:txBody>
      </p:sp>
    </p:spTree>
    <p:extLst>
      <p:ext uri="{BB962C8B-B14F-4D97-AF65-F5344CB8AC3E}">
        <p14:creationId xmlns:p14="http://schemas.microsoft.com/office/powerpoint/2010/main" val="2734966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6</a:t>
            </a:fld>
            <a:endParaRPr lang="en-US" sz="1600" dirty="0">
              <a:latin typeface="+mn-lt"/>
            </a:endParaRPr>
          </a:p>
        </p:txBody>
      </p:sp>
      <p:sp>
        <p:nvSpPr>
          <p:cNvPr id="5" name="TextBox 4">
            <a:extLst>
              <a:ext uri="{FF2B5EF4-FFF2-40B4-BE49-F238E27FC236}">
                <a16:creationId xmlns:a16="http://schemas.microsoft.com/office/drawing/2014/main" id="{A9149E0E-6648-4B1F-B271-614DA5E05C82}"/>
              </a:ext>
            </a:extLst>
          </p:cNvPr>
          <p:cNvSpPr txBox="1"/>
          <p:nvPr/>
        </p:nvSpPr>
        <p:spPr>
          <a:xfrm>
            <a:off x="533400" y="2286000"/>
            <a:ext cx="8077200" cy="3139706"/>
          </a:xfrm>
          <a:prstGeom prst="rect">
            <a:avLst/>
          </a:prstGeom>
          <a:noFill/>
        </p:spPr>
        <p:txBody>
          <a:bodyPr wrap="square">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18 requires that every law enforcement agency in the state create and maintain an active assailant response policy. The statute references the model policy developed and approved by this Commission as a guide for all agencies’ policies.</a:t>
            </a:r>
          </a:p>
          <a:p>
            <a:pPr marL="0" marR="0" algn="just">
              <a:lnSpc>
                <a:spcPct val="107000"/>
              </a:lnSpc>
              <a:spcBef>
                <a:spcPts val="0"/>
              </a:spcBef>
              <a:spcAft>
                <a:spcPts val="800"/>
              </a:spcAft>
            </a:pPr>
            <a:endParaRPr lang="en-US" sz="2400" dirty="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(continued on next slide)</a:t>
            </a:r>
          </a:p>
          <a:p>
            <a:pPr marL="0" marR="0" algn="just">
              <a:lnSpc>
                <a:spcPct val="107000"/>
              </a:lnSpc>
              <a:spcBef>
                <a:spcPts val="0"/>
              </a:spcBef>
              <a:spcAft>
                <a:spcPts val="800"/>
              </a:spcAft>
            </a:pP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7420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7</a:t>
            </a:fld>
            <a:endParaRPr lang="en-US" sz="1600" dirty="0">
              <a:latin typeface="+mn-lt"/>
            </a:endParaRPr>
          </a:p>
        </p:txBody>
      </p:sp>
      <p:sp>
        <p:nvSpPr>
          <p:cNvPr id="5" name="TextBox 4">
            <a:extLst>
              <a:ext uri="{FF2B5EF4-FFF2-40B4-BE49-F238E27FC236}">
                <a16:creationId xmlns:a16="http://schemas.microsoft.com/office/drawing/2014/main" id="{A9149E0E-6648-4B1F-B271-614DA5E05C82}"/>
              </a:ext>
            </a:extLst>
          </p:cNvPr>
          <p:cNvSpPr txBox="1"/>
          <p:nvPr/>
        </p:nvSpPr>
        <p:spPr>
          <a:xfrm>
            <a:off x="533400" y="1524000"/>
            <a:ext cx="8077200" cy="3139706"/>
          </a:xfrm>
          <a:prstGeom prst="rect">
            <a:avLst/>
          </a:prstGeom>
          <a:noFill/>
        </p:spPr>
        <p:txBody>
          <a:bodyPr wrap="square">
            <a:spAutoFit/>
          </a:bodyPr>
          <a:lstStyle/>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(Section 18 Continued from previous slide)</a:t>
            </a: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All agencies’ must ensure that all of their sworn personnel receive annual training on their active assailant response policy.</a:t>
            </a: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   </a:t>
            </a: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By October 1, 2023, each agency had to certify to FDLE compliance with the requirement of having an active assailant response policy.</a:t>
            </a:r>
          </a:p>
        </p:txBody>
      </p:sp>
    </p:spTree>
    <p:extLst>
      <p:ext uri="{BB962C8B-B14F-4D97-AF65-F5344CB8AC3E}">
        <p14:creationId xmlns:p14="http://schemas.microsoft.com/office/powerpoint/2010/main" val="822154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8</a:t>
            </a:fld>
            <a:endParaRPr lang="en-US" sz="1600" dirty="0">
              <a:latin typeface="+mn-lt"/>
            </a:endParaRPr>
          </a:p>
        </p:txBody>
      </p:sp>
      <p:sp>
        <p:nvSpPr>
          <p:cNvPr id="5" name="TextBox 4">
            <a:extLst>
              <a:ext uri="{FF2B5EF4-FFF2-40B4-BE49-F238E27FC236}">
                <a16:creationId xmlns:a16="http://schemas.microsoft.com/office/drawing/2014/main" id="{A67C99EA-D8E2-4E71-B78E-0C96DE63F833}"/>
              </a:ext>
            </a:extLst>
          </p:cNvPr>
          <p:cNvSpPr txBox="1"/>
          <p:nvPr/>
        </p:nvSpPr>
        <p:spPr>
          <a:xfrm>
            <a:off x="457200" y="1447800"/>
            <a:ext cx="8229600" cy="4335674"/>
          </a:xfrm>
          <a:prstGeom prst="rect">
            <a:avLst/>
          </a:prstGeom>
          <a:noFill/>
        </p:spPr>
        <p:txBody>
          <a:bodyPr wrap="square">
            <a:spAutoFit/>
          </a:bodyPr>
          <a:lstStyle/>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Section 19 required that the Department of Education (DOE) develop a Florida specific statewide threat management process, a common threat assessment instrument, and a statewide threat management portal.</a:t>
            </a:r>
          </a:p>
          <a:p>
            <a:pPr marL="0" marR="0" algn="just">
              <a:lnSpc>
                <a:spcPct val="107000"/>
              </a:lnSpc>
              <a:spcBef>
                <a:spcPts val="0"/>
              </a:spcBef>
              <a:spcAft>
                <a:spcPts val="800"/>
              </a:spcAft>
            </a:pPr>
            <a:endParaRPr lang="en-US" sz="24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The threat management process had to be developed by August 1, 2023, and the threat assessment instrument by December 1, 2023. All public schools are required to use the process and instrument.</a:t>
            </a:r>
          </a:p>
          <a:p>
            <a:pPr marL="0" marR="0" algn="just">
              <a:lnSpc>
                <a:spcPct val="107000"/>
              </a:lnSpc>
              <a:spcBef>
                <a:spcPts val="0"/>
              </a:spcBef>
              <a:spcAft>
                <a:spcPts val="800"/>
              </a:spcAft>
            </a:pPr>
            <a:endParaRPr lang="en-US" sz="2400" dirty="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(continued on next slide)</a:t>
            </a:r>
          </a:p>
        </p:txBody>
      </p:sp>
    </p:spTree>
    <p:extLst>
      <p:ext uri="{BB962C8B-B14F-4D97-AF65-F5344CB8AC3E}">
        <p14:creationId xmlns:p14="http://schemas.microsoft.com/office/powerpoint/2010/main" val="167204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z="1600" smtClean="0">
                <a:latin typeface="+mn-lt"/>
              </a:rPr>
              <a:t>9</a:t>
            </a:fld>
            <a:endParaRPr lang="en-US" sz="1600" dirty="0">
              <a:latin typeface="+mn-lt"/>
            </a:endParaRPr>
          </a:p>
        </p:txBody>
      </p:sp>
      <p:sp>
        <p:nvSpPr>
          <p:cNvPr id="5" name="TextBox 4">
            <a:extLst>
              <a:ext uri="{FF2B5EF4-FFF2-40B4-BE49-F238E27FC236}">
                <a16:creationId xmlns:a16="http://schemas.microsoft.com/office/drawing/2014/main" id="{A67C99EA-D8E2-4E71-B78E-0C96DE63F833}"/>
              </a:ext>
            </a:extLst>
          </p:cNvPr>
          <p:cNvSpPr txBox="1"/>
          <p:nvPr/>
        </p:nvSpPr>
        <p:spPr>
          <a:xfrm>
            <a:off x="457200" y="1752600"/>
            <a:ext cx="8229600" cy="3044680"/>
          </a:xfrm>
          <a:prstGeom prst="rect">
            <a:avLst/>
          </a:prstGeom>
          <a:noFill/>
        </p:spPr>
        <p:txBody>
          <a:bodyPr wrap="square">
            <a:spAutoFit/>
          </a:bodyPr>
          <a:lstStyle/>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(continued from previous slide)</a:t>
            </a:r>
          </a:p>
          <a:p>
            <a:pPr marL="0" marR="0" algn="just">
              <a:lnSpc>
                <a:spcPct val="107000"/>
              </a:lnSpc>
              <a:spcBef>
                <a:spcPts val="0"/>
              </a:spcBef>
              <a:spcAft>
                <a:spcPts val="800"/>
              </a:spcAft>
            </a:pP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The new Florida Model was implemented and became mandatory in all Florida public schools on January 1, 2024.</a:t>
            </a:r>
          </a:p>
          <a:p>
            <a:pPr marL="0" marR="0" algn="just">
              <a:lnSpc>
                <a:spcPct val="107000"/>
              </a:lnSpc>
              <a:spcBef>
                <a:spcPts val="0"/>
              </a:spcBef>
              <a:spcAft>
                <a:spcPts val="800"/>
              </a:spcAft>
            </a:pPr>
            <a:endParaRPr lang="en-US" sz="24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a:effectLst/>
                <a:ea typeface="Calibri" panose="020F0502020204030204" pitchFamily="34" charset="0"/>
                <a:cs typeface="Times New Roman" panose="02020603050405020304" pitchFamily="18" charset="0"/>
              </a:rPr>
              <a:t>The statewide threat management portal must be operational by August 1, 2025. </a:t>
            </a:r>
          </a:p>
        </p:txBody>
      </p:sp>
    </p:spTree>
    <p:extLst>
      <p:ext uri="{BB962C8B-B14F-4D97-AF65-F5344CB8AC3E}">
        <p14:creationId xmlns:p14="http://schemas.microsoft.com/office/powerpoint/2010/main" val="33882448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Custom 4">
      <a:dk1>
        <a:srgbClr val="171717"/>
      </a:dk1>
      <a:lt1>
        <a:sysClr val="window" lastClr="FFFFFF"/>
      </a:lt1>
      <a:dk2>
        <a:srgbClr val="DEDEE0"/>
      </a:dk2>
      <a:lt2>
        <a:srgbClr val="DEDEE0"/>
      </a:lt2>
      <a:accent1>
        <a:srgbClr val="810000"/>
      </a:accent1>
      <a:accent2>
        <a:srgbClr val="003300"/>
      </a:accent2>
      <a:accent3>
        <a:srgbClr val="AC956E"/>
      </a:accent3>
      <a:accent4>
        <a:srgbClr val="808DA9"/>
      </a:accent4>
      <a:accent5>
        <a:srgbClr val="424E5B"/>
      </a:accent5>
      <a:accent6>
        <a:srgbClr val="730E00"/>
      </a:accent6>
      <a:hlink>
        <a:srgbClr val="730E00"/>
      </a:hlink>
      <a:folHlink>
        <a:srgbClr val="730E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Newsprint</Template>
  <TotalTime>715</TotalTime>
  <Words>696</Words>
  <Application>Microsoft Office PowerPoint</Application>
  <PresentationFormat>On-screen Show (4:3)</PresentationFormat>
  <Paragraphs>65</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NewsPrint</vt:lpstr>
      <vt:lpstr>House Bill 543 Revisions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Florida Department of Law Enforcement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Ashton</dc:creator>
  <cp:lastModifiedBy>Gualtieri,Robert</cp:lastModifiedBy>
  <cp:revision>81</cp:revision>
  <cp:lastPrinted>2019-05-26T17:48:20Z</cp:lastPrinted>
  <dcterms:created xsi:type="dcterms:W3CDTF">2018-04-06T16:45:34Z</dcterms:created>
  <dcterms:modified xsi:type="dcterms:W3CDTF">2024-07-22T23:09:54Z</dcterms:modified>
</cp:coreProperties>
</file>