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8"/>
  </p:notesMasterIdLst>
  <p:sldIdLst>
    <p:sldId id="3338" r:id="rId2"/>
    <p:sldId id="261" r:id="rId3"/>
    <p:sldId id="262" r:id="rId4"/>
    <p:sldId id="264" r:id="rId5"/>
    <p:sldId id="313" r:id="rId6"/>
    <p:sldId id="314" r:id="rId7"/>
    <p:sldId id="325" r:id="rId8"/>
    <p:sldId id="315" r:id="rId9"/>
    <p:sldId id="324" r:id="rId10"/>
    <p:sldId id="316" r:id="rId11"/>
    <p:sldId id="323" r:id="rId12"/>
    <p:sldId id="317" r:id="rId13"/>
    <p:sldId id="318" r:id="rId14"/>
    <p:sldId id="319" r:id="rId15"/>
    <p:sldId id="320" r:id="rId16"/>
    <p:sldId id="321"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80" d="100"/>
          <a:sy n="80" d="100"/>
        </p:scale>
        <p:origin x="88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8AC8822-B14C-4CFB-80F6-FC0CF76366A4}" type="datetimeFigureOut">
              <a:rPr lang="en-US" smtClean="0"/>
              <a:t>7/22/2024</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E5B1790-51DF-45C9-B85E-51D4DE75D681}" type="slidenum">
              <a:rPr lang="en-US" smtClean="0"/>
              <a:t>‹#›</a:t>
            </a:fld>
            <a:endParaRPr lang="en-US" dirty="0"/>
          </a:p>
        </p:txBody>
      </p:sp>
    </p:spTree>
    <p:extLst>
      <p:ext uri="{BB962C8B-B14F-4D97-AF65-F5344CB8AC3E}">
        <p14:creationId xmlns:p14="http://schemas.microsoft.com/office/powerpoint/2010/main" val="272332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2</a:t>
            </a:fld>
            <a:endParaRPr lang="en-US" dirty="0"/>
          </a:p>
        </p:txBody>
      </p:sp>
    </p:spTree>
    <p:extLst>
      <p:ext uri="{BB962C8B-B14F-4D97-AF65-F5344CB8AC3E}">
        <p14:creationId xmlns:p14="http://schemas.microsoft.com/office/powerpoint/2010/main" val="103585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13</a:t>
            </a:fld>
            <a:endParaRPr lang="en-US" dirty="0"/>
          </a:p>
        </p:txBody>
      </p:sp>
    </p:spTree>
    <p:extLst>
      <p:ext uri="{BB962C8B-B14F-4D97-AF65-F5344CB8AC3E}">
        <p14:creationId xmlns:p14="http://schemas.microsoft.com/office/powerpoint/2010/main" val="53007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14</a:t>
            </a:fld>
            <a:endParaRPr lang="en-US" dirty="0"/>
          </a:p>
        </p:txBody>
      </p:sp>
    </p:spTree>
    <p:extLst>
      <p:ext uri="{BB962C8B-B14F-4D97-AF65-F5344CB8AC3E}">
        <p14:creationId xmlns:p14="http://schemas.microsoft.com/office/powerpoint/2010/main" val="13876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15</a:t>
            </a:fld>
            <a:endParaRPr lang="en-US" dirty="0"/>
          </a:p>
        </p:txBody>
      </p:sp>
    </p:spTree>
    <p:extLst>
      <p:ext uri="{BB962C8B-B14F-4D97-AF65-F5344CB8AC3E}">
        <p14:creationId xmlns:p14="http://schemas.microsoft.com/office/powerpoint/2010/main" val="4012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16</a:t>
            </a:fld>
            <a:endParaRPr lang="en-US" dirty="0"/>
          </a:p>
        </p:txBody>
      </p:sp>
    </p:spTree>
    <p:extLst>
      <p:ext uri="{BB962C8B-B14F-4D97-AF65-F5344CB8AC3E}">
        <p14:creationId xmlns:p14="http://schemas.microsoft.com/office/powerpoint/2010/main" val="421981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4</a:t>
            </a:fld>
            <a:endParaRPr lang="en-US" dirty="0"/>
          </a:p>
        </p:txBody>
      </p:sp>
    </p:spTree>
    <p:extLst>
      <p:ext uri="{BB962C8B-B14F-4D97-AF65-F5344CB8AC3E}">
        <p14:creationId xmlns:p14="http://schemas.microsoft.com/office/powerpoint/2010/main" val="71118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5</a:t>
            </a:fld>
            <a:endParaRPr lang="en-US" dirty="0"/>
          </a:p>
        </p:txBody>
      </p:sp>
    </p:spTree>
    <p:extLst>
      <p:ext uri="{BB962C8B-B14F-4D97-AF65-F5344CB8AC3E}">
        <p14:creationId xmlns:p14="http://schemas.microsoft.com/office/powerpoint/2010/main" val="12591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6</a:t>
            </a:fld>
            <a:endParaRPr lang="en-US" dirty="0"/>
          </a:p>
        </p:txBody>
      </p:sp>
    </p:spTree>
    <p:extLst>
      <p:ext uri="{BB962C8B-B14F-4D97-AF65-F5344CB8AC3E}">
        <p14:creationId xmlns:p14="http://schemas.microsoft.com/office/powerpoint/2010/main" val="62367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8</a:t>
            </a:fld>
            <a:endParaRPr lang="en-US" dirty="0"/>
          </a:p>
        </p:txBody>
      </p:sp>
    </p:spTree>
    <p:extLst>
      <p:ext uri="{BB962C8B-B14F-4D97-AF65-F5344CB8AC3E}">
        <p14:creationId xmlns:p14="http://schemas.microsoft.com/office/powerpoint/2010/main" val="97257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9</a:t>
            </a:fld>
            <a:endParaRPr lang="en-US" dirty="0"/>
          </a:p>
        </p:txBody>
      </p:sp>
    </p:spTree>
    <p:extLst>
      <p:ext uri="{BB962C8B-B14F-4D97-AF65-F5344CB8AC3E}">
        <p14:creationId xmlns:p14="http://schemas.microsoft.com/office/powerpoint/2010/main" val="132182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10</a:t>
            </a:fld>
            <a:endParaRPr lang="en-US" dirty="0"/>
          </a:p>
        </p:txBody>
      </p:sp>
    </p:spTree>
    <p:extLst>
      <p:ext uri="{BB962C8B-B14F-4D97-AF65-F5344CB8AC3E}">
        <p14:creationId xmlns:p14="http://schemas.microsoft.com/office/powerpoint/2010/main" val="73715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11</a:t>
            </a:fld>
            <a:endParaRPr lang="en-US" dirty="0"/>
          </a:p>
        </p:txBody>
      </p:sp>
    </p:spTree>
    <p:extLst>
      <p:ext uri="{BB962C8B-B14F-4D97-AF65-F5344CB8AC3E}">
        <p14:creationId xmlns:p14="http://schemas.microsoft.com/office/powerpoint/2010/main" val="358642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DBC3-0F91-4F6F-AA31-55735AA00FB8}" type="slidenum">
              <a:rPr lang="en-US" smtClean="0"/>
              <a:t>12</a:t>
            </a:fld>
            <a:endParaRPr lang="en-US" dirty="0"/>
          </a:p>
        </p:txBody>
      </p:sp>
    </p:spTree>
    <p:extLst>
      <p:ext uri="{BB962C8B-B14F-4D97-AF65-F5344CB8AC3E}">
        <p14:creationId xmlns:p14="http://schemas.microsoft.com/office/powerpoint/2010/main" val="126912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solidFill>
                  <a:schemeClr val="tx1">
                    <a:lumMod val="10000"/>
                  </a:schemeClr>
                </a:solidFill>
              </a:defRPr>
            </a:lvl1pPr>
          </a:lstStyle>
          <a:p>
            <a:r>
              <a:rPr lang="en-US" dirty="0"/>
              <a:t>Click to edit Master title style</a:t>
            </a:r>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1">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D5640F-1B0C-4D5B-92A8-36B4DA3054AC}"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FBA2A-4FFA-49FA-A149-BEB684D6AFA2}"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1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69179-1E5F-4D77-A986-B83CEAC77C07}"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lvl1pPr>
              <a:defRPr>
                <a:solidFill>
                  <a:schemeClr val="tx1">
                    <a:lumMod val="1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10000"/>
                  </a:schemeClr>
                </a:solidFill>
              </a:defRPr>
            </a:lvl1pPr>
          </a:lstStyle>
          <a:p>
            <a:fld id="{A7295F5B-CBF2-4FCC-BD39-7DD9767B35C5}" type="datetime1">
              <a:rPr lang="en-US" smtClean="0"/>
              <a:t>7/22/2024</a:t>
            </a:fld>
            <a:endParaRPr lang="en-US" dirty="0"/>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10000"/>
                  </a:schemeClr>
                </a:solidFill>
              </a:defRPr>
            </a:lvl1pPr>
          </a:lstStyle>
          <a:p>
            <a:fld id="{E2FFBA2A-4FFA-49FA-A149-BEB684D6AFA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10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10000"/>
                  </a:schemeClr>
                </a:solidFill>
              </a:defRPr>
            </a:lvl1pPr>
          </a:lstStyle>
          <a:p>
            <a:fld id="{7827CF6B-2823-4ED4-AB05-CE9AC9CB5311}" type="datetime1">
              <a:rPr lang="en-US" smtClean="0"/>
              <a:t>7/22/2024</a:t>
            </a:fld>
            <a:endParaRPr lang="en-US" dirty="0"/>
          </a:p>
        </p:txBody>
      </p:sp>
      <p:sp>
        <p:nvSpPr>
          <p:cNvPr id="4" name="Footer Placeholder 3"/>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10000"/>
                  </a:schemeClr>
                </a:solidFill>
              </a:defRPr>
            </a:lvl1pPr>
          </a:lstStyle>
          <a:p>
            <a:fld id="{E2FFBA2A-4FFA-49FA-A149-BEB684D6AFA2}" type="slidenum">
              <a:rPr lang="en-US" smtClean="0"/>
              <a:pPr/>
              <a:t>‹#›</a:t>
            </a:fld>
            <a:endParaRPr lang="en-US" dirty="0"/>
          </a:p>
        </p:txBody>
      </p:sp>
    </p:spTree>
    <p:extLst>
      <p:ext uri="{BB962C8B-B14F-4D97-AF65-F5344CB8AC3E}">
        <p14:creationId xmlns:p14="http://schemas.microsoft.com/office/powerpoint/2010/main" val="119832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1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A59AB-2113-47BA-AF07-4E08985A04DF}"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415DB-6540-4772-B691-0BAD52AB1842}"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FBA2A-4FFA-49FA-A149-BEB684D6AFA2}"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schemeClr val="bg1">
                <a:shade val="20000"/>
                <a:satMod val="350000"/>
                <a:lumMod val="125000"/>
              </a:schemeClr>
              <a:schemeClr val="bg1">
                <a:tint val="90000"/>
                <a:satMod val="25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1EFDF-B511-4257-8D59-885B91156752}"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1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45006-21EA-4EB2-80DB-15CB83D3F839}" type="datetime1">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FBA2A-4FFA-49FA-A149-BEB684D6AFA2}"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514600"/>
            <a:ext cx="6781800" cy="1600200"/>
          </a:xfrm>
        </p:spPr>
        <p:txBody>
          <a:bodyPr/>
          <a:lstStyle>
            <a:lvl1pPr>
              <a:defRPr>
                <a:solidFill>
                  <a:schemeClr val="tx1">
                    <a:lumMod val="1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3045B3C-622F-4DB6-B9FE-68ABE8ECE096}" type="datetime1">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F33DE-98D8-4CB4-8C15-95B10C72F335}" type="datetime1">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solidFill>
                  <a:schemeClr val="tx1">
                    <a:lumMod val="10000"/>
                  </a:schemeClr>
                </a:solidFill>
              </a:defRPr>
            </a:lvl1pPr>
          </a:lstStyle>
          <a:p>
            <a:r>
              <a:rPr lang="en-US" dirty="0"/>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1">
                    <a:lumMod val="1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30614-828D-4DED-A4DD-27189FB1792C}"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FBA2A-4FFA-49FA-A149-BEB684D6AFA2}"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solidFill>
                  <a:schemeClr val="tx1">
                    <a:lumMod val="1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4A87D-5327-4EB7-9041-C3984B8C6E1B}"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FBA2A-4FFA-49FA-A149-BEB684D6AFA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1">
                    <a:lumMod val="10000"/>
                  </a:schemeClr>
                </a:solidFill>
                <a:latin typeface="+mn-lt"/>
              </a:defRPr>
            </a:lvl1pPr>
          </a:lstStyle>
          <a:p>
            <a:fld id="{2CBD58F2-4D76-455A-9670-BB374B252F4C}" type="datetime1">
              <a:rPr lang="en-US" smtClean="0"/>
              <a:t>7/22/2024</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1">
                    <a:lumMod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10000"/>
                  </a:schemeClr>
                </a:solidFill>
                <a:latin typeface="+mj-lt"/>
              </a:defRPr>
            </a:lvl1pPr>
          </a:lstStyle>
          <a:p>
            <a:fld id="{E2FFBA2A-4FFA-49FA-A149-BEB684D6AFA2}"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0" y="5856215"/>
            <a:ext cx="91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latinLnBrk="0" hangingPunct="1">
        <a:spcBef>
          <a:spcPct val="0"/>
        </a:spcBef>
        <a:buNone/>
        <a:defRPr sz="5400" kern="1200">
          <a:solidFill>
            <a:schemeClr val="tx1">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1">
              <a:lumMod val="10000"/>
            </a:schemeClr>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1">
              <a:lumMod val="10000"/>
            </a:schemeClr>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1">
              <a:lumMod val="10000"/>
            </a:schemeClr>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1">
              <a:lumMod val="10000"/>
            </a:schemeClr>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1">
              <a:lumMod val="10000"/>
            </a:schemeClr>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ith a logo&#10;&#10;Description automatically generated">
            <a:extLst>
              <a:ext uri="{FF2B5EF4-FFF2-40B4-BE49-F238E27FC236}">
                <a16:creationId xmlns:a16="http://schemas.microsoft.com/office/drawing/2014/main" id="{2F06A002-3260-97E3-3148-CFA4064C3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704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10</a:t>
            </a:fld>
            <a:endParaRPr lang="en-US" sz="1600" dirty="0">
              <a:latin typeface="+mn-lt"/>
            </a:endParaRPr>
          </a:p>
        </p:txBody>
      </p:sp>
      <p:sp>
        <p:nvSpPr>
          <p:cNvPr id="5" name="TextBox 4">
            <a:extLst>
              <a:ext uri="{FF2B5EF4-FFF2-40B4-BE49-F238E27FC236}">
                <a16:creationId xmlns:a16="http://schemas.microsoft.com/office/drawing/2014/main" id="{A67C99EA-D8E2-4E71-B78E-0C96DE63F833}"/>
              </a:ext>
            </a:extLst>
          </p:cNvPr>
          <p:cNvSpPr txBox="1"/>
          <p:nvPr/>
        </p:nvSpPr>
        <p:spPr>
          <a:xfrm>
            <a:off x="457200" y="1981200"/>
            <a:ext cx="8229600" cy="2041585"/>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mapping data must also “be compatible with security software platforms in use by the specific school for which the data is provided without requiring local law enforcement agencies or school districts to purchase additional software or requiring a fee to view or access the data.”</a:t>
            </a:r>
          </a:p>
        </p:txBody>
      </p:sp>
    </p:spTree>
    <p:extLst>
      <p:ext uri="{BB962C8B-B14F-4D97-AF65-F5344CB8AC3E}">
        <p14:creationId xmlns:p14="http://schemas.microsoft.com/office/powerpoint/2010/main" val="16720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11</a:t>
            </a:fld>
            <a:endParaRPr lang="en-US" sz="1600" dirty="0">
              <a:latin typeface="+mn-lt"/>
            </a:endParaRPr>
          </a:p>
        </p:txBody>
      </p:sp>
      <p:sp>
        <p:nvSpPr>
          <p:cNvPr id="5" name="TextBox 4">
            <a:extLst>
              <a:ext uri="{FF2B5EF4-FFF2-40B4-BE49-F238E27FC236}">
                <a16:creationId xmlns:a16="http://schemas.microsoft.com/office/drawing/2014/main" id="{A67C99EA-D8E2-4E71-B78E-0C96DE63F833}"/>
              </a:ext>
            </a:extLst>
          </p:cNvPr>
          <p:cNvSpPr txBox="1"/>
          <p:nvPr/>
        </p:nvSpPr>
        <p:spPr>
          <a:xfrm>
            <a:off x="457200" y="2057400"/>
            <a:ext cx="8229600" cy="2246769"/>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Further, the data, if requested, must be in a “digital file format that can be integrated into interactive mobile platforms in use.” </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maps must be overlaid on “current aerial imagery” and be “overlaid with grided x and y coordinates.” </a:t>
            </a:r>
          </a:p>
        </p:txBody>
      </p:sp>
    </p:spTree>
    <p:extLst>
      <p:ext uri="{BB962C8B-B14F-4D97-AF65-F5344CB8AC3E}">
        <p14:creationId xmlns:p14="http://schemas.microsoft.com/office/powerpoint/2010/main" val="338824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 up of map">
            <a:extLst>
              <a:ext uri="{FF2B5EF4-FFF2-40B4-BE49-F238E27FC236}">
                <a16:creationId xmlns:a16="http://schemas.microsoft.com/office/drawing/2014/main" id="{DD57B655-639B-C225-1DD4-5C2FB3BA9A30}"/>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228600" y="685800"/>
            <a:ext cx="8686800" cy="5040630"/>
          </a:xfrm>
          <a:prstGeom prst="rect">
            <a:avLst/>
          </a:prstGeom>
          <a:effectLst>
            <a:softEdge rad="317500"/>
          </a:effectLst>
        </p:spPr>
      </p:pic>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12</a:t>
            </a:fld>
            <a:endParaRPr lang="en-US" sz="1600" dirty="0">
              <a:latin typeface="+mn-lt"/>
            </a:endParaRPr>
          </a:p>
        </p:txBody>
      </p:sp>
      <p:sp>
        <p:nvSpPr>
          <p:cNvPr id="5" name="TextBox 4">
            <a:extLst>
              <a:ext uri="{FF2B5EF4-FFF2-40B4-BE49-F238E27FC236}">
                <a16:creationId xmlns:a16="http://schemas.microsoft.com/office/drawing/2014/main" id="{49311E97-716B-4936-B393-F2AACDB8532A}"/>
              </a:ext>
            </a:extLst>
          </p:cNvPr>
          <p:cNvSpPr txBox="1"/>
          <p:nvPr/>
        </p:nvSpPr>
        <p:spPr>
          <a:xfrm>
            <a:off x="533400" y="1905000"/>
            <a:ext cx="8153400" cy="2641942"/>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There are three companies that provide mapping services to Florida school districts.  </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There are multiple companies that provide “software platforms” used by law enforcement for mobile maps on computer-aided dispatch systems (CAD) and other mapping programs. </a:t>
            </a:r>
          </a:p>
        </p:txBody>
      </p:sp>
    </p:spTree>
    <p:extLst>
      <p:ext uri="{BB962C8B-B14F-4D97-AF65-F5344CB8AC3E}">
        <p14:creationId xmlns:p14="http://schemas.microsoft.com/office/powerpoint/2010/main" val="393326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13</a:t>
            </a:fld>
            <a:endParaRPr lang="en-US" sz="1600" dirty="0">
              <a:latin typeface="+mn-lt"/>
            </a:endParaRPr>
          </a:p>
        </p:txBody>
      </p:sp>
      <p:sp>
        <p:nvSpPr>
          <p:cNvPr id="5" name="TextBox 4">
            <a:extLst>
              <a:ext uri="{FF2B5EF4-FFF2-40B4-BE49-F238E27FC236}">
                <a16:creationId xmlns:a16="http://schemas.microsoft.com/office/drawing/2014/main" id="{D52CACD8-8762-4F4D-817E-116484A65A10}"/>
              </a:ext>
            </a:extLst>
          </p:cNvPr>
          <p:cNvSpPr txBox="1"/>
          <p:nvPr/>
        </p:nvSpPr>
        <p:spPr>
          <a:xfrm>
            <a:off x="457200" y="1828800"/>
            <a:ext cx="8229600" cy="2641942"/>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There are multiple companies that provide “security software platforms” (Alyssa’s Alert providers) for Florida schools. </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Not all of the systems of the companies providing mapping are compatible or interfaced with the law enforcement or school platforms.</a:t>
            </a:r>
          </a:p>
        </p:txBody>
      </p:sp>
    </p:spTree>
    <p:extLst>
      <p:ext uri="{BB962C8B-B14F-4D97-AF65-F5344CB8AC3E}">
        <p14:creationId xmlns:p14="http://schemas.microsoft.com/office/powerpoint/2010/main" val="29185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14</a:t>
            </a:fld>
            <a:endParaRPr lang="en-US" sz="1600" dirty="0">
              <a:latin typeface="+mn-lt"/>
            </a:endParaRPr>
          </a:p>
        </p:txBody>
      </p:sp>
      <p:sp>
        <p:nvSpPr>
          <p:cNvPr id="5" name="TextBox 4">
            <a:extLst>
              <a:ext uri="{FF2B5EF4-FFF2-40B4-BE49-F238E27FC236}">
                <a16:creationId xmlns:a16="http://schemas.microsoft.com/office/drawing/2014/main" id="{E6EDA8A7-7A8A-46F8-BBB2-3DEE0CF384BA}"/>
              </a:ext>
            </a:extLst>
          </p:cNvPr>
          <p:cNvSpPr txBox="1"/>
          <p:nvPr/>
        </p:nvSpPr>
        <p:spPr>
          <a:xfrm>
            <a:off x="533400" y="1676400"/>
            <a:ext cx="8077200" cy="4427815"/>
          </a:xfrm>
          <a:prstGeom prst="rect">
            <a:avLst/>
          </a:prstGeom>
          <a:noFill/>
        </p:spPr>
        <p:txBody>
          <a:bodyPr wrap="square">
            <a:spAutoFit/>
          </a:bodyPr>
          <a:lstStyle/>
          <a:p>
            <a:pPr marL="0" marR="0" algn="just">
              <a:lnSpc>
                <a:spcPct val="107000"/>
              </a:lnSpc>
              <a:spcBef>
                <a:spcPts val="0"/>
              </a:spcBef>
              <a:spcAft>
                <a:spcPts val="800"/>
              </a:spcAft>
            </a:pPr>
            <a:r>
              <a:rPr lang="en-US" sz="2400" dirty="0"/>
              <a:t>The cost to map each school is about $3,000 and the various school districts received between thousands of dollars to over $1 million.    </a:t>
            </a:r>
          </a:p>
          <a:p>
            <a:pPr marL="0" marR="0" algn="just">
              <a:lnSpc>
                <a:spcPct val="107000"/>
              </a:lnSpc>
              <a:spcBef>
                <a:spcPts val="0"/>
              </a:spcBef>
              <a:spcAft>
                <a:spcPts val="800"/>
              </a:spcAft>
            </a:pPr>
            <a:endParaRPr lang="en-US" sz="2400" dirty="0"/>
          </a:p>
          <a:p>
            <a:pPr marL="0" marR="0" algn="just">
              <a:lnSpc>
                <a:spcPct val="107000"/>
              </a:lnSpc>
              <a:spcBef>
                <a:spcPts val="0"/>
              </a:spcBef>
              <a:spcAft>
                <a:spcPts val="800"/>
              </a:spcAft>
            </a:pPr>
            <a:r>
              <a:rPr lang="en-US" sz="2400" dirty="0"/>
              <a:t>Broward County Public Schools (BCPS) contracted with Centegix to provide the school maps at a contract cost of $1.1 million.</a:t>
            </a:r>
          </a:p>
          <a:p>
            <a:pPr marL="0" marR="0" algn="just">
              <a:lnSpc>
                <a:spcPct val="107000"/>
              </a:lnSpc>
              <a:spcBef>
                <a:spcPts val="0"/>
              </a:spcBef>
              <a:spcAft>
                <a:spcPts val="800"/>
              </a:spcAft>
            </a:pPr>
            <a:endParaRPr lang="en-US" sz="2400" dirty="0"/>
          </a:p>
          <a:p>
            <a:pPr marL="0" marR="0" algn="just">
              <a:lnSpc>
                <a:spcPct val="107000"/>
              </a:lnSpc>
              <a:spcBef>
                <a:spcPts val="0"/>
              </a:spcBef>
              <a:spcAft>
                <a:spcPts val="800"/>
              </a:spcAft>
            </a:pPr>
            <a:r>
              <a:rPr lang="en-US" sz="2400" dirty="0"/>
              <a:t>Centegix is currently working with BSO to provide deputies with access to the maps. </a:t>
            </a:r>
          </a:p>
        </p:txBody>
      </p:sp>
    </p:spTree>
    <p:extLst>
      <p:ext uri="{BB962C8B-B14F-4D97-AF65-F5344CB8AC3E}">
        <p14:creationId xmlns:p14="http://schemas.microsoft.com/office/powerpoint/2010/main" val="145940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aft drawing of a floor plan">
            <a:extLst>
              <a:ext uri="{FF2B5EF4-FFF2-40B4-BE49-F238E27FC236}">
                <a16:creationId xmlns:a16="http://schemas.microsoft.com/office/drawing/2014/main" id="{9C21361E-825B-D10C-3125-251618F55BB4}"/>
              </a:ext>
            </a:extLst>
          </p:cNvPr>
          <p:cNvPicPr>
            <a:picLocks noChangeAspect="1"/>
          </p:cNvPicPr>
          <p:nvPr/>
        </p:nvPicPr>
        <p:blipFill>
          <a:blip r:embed="rId3" cstate="print">
            <a:alphaModFix amt="10000"/>
            <a:extLst>
              <a:ext uri="{28A0092B-C50C-407E-A947-70E740481C1C}">
                <a14:useLocalDpi xmlns:a14="http://schemas.microsoft.com/office/drawing/2010/main" val="0"/>
              </a:ext>
            </a:extLst>
          </a:blip>
          <a:stretch>
            <a:fillRect/>
          </a:stretch>
        </p:blipFill>
        <p:spPr>
          <a:xfrm>
            <a:off x="228600" y="838200"/>
            <a:ext cx="8686800" cy="4837805"/>
          </a:xfrm>
          <a:prstGeom prst="rect">
            <a:avLst/>
          </a:prstGeom>
          <a:effectLst>
            <a:softEdge rad="317500"/>
          </a:effectLst>
        </p:spPr>
      </p:pic>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15</a:t>
            </a:fld>
            <a:endParaRPr lang="en-US" sz="1600" dirty="0">
              <a:latin typeface="+mn-lt"/>
            </a:endParaRPr>
          </a:p>
        </p:txBody>
      </p:sp>
      <p:sp>
        <p:nvSpPr>
          <p:cNvPr id="2" name="TextBox 1">
            <a:extLst>
              <a:ext uri="{FF2B5EF4-FFF2-40B4-BE49-F238E27FC236}">
                <a16:creationId xmlns:a16="http://schemas.microsoft.com/office/drawing/2014/main" id="{E8475310-748C-2716-547B-EB15E6A5FDD6}"/>
              </a:ext>
            </a:extLst>
          </p:cNvPr>
          <p:cNvSpPr txBox="1"/>
          <p:nvPr/>
        </p:nvSpPr>
        <p:spPr>
          <a:xfrm>
            <a:off x="533400" y="2286000"/>
            <a:ext cx="8077200" cy="1251240"/>
          </a:xfrm>
          <a:prstGeom prst="rect">
            <a:avLst/>
          </a:prstGeom>
          <a:noFill/>
        </p:spPr>
        <p:txBody>
          <a:bodyPr wrap="square">
            <a:spAutoFit/>
          </a:bodyPr>
          <a:lstStyle/>
          <a:p>
            <a:pPr marL="0" marR="0" algn="just">
              <a:lnSpc>
                <a:spcPct val="107000"/>
              </a:lnSpc>
              <a:spcBef>
                <a:spcPts val="0"/>
              </a:spcBef>
              <a:spcAft>
                <a:spcPts val="800"/>
              </a:spcAft>
            </a:pPr>
            <a:r>
              <a:rPr lang="en-US" sz="2400" dirty="0"/>
              <a:t>The implementation of the mapping program has been inconsistent throughout the state and the different districts are in varying stages of implementation.</a:t>
            </a:r>
          </a:p>
        </p:txBody>
      </p:sp>
    </p:spTree>
    <p:extLst>
      <p:ext uri="{BB962C8B-B14F-4D97-AF65-F5344CB8AC3E}">
        <p14:creationId xmlns:p14="http://schemas.microsoft.com/office/powerpoint/2010/main" val="164084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16</a:t>
            </a:fld>
            <a:endParaRPr lang="en-US" sz="1600" dirty="0">
              <a:latin typeface="+mn-lt"/>
            </a:endParaRPr>
          </a:p>
        </p:txBody>
      </p:sp>
      <p:sp>
        <p:nvSpPr>
          <p:cNvPr id="5" name="TextBox 4">
            <a:extLst>
              <a:ext uri="{FF2B5EF4-FFF2-40B4-BE49-F238E27FC236}">
                <a16:creationId xmlns:a16="http://schemas.microsoft.com/office/drawing/2014/main" id="{0A20FB88-0000-4037-8B3E-925627E58998}"/>
              </a:ext>
            </a:extLst>
          </p:cNvPr>
          <p:cNvSpPr txBox="1"/>
          <p:nvPr/>
        </p:nvSpPr>
        <p:spPr>
          <a:xfrm>
            <a:off x="571500" y="609600"/>
            <a:ext cx="8001000" cy="5598136"/>
          </a:xfrm>
          <a:prstGeom prst="rect">
            <a:avLst/>
          </a:prstGeom>
          <a:noFill/>
        </p:spPr>
        <p:txBody>
          <a:bodyPr wrap="square">
            <a:spAutoFit/>
          </a:bodyPr>
          <a:lstStyle/>
          <a:p>
            <a:pPr marR="0" lvl="0" algn="just">
              <a:lnSpc>
                <a:spcPct val="107000"/>
              </a:lnSpc>
              <a:spcBef>
                <a:spcPts val="0"/>
              </a:spcBef>
              <a:spcAft>
                <a:spcPts val="0"/>
              </a:spcAft>
            </a:pPr>
            <a:r>
              <a:rPr lang="en-US" sz="2400" dirty="0"/>
              <a:t>The funding under HB301 had to be expended by June 30, 2024, but in this year’s budget bill, the legislature extended the expenditure deadline to June 30, 2025.</a:t>
            </a:r>
          </a:p>
          <a:p>
            <a:pPr marR="0" lvl="0" algn="just">
              <a:lnSpc>
                <a:spcPct val="107000"/>
              </a:lnSpc>
              <a:spcBef>
                <a:spcPts val="0"/>
              </a:spcBef>
              <a:spcAft>
                <a:spcPts val="0"/>
              </a:spcAft>
            </a:pPr>
            <a:endParaRPr lang="en-US" sz="2400" dirty="0"/>
          </a:p>
          <a:p>
            <a:pPr marR="0" lvl="0" algn="just">
              <a:lnSpc>
                <a:spcPct val="107000"/>
              </a:lnSpc>
              <a:spcBef>
                <a:spcPts val="0"/>
              </a:spcBef>
              <a:spcAft>
                <a:spcPts val="0"/>
              </a:spcAft>
            </a:pPr>
            <a:r>
              <a:rPr lang="en-US" sz="2400" dirty="0"/>
              <a:t>All of the school districts and companies providing the maps need to continue working toward full compliance with the law and ensure all first responders have access to the maps on existing systems.</a:t>
            </a:r>
          </a:p>
          <a:p>
            <a:pPr marR="0" lvl="0" algn="just">
              <a:lnSpc>
                <a:spcPct val="107000"/>
              </a:lnSpc>
              <a:spcBef>
                <a:spcPts val="0"/>
              </a:spcBef>
              <a:spcAft>
                <a:spcPts val="0"/>
              </a:spcAft>
            </a:pPr>
            <a:endParaRPr lang="en-US" sz="2400" dirty="0"/>
          </a:p>
          <a:p>
            <a:pPr marR="0" lvl="0" algn="just">
              <a:lnSpc>
                <a:spcPct val="107000"/>
              </a:lnSpc>
              <a:spcBef>
                <a:spcPts val="0"/>
              </a:spcBef>
              <a:spcAft>
                <a:spcPts val="0"/>
              </a:spcAft>
            </a:pPr>
            <a:r>
              <a:rPr lang="en-US" sz="2400" dirty="0"/>
              <a:t>They also need to ensure that all the school districts have access to the maps through their current systems.</a:t>
            </a:r>
          </a:p>
          <a:p>
            <a:pPr marR="0" lvl="0" algn="just">
              <a:lnSpc>
                <a:spcPct val="107000"/>
              </a:lnSpc>
              <a:spcBef>
                <a:spcPts val="0"/>
              </a:spcBef>
              <a:spcAft>
                <a:spcPts val="0"/>
              </a:spcAft>
            </a:pPr>
            <a:endParaRPr lang="en-US" sz="2400" dirty="0"/>
          </a:p>
          <a:p>
            <a:pPr marR="0" lvl="0" algn="just">
              <a:lnSpc>
                <a:spcPct val="107000"/>
              </a:lnSpc>
              <a:spcBef>
                <a:spcPts val="0"/>
              </a:spcBef>
              <a:spcAft>
                <a:spcPts val="0"/>
              </a:spcAft>
            </a:pPr>
            <a:r>
              <a:rPr lang="en-US" sz="2400" dirty="0"/>
              <a:t>DOE Office of Safe Schools is currently conducting a compliance review.   </a:t>
            </a:r>
          </a:p>
        </p:txBody>
      </p:sp>
    </p:spTree>
    <p:extLst>
      <p:ext uri="{BB962C8B-B14F-4D97-AF65-F5344CB8AC3E}">
        <p14:creationId xmlns:p14="http://schemas.microsoft.com/office/powerpoint/2010/main" val="165618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2438400"/>
            <a:ext cx="7391400" cy="1066800"/>
          </a:xfrm>
        </p:spPr>
        <p:txBody>
          <a:bodyPr anchor="ctr">
            <a:normAutofit/>
          </a:bodyPr>
          <a:lstStyle/>
          <a:p>
            <a:pPr algn="ctr"/>
            <a:r>
              <a:rPr lang="en-US" sz="4000" b="1" dirty="0">
                <a:solidFill>
                  <a:schemeClr val="bg2">
                    <a:lumMod val="25000"/>
                  </a:schemeClr>
                </a:solidFill>
                <a:latin typeface="+mn-lt"/>
              </a:rPr>
              <a:t>House Bill 301</a:t>
            </a:r>
          </a:p>
        </p:txBody>
      </p:sp>
      <p:sp>
        <p:nvSpPr>
          <p:cNvPr id="3" name="Slide Number Placeholder 2"/>
          <p:cNvSpPr>
            <a:spLocks noGrp="1"/>
          </p:cNvSpPr>
          <p:nvPr>
            <p:ph type="sldNum" sz="quarter" idx="12"/>
          </p:nvPr>
        </p:nvSpPr>
        <p:spPr/>
        <p:txBody>
          <a:bodyPr/>
          <a:lstStyle/>
          <a:p>
            <a:fld id="{E2FFBA2A-4FFA-49FA-A149-BEB684D6AFA2}" type="slidenum">
              <a:rPr lang="en-US" sz="1600" smtClean="0">
                <a:latin typeface="+mn-lt"/>
              </a:rPr>
              <a:t>2</a:t>
            </a:fld>
            <a:endParaRPr lang="en-US" sz="1600" dirty="0">
              <a:latin typeface="+mn-lt"/>
            </a:endParaRPr>
          </a:p>
        </p:txBody>
      </p:sp>
    </p:spTree>
    <p:extLst>
      <p:ext uri="{BB962C8B-B14F-4D97-AF65-F5344CB8AC3E}">
        <p14:creationId xmlns:p14="http://schemas.microsoft.com/office/powerpoint/2010/main" val="56670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3</a:t>
            </a:fld>
            <a:endParaRPr lang="en-US" sz="1600" dirty="0">
              <a:latin typeface="+mn-lt"/>
            </a:endParaRPr>
          </a:p>
        </p:txBody>
      </p:sp>
      <p:sp>
        <p:nvSpPr>
          <p:cNvPr id="5" name="TextBox 4">
            <a:extLst>
              <a:ext uri="{FF2B5EF4-FFF2-40B4-BE49-F238E27FC236}">
                <a16:creationId xmlns:a16="http://schemas.microsoft.com/office/drawing/2014/main" id="{1C3D0D1B-01A6-49CE-8CC1-5B0EAE08063F}"/>
              </a:ext>
            </a:extLst>
          </p:cNvPr>
          <p:cNvSpPr txBox="1"/>
          <p:nvPr/>
        </p:nvSpPr>
        <p:spPr>
          <a:xfrm>
            <a:off x="609600" y="1981200"/>
            <a:ext cx="8077200" cy="2246769"/>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HB301 (F.S. 1013.13) appropriated $14 million for statewide school mapping.</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funding was provided to the Department of Education (DOE) and made available to all school districts in the state.</a:t>
            </a:r>
          </a:p>
        </p:txBody>
      </p:sp>
    </p:spTree>
    <p:extLst>
      <p:ext uri="{BB962C8B-B14F-4D97-AF65-F5344CB8AC3E}">
        <p14:creationId xmlns:p14="http://schemas.microsoft.com/office/powerpoint/2010/main" val="88416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600200"/>
            <a:ext cx="8305800" cy="3037113"/>
          </a:xfrm>
          <a:prstGeom prst="rect">
            <a:avLst/>
          </a:prstGeom>
          <a:noFill/>
        </p:spPr>
        <p:txBody>
          <a:bodyPr wrap="square" rtlCol="0">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Up until the State provided this funding there was no universal mapping for schools, or other critical infrastructure, in each county or school district.</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various law enforcement, fire/EMS, and other first responders, as well as the school districts, have used multiple mapping platforms in their areas of responsibility.</a:t>
            </a:r>
          </a:p>
        </p:txBody>
      </p:sp>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4</a:t>
            </a:fld>
            <a:endParaRPr lang="en-US" sz="1600" dirty="0">
              <a:latin typeface="+mn-lt"/>
            </a:endParaRPr>
          </a:p>
        </p:txBody>
      </p:sp>
    </p:spTree>
    <p:extLst>
      <p:ext uri="{BB962C8B-B14F-4D97-AF65-F5344CB8AC3E}">
        <p14:creationId xmlns:p14="http://schemas.microsoft.com/office/powerpoint/2010/main" val="91687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white strings one below is tangled while the one above is curved">
            <a:extLst>
              <a:ext uri="{FF2B5EF4-FFF2-40B4-BE49-F238E27FC236}">
                <a16:creationId xmlns:a16="http://schemas.microsoft.com/office/drawing/2014/main" id="{AC67097E-FAB7-9703-DF76-8E96F03DAF65}"/>
              </a:ext>
            </a:extLst>
          </p:cNvPr>
          <p:cNvPicPr>
            <a:picLocks noChangeAspect="1"/>
          </p:cNvPicPr>
          <p:nvPr/>
        </p:nvPicPr>
        <p:blipFill>
          <a:blip r:embed="rId3" cstate="print">
            <a:alphaModFix amt="15000"/>
            <a:extLst>
              <a:ext uri="{28A0092B-C50C-407E-A947-70E740481C1C}">
                <a14:useLocalDpi xmlns:a14="http://schemas.microsoft.com/office/drawing/2010/main" val="0"/>
              </a:ext>
            </a:extLst>
          </a:blip>
          <a:stretch>
            <a:fillRect/>
          </a:stretch>
        </p:blipFill>
        <p:spPr>
          <a:xfrm>
            <a:off x="381000" y="914400"/>
            <a:ext cx="8458200" cy="4648200"/>
          </a:xfrm>
          <a:prstGeom prst="rect">
            <a:avLst/>
          </a:prstGeom>
          <a:effectLst>
            <a:softEdge rad="317500"/>
          </a:effectLst>
        </p:spPr>
      </p:pic>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5</a:t>
            </a:fld>
            <a:endParaRPr lang="en-US" sz="1600" dirty="0">
              <a:latin typeface="+mn-lt"/>
            </a:endParaRPr>
          </a:p>
        </p:txBody>
      </p:sp>
      <p:sp>
        <p:nvSpPr>
          <p:cNvPr id="5" name="TextBox 4">
            <a:extLst>
              <a:ext uri="{FF2B5EF4-FFF2-40B4-BE49-F238E27FC236}">
                <a16:creationId xmlns:a16="http://schemas.microsoft.com/office/drawing/2014/main" id="{F6A9584C-24B2-49C7-98A5-E68B83772EC9}"/>
              </a:ext>
            </a:extLst>
          </p:cNvPr>
          <p:cNvSpPr txBox="1"/>
          <p:nvPr/>
        </p:nvSpPr>
        <p:spPr>
          <a:xfrm>
            <a:off x="457200" y="1905000"/>
            <a:ext cx="8305800" cy="2641942"/>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In counties with multiple law enforcement agencies, the different agencies used different maps. </a:t>
            </a:r>
          </a:p>
          <a:p>
            <a:pPr marL="0" marR="0" algn="just">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There was also no consistency in the map orientation, what the maps contained, or verified labeling of buildings, hallways, doorways, classrooms, etc.</a:t>
            </a:r>
          </a:p>
        </p:txBody>
      </p:sp>
    </p:spTree>
    <p:extLst>
      <p:ext uri="{BB962C8B-B14F-4D97-AF65-F5344CB8AC3E}">
        <p14:creationId xmlns:p14="http://schemas.microsoft.com/office/powerpoint/2010/main" val="76304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6</a:t>
            </a:fld>
            <a:endParaRPr lang="en-US" sz="1600" dirty="0">
              <a:latin typeface="+mn-lt"/>
            </a:endParaRPr>
          </a:p>
        </p:txBody>
      </p:sp>
      <p:sp>
        <p:nvSpPr>
          <p:cNvPr id="5" name="TextBox 4">
            <a:extLst>
              <a:ext uri="{FF2B5EF4-FFF2-40B4-BE49-F238E27FC236}">
                <a16:creationId xmlns:a16="http://schemas.microsoft.com/office/drawing/2014/main" id="{9824037E-5E06-4C15-BC95-1F81137F358E}"/>
              </a:ext>
            </a:extLst>
          </p:cNvPr>
          <p:cNvSpPr txBox="1"/>
          <p:nvPr/>
        </p:nvSpPr>
        <p:spPr>
          <a:xfrm>
            <a:off x="533400" y="1676400"/>
            <a:ext cx="8153400" cy="3037113"/>
          </a:xfrm>
          <a:prstGeom prst="rect">
            <a:avLst/>
          </a:prstGeom>
          <a:noFill/>
        </p:spPr>
        <p:txBody>
          <a:bodyPr wrap="square">
            <a:spAutoFit/>
          </a:bodyPr>
          <a:lstStyle/>
          <a:p>
            <a:pPr marL="0" marR="0" algn="just">
              <a:lnSpc>
                <a:spcPct val="107000"/>
              </a:lnSpc>
              <a:spcBef>
                <a:spcPts val="0"/>
              </a:spcBef>
              <a:spcAft>
                <a:spcPts val="800"/>
              </a:spcAft>
            </a:pPr>
            <a:r>
              <a:rPr lang="en-US" sz="2400" dirty="0"/>
              <a:t>The mapping provided by the State funding is intended to provide a universal map, with true north orientation and a grid system overlay for all schools.</a:t>
            </a:r>
          </a:p>
          <a:p>
            <a:pPr marL="0" marR="0" algn="just">
              <a:lnSpc>
                <a:spcPct val="107000"/>
              </a:lnSpc>
              <a:spcBef>
                <a:spcPts val="0"/>
              </a:spcBef>
              <a:spcAft>
                <a:spcPts val="800"/>
              </a:spcAft>
            </a:pPr>
            <a:endParaRPr lang="en-US" sz="2400" dirty="0"/>
          </a:p>
          <a:p>
            <a:pPr marL="0" marR="0" algn="just">
              <a:lnSpc>
                <a:spcPct val="107000"/>
              </a:lnSpc>
              <a:spcBef>
                <a:spcPts val="0"/>
              </a:spcBef>
              <a:spcAft>
                <a:spcPts val="800"/>
              </a:spcAft>
            </a:pPr>
            <a:r>
              <a:rPr lang="en-US" sz="2400" dirty="0"/>
              <a:t>This standardized map will provide for consistency and efficiency in the response and command and control of active assailant and other critical events.</a:t>
            </a:r>
          </a:p>
        </p:txBody>
      </p:sp>
    </p:spTree>
    <p:extLst>
      <p:ext uri="{BB962C8B-B14F-4D97-AF65-F5344CB8AC3E}">
        <p14:creationId xmlns:p14="http://schemas.microsoft.com/office/powerpoint/2010/main" val="273496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47BFC-ED1C-0B8E-7275-ED33EC2A9A6F}"/>
              </a:ext>
            </a:extLst>
          </p:cNvPr>
          <p:cNvSpPr>
            <a:spLocks noGrp="1"/>
          </p:cNvSpPr>
          <p:nvPr>
            <p:ph type="sldNum" sz="quarter" idx="12"/>
          </p:nvPr>
        </p:nvSpPr>
        <p:spPr/>
        <p:txBody>
          <a:bodyPr/>
          <a:lstStyle/>
          <a:p>
            <a:fld id="{E2FFBA2A-4FFA-49FA-A149-BEB684D6AFA2}" type="slidenum">
              <a:rPr lang="en-US" smtClean="0"/>
              <a:t>7</a:t>
            </a:fld>
            <a:endParaRPr lang="en-US" dirty="0"/>
          </a:p>
        </p:txBody>
      </p:sp>
      <p:pic>
        <p:nvPicPr>
          <p:cNvPr id="8" name="Picture 7" descr="A map of a building&#10;&#10;Description automatically generated">
            <a:extLst>
              <a:ext uri="{FF2B5EF4-FFF2-40B4-BE49-F238E27FC236}">
                <a16:creationId xmlns:a16="http://schemas.microsoft.com/office/drawing/2014/main" id="{78DF4A37-550B-EBA7-C8CF-B67F9A7A1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5029198" cy="5446172"/>
          </a:xfrm>
          <a:prstGeom prst="rect">
            <a:avLst/>
          </a:prstGeom>
          <a:ln>
            <a:solidFill>
              <a:schemeClr val="tx1"/>
            </a:solidFill>
          </a:ln>
        </p:spPr>
      </p:pic>
      <p:pic>
        <p:nvPicPr>
          <p:cNvPr id="9" name="Picture 8">
            <a:extLst>
              <a:ext uri="{FF2B5EF4-FFF2-40B4-BE49-F238E27FC236}">
                <a16:creationId xmlns:a16="http://schemas.microsoft.com/office/drawing/2014/main" id="{48E185C7-F64C-0E63-8FFC-E03E08AD0432}"/>
              </a:ext>
            </a:extLst>
          </p:cNvPr>
          <p:cNvPicPr>
            <a:picLocks noChangeAspect="1"/>
          </p:cNvPicPr>
          <p:nvPr/>
        </p:nvPicPr>
        <p:blipFill>
          <a:blip r:embed="rId3"/>
          <a:stretch>
            <a:fillRect/>
          </a:stretch>
        </p:blipFill>
        <p:spPr>
          <a:xfrm>
            <a:off x="5791200" y="762000"/>
            <a:ext cx="3048264" cy="5078408"/>
          </a:xfrm>
          <a:prstGeom prst="rect">
            <a:avLst/>
          </a:prstGeom>
          <a:ln>
            <a:solidFill>
              <a:schemeClr val="tx1"/>
            </a:solidFill>
          </a:ln>
        </p:spPr>
      </p:pic>
    </p:spTree>
    <p:extLst>
      <p:ext uri="{BB962C8B-B14F-4D97-AF65-F5344CB8AC3E}">
        <p14:creationId xmlns:p14="http://schemas.microsoft.com/office/powerpoint/2010/main" val="73054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8</a:t>
            </a:fld>
            <a:endParaRPr lang="en-US" sz="1600" dirty="0">
              <a:latin typeface="+mn-lt"/>
            </a:endParaRPr>
          </a:p>
        </p:txBody>
      </p:sp>
      <p:sp>
        <p:nvSpPr>
          <p:cNvPr id="5" name="TextBox 4">
            <a:extLst>
              <a:ext uri="{FF2B5EF4-FFF2-40B4-BE49-F238E27FC236}">
                <a16:creationId xmlns:a16="http://schemas.microsoft.com/office/drawing/2014/main" id="{A9149E0E-6648-4B1F-B271-614DA5E05C82}"/>
              </a:ext>
            </a:extLst>
          </p:cNvPr>
          <p:cNvSpPr txBox="1"/>
          <p:nvPr/>
        </p:nvSpPr>
        <p:spPr>
          <a:xfrm>
            <a:off x="533400" y="2286000"/>
            <a:ext cx="8077200" cy="1251240"/>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law states that each school district “may apply” for the funding in “consultation with local law enforcement and public safety agencies (Fire/EMS).” </a:t>
            </a:r>
          </a:p>
        </p:txBody>
      </p:sp>
    </p:spTree>
    <p:extLst>
      <p:ext uri="{BB962C8B-B14F-4D97-AF65-F5344CB8AC3E}">
        <p14:creationId xmlns:p14="http://schemas.microsoft.com/office/powerpoint/2010/main" val="201742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FBA2A-4FFA-49FA-A149-BEB684D6AFA2}" type="slidenum">
              <a:rPr lang="en-US" sz="1600" smtClean="0">
                <a:latin typeface="+mn-lt"/>
              </a:rPr>
              <a:t>9</a:t>
            </a:fld>
            <a:endParaRPr lang="en-US" sz="1600" dirty="0">
              <a:latin typeface="+mn-lt"/>
            </a:endParaRPr>
          </a:p>
        </p:txBody>
      </p:sp>
      <p:sp>
        <p:nvSpPr>
          <p:cNvPr id="5" name="TextBox 4">
            <a:extLst>
              <a:ext uri="{FF2B5EF4-FFF2-40B4-BE49-F238E27FC236}">
                <a16:creationId xmlns:a16="http://schemas.microsoft.com/office/drawing/2014/main" id="{A9149E0E-6648-4B1F-B271-614DA5E05C82}"/>
              </a:ext>
            </a:extLst>
          </p:cNvPr>
          <p:cNvSpPr txBox="1"/>
          <p:nvPr/>
        </p:nvSpPr>
        <p:spPr>
          <a:xfrm>
            <a:off x="533400" y="1905000"/>
            <a:ext cx="8077200" cy="2436757"/>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The law also states that the mapping data “must be provided in an electronic or digital format” and that it be “compatible with software platforms used by local, state, and federal public safety agencies that provide emergency services…without requiring such agencies to purchase additional software or requiring a fee to view or access the data.”</a:t>
            </a:r>
          </a:p>
        </p:txBody>
      </p:sp>
    </p:spTree>
    <p:extLst>
      <p:ext uri="{BB962C8B-B14F-4D97-AF65-F5344CB8AC3E}">
        <p14:creationId xmlns:p14="http://schemas.microsoft.com/office/powerpoint/2010/main" val="822154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4">
      <a:dk1>
        <a:srgbClr val="171717"/>
      </a:dk1>
      <a:lt1>
        <a:sysClr val="window" lastClr="FFFFFF"/>
      </a:lt1>
      <a:dk2>
        <a:srgbClr val="DEDEE0"/>
      </a:dk2>
      <a:lt2>
        <a:srgbClr val="DEDEE0"/>
      </a:lt2>
      <a:accent1>
        <a:srgbClr val="810000"/>
      </a:accent1>
      <a:accent2>
        <a:srgbClr val="003300"/>
      </a:accent2>
      <a:accent3>
        <a:srgbClr val="AC956E"/>
      </a:accent3>
      <a:accent4>
        <a:srgbClr val="808DA9"/>
      </a:accent4>
      <a:accent5>
        <a:srgbClr val="424E5B"/>
      </a:accent5>
      <a:accent6>
        <a:srgbClr val="730E00"/>
      </a:accent6>
      <a:hlink>
        <a:srgbClr val="730E00"/>
      </a:hlink>
      <a:folHlink>
        <a:srgbClr val="730E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814</TotalTime>
  <Words>687</Words>
  <Application>Microsoft Office PowerPoint</Application>
  <PresentationFormat>On-screen Show (4:3)</PresentationFormat>
  <Paragraphs>66</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NewsPrint</vt:lpstr>
      <vt:lpstr>PowerPoint Presentation</vt:lpstr>
      <vt:lpstr>House Bill 301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Department of Law Enforcement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Ashton</dc:creator>
  <cp:lastModifiedBy>Gualtieri,Robert</cp:lastModifiedBy>
  <cp:revision>87</cp:revision>
  <cp:lastPrinted>2019-05-26T17:48:20Z</cp:lastPrinted>
  <dcterms:created xsi:type="dcterms:W3CDTF">2018-04-06T16:45:34Z</dcterms:created>
  <dcterms:modified xsi:type="dcterms:W3CDTF">2024-07-22T22:58:49Z</dcterms:modified>
</cp:coreProperties>
</file>