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931" r:id="rId5"/>
    <p:sldId id="281" r:id="rId6"/>
    <p:sldId id="436" r:id="rId7"/>
    <p:sldId id="424" r:id="rId8"/>
    <p:sldId id="425" r:id="rId9"/>
    <p:sldId id="433" r:id="rId10"/>
    <p:sldId id="434" r:id="rId11"/>
    <p:sldId id="438" r:id="rId12"/>
    <p:sldId id="442" r:id="rId13"/>
    <p:sldId id="439" r:id="rId14"/>
    <p:sldId id="435" r:id="rId15"/>
    <p:sldId id="446" r:id="rId16"/>
    <p:sldId id="447" r:id="rId17"/>
    <p:sldId id="448" r:id="rId18"/>
    <p:sldId id="449" r:id="rId19"/>
    <p:sldId id="443" r:id="rId20"/>
    <p:sldId id="947" r:id="rId21"/>
    <p:sldId id="911" r:id="rId22"/>
    <p:sldId id="912" r:id="rId23"/>
    <p:sldId id="913" r:id="rId24"/>
    <p:sldId id="918" r:id="rId25"/>
    <p:sldId id="919" r:id="rId26"/>
    <p:sldId id="916" r:id="rId27"/>
    <p:sldId id="915" r:id="rId28"/>
    <p:sldId id="920" r:id="rId29"/>
    <p:sldId id="950" r:id="rId30"/>
    <p:sldId id="949" r:id="rId31"/>
    <p:sldId id="924" r:id="rId32"/>
    <p:sldId id="925" r:id="rId33"/>
    <p:sldId id="946" r:id="rId34"/>
    <p:sldId id="932" r:id="rId35"/>
    <p:sldId id="303" r:id="rId36"/>
    <p:sldId id="933" r:id="rId37"/>
    <p:sldId id="934" r:id="rId38"/>
    <p:sldId id="935" r:id="rId39"/>
    <p:sldId id="936" r:id="rId40"/>
    <p:sldId id="937" r:id="rId41"/>
    <p:sldId id="938" r:id="rId42"/>
    <p:sldId id="939" r:id="rId43"/>
    <p:sldId id="940" r:id="rId44"/>
    <p:sldId id="941" r:id="rId45"/>
    <p:sldId id="942" r:id="rId46"/>
    <p:sldId id="943" r:id="rId47"/>
    <p:sldId id="944" r:id="rId48"/>
    <p:sldId id="945" r:id="rId49"/>
    <p:sldId id="929" r:id="rId50"/>
    <p:sldId id="928" r:id="rId51"/>
    <p:sldId id="951" r:id="rId52"/>
    <p:sldId id="923" r:id="rId53"/>
    <p:sldId id="280"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n" initials="CB" lastIdx="1" clrIdx="0">
    <p:extLst>
      <p:ext uri="{19B8F6BF-5375-455C-9EA6-DF929625EA0E}">
        <p15:presenceInfo xmlns:p15="http://schemas.microsoft.com/office/powerpoint/2012/main" userId="S-1-5-21-2011038089-1331910415-1862565094-60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169A2-3643-4212-A3C1-2D9956DFF927}" v="30" dt="2024-07-18T02:29:06.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6081" autoAdjust="0"/>
  </p:normalViewPr>
  <p:slideViewPr>
    <p:cSldViewPr snapToGrid="0">
      <p:cViewPr varScale="1">
        <p:scale>
          <a:sx n="98" d="100"/>
          <a:sy n="98" d="100"/>
        </p:scale>
        <p:origin x="636"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60" d="100"/>
        <a:sy n="160" d="100"/>
      </p:scale>
      <p:origin x="0" y="0"/>
    </p:cViewPr>
  </p:sorterViewPr>
  <p:notesViewPr>
    <p:cSldViewPr snapToGrid="0">
      <p:cViewPr varScale="1">
        <p:scale>
          <a:sx n="77" d="100"/>
          <a:sy n="77" d="100"/>
        </p:scale>
        <p:origin x="30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ris, Darren" userId="e7a25bbb-3b88-4e61-931b-5e6cccdfa607" providerId="ADAL" clId="{807169A2-3643-4212-A3C1-2D9956DFF927}"/>
    <pc:docChg chg="undo custSel addSld delSld modSld sldOrd">
      <pc:chgData name="Norris, Darren" userId="e7a25bbb-3b88-4e61-931b-5e6cccdfa607" providerId="ADAL" clId="{807169A2-3643-4212-A3C1-2D9956DFF927}" dt="2024-07-18T02:28:35.434" v="1666" actId="20577"/>
      <pc:docMkLst>
        <pc:docMk/>
      </pc:docMkLst>
      <pc:sldChg chg="del">
        <pc:chgData name="Norris, Darren" userId="e7a25bbb-3b88-4e61-931b-5e6cccdfa607" providerId="ADAL" clId="{807169A2-3643-4212-A3C1-2D9956DFF927}" dt="2024-07-18T01:40:45.308" v="98" actId="47"/>
        <pc:sldMkLst>
          <pc:docMk/>
          <pc:sldMk cId="0" sldId="303"/>
        </pc:sldMkLst>
      </pc:sldChg>
      <pc:sldChg chg="del">
        <pc:chgData name="Norris, Darren" userId="e7a25bbb-3b88-4e61-931b-5e6cccdfa607" providerId="ADAL" clId="{807169A2-3643-4212-A3C1-2D9956DFF927}" dt="2024-07-18T01:55:52.825" v="156" actId="47"/>
        <pc:sldMkLst>
          <pc:docMk/>
          <pc:sldMk cId="2194119203" sldId="917"/>
        </pc:sldMkLst>
      </pc:sldChg>
      <pc:sldChg chg="del">
        <pc:chgData name="Norris, Darren" userId="e7a25bbb-3b88-4e61-931b-5e6cccdfa607" providerId="ADAL" clId="{807169A2-3643-4212-A3C1-2D9956DFF927}" dt="2024-07-18T01:42:13.335" v="100" actId="47"/>
        <pc:sldMkLst>
          <pc:docMk/>
          <pc:sldMk cId="0" sldId="922"/>
        </pc:sldMkLst>
      </pc:sldChg>
      <pc:sldChg chg="new del">
        <pc:chgData name="Norris, Darren" userId="e7a25bbb-3b88-4e61-931b-5e6cccdfa607" providerId="ADAL" clId="{807169A2-3643-4212-A3C1-2D9956DFF927}" dt="2024-07-18T01:14:16.421" v="4" actId="47"/>
        <pc:sldMkLst>
          <pc:docMk/>
          <pc:sldMk cId="3970016384" sldId="930"/>
        </pc:sldMkLst>
      </pc:sldChg>
      <pc:sldChg chg="modSp add mod ord">
        <pc:chgData name="Norris, Darren" userId="e7a25bbb-3b88-4e61-931b-5e6cccdfa607" providerId="ADAL" clId="{807169A2-3643-4212-A3C1-2D9956DFF927}" dt="2024-07-18T01:14:53.645" v="88" actId="20577"/>
        <pc:sldMkLst>
          <pc:docMk/>
          <pc:sldMk cId="3884211764" sldId="931"/>
        </pc:sldMkLst>
        <pc:spChg chg="mod">
          <ac:chgData name="Norris, Darren" userId="e7a25bbb-3b88-4e61-931b-5e6cccdfa607" providerId="ADAL" clId="{807169A2-3643-4212-A3C1-2D9956DFF927}" dt="2024-07-18T01:14:53.645" v="88" actId="20577"/>
          <ac:spMkLst>
            <pc:docMk/>
            <pc:sldMk cId="3884211764" sldId="931"/>
            <ac:spMk id="16386" creationId="{00000000-0000-0000-0000-000000000000}"/>
          </ac:spMkLst>
        </pc:spChg>
      </pc:sldChg>
      <pc:sldChg chg="del">
        <pc:chgData name="Norris, Darren" userId="e7a25bbb-3b88-4e61-931b-5e6cccdfa607" providerId="ADAL" clId="{807169A2-3643-4212-A3C1-2D9956DFF927}" dt="2024-07-18T01:41:38.684" v="99" actId="47"/>
        <pc:sldMkLst>
          <pc:docMk/>
          <pc:sldMk cId="0" sldId="932"/>
        </pc:sldMkLst>
      </pc:sldChg>
      <pc:sldChg chg="new del">
        <pc:chgData name="Norris, Darren" userId="e7a25bbb-3b88-4e61-931b-5e6cccdfa607" providerId="ADAL" clId="{807169A2-3643-4212-A3C1-2D9956DFF927}" dt="2024-07-18T01:23:51.294" v="90" actId="47"/>
        <pc:sldMkLst>
          <pc:docMk/>
          <pc:sldMk cId="860340682" sldId="932"/>
        </pc:sldMkLst>
      </pc:sldChg>
      <pc:sldChg chg="del">
        <pc:chgData name="Norris, Darren" userId="e7a25bbb-3b88-4e61-931b-5e6cccdfa607" providerId="ADAL" clId="{807169A2-3643-4212-A3C1-2D9956DFF927}" dt="2024-07-18T01:40:42.733" v="97" actId="47"/>
        <pc:sldMkLst>
          <pc:docMk/>
          <pc:sldMk cId="3896305800" sldId="933"/>
        </pc:sldMkLst>
      </pc:sldChg>
      <pc:sldChg chg="del">
        <pc:chgData name="Norris, Darren" userId="e7a25bbb-3b88-4e61-931b-5e6cccdfa607" providerId="ADAL" clId="{807169A2-3643-4212-A3C1-2D9956DFF927}" dt="2024-07-18T01:40:40.474" v="96" actId="47"/>
        <pc:sldMkLst>
          <pc:docMk/>
          <pc:sldMk cId="2663983048" sldId="934"/>
        </pc:sldMkLst>
      </pc:sldChg>
      <pc:sldChg chg="del">
        <pc:chgData name="Norris, Darren" userId="e7a25bbb-3b88-4e61-931b-5e6cccdfa607" providerId="ADAL" clId="{807169A2-3643-4212-A3C1-2D9956DFF927}" dt="2024-07-18T01:40:38.211" v="95" actId="47"/>
        <pc:sldMkLst>
          <pc:docMk/>
          <pc:sldMk cId="164377139" sldId="935"/>
        </pc:sldMkLst>
      </pc:sldChg>
      <pc:sldChg chg="del">
        <pc:chgData name="Norris, Darren" userId="e7a25bbb-3b88-4e61-931b-5e6cccdfa607" providerId="ADAL" clId="{807169A2-3643-4212-A3C1-2D9956DFF927}" dt="2024-07-18T01:40:35.448" v="94" actId="47"/>
        <pc:sldMkLst>
          <pc:docMk/>
          <pc:sldMk cId="4034436696" sldId="936"/>
        </pc:sldMkLst>
      </pc:sldChg>
      <pc:sldChg chg="del">
        <pc:chgData name="Norris, Darren" userId="e7a25bbb-3b88-4e61-931b-5e6cccdfa607" providerId="ADAL" clId="{807169A2-3643-4212-A3C1-2D9956DFF927}" dt="2024-07-18T01:40:33.090" v="93" actId="47"/>
        <pc:sldMkLst>
          <pc:docMk/>
          <pc:sldMk cId="4227840237" sldId="937"/>
        </pc:sldMkLst>
      </pc:sldChg>
      <pc:sldChg chg="del">
        <pc:chgData name="Norris, Darren" userId="e7a25bbb-3b88-4e61-931b-5e6cccdfa607" providerId="ADAL" clId="{807169A2-3643-4212-A3C1-2D9956DFF927}" dt="2024-07-18T01:40:29.887" v="92" actId="47"/>
        <pc:sldMkLst>
          <pc:docMk/>
          <pc:sldMk cId="2831131395" sldId="938"/>
        </pc:sldMkLst>
      </pc:sldChg>
      <pc:sldChg chg="del">
        <pc:chgData name="Norris, Darren" userId="e7a25bbb-3b88-4e61-931b-5e6cccdfa607" providerId="ADAL" clId="{807169A2-3643-4212-A3C1-2D9956DFF927}" dt="2024-07-18T01:40:25.432" v="91" actId="47"/>
        <pc:sldMkLst>
          <pc:docMk/>
          <pc:sldMk cId="1426743109" sldId="939"/>
        </pc:sldMkLst>
      </pc:sldChg>
      <pc:sldChg chg="modSp mod">
        <pc:chgData name="Norris, Darren" userId="e7a25bbb-3b88-4e61-931b-5e6cccdfa607" providerId="ADAL" clId="{807169A2-3643-4212-A3C1-2D9956DFF927}" dt="2024-07-18T01:53:40.271" v="155" actId="20577"/>
        <pc:sldMkLst>
          <pc:docMk/>
          <pc:sldMk cId="2350045224" sldId="941"/>
        </pc:sldMkLst>
        <pc:spChg chg="mod">
          <ac:chgData name="Norris, Darren" userId="e7a25bbb-3b88-4e61-931b-5e6cccdfa607" providerId="ADAL" clId="{807169A2-3643-4212-A3C1-2D9956DFF927}" dt="2024-07-18T01:53:40.271" v="155" actId="20577"/>
          <ac:spMkLst>
            <pc:docMk/>
            <pc:sldMk cId="2350045224" sldId="941"/>
            <ac:spMk id="16386" creationId="{00000000-0000-0000-0000-000000000000}"/>
          </ac:spMkLst>
        </pc:spChg>
      </pc:sldChg>
      <pc:sldChg chg="modSp mod">
        <pc:chgData name="Norris, Darren" userId="e7a25bbb-3b88-4e61-931b-5e6cccdfa607" providerId="ADAL" clId="{807169A2-3643-4212-A3C1-2D9956DFF927}" dt="2024-07-18T02:11:13.490" v="928" actId="20577"/>
        <pc:sldMkLst>
          <pc:docMk/>
          <pc:sldMk cId="2575683455" sldId="943"/>
        </pc:sldMkLst>
        <pc:spChg chg="mod">
          <ac:chgData name="Norris, Darren" userId="e7a25bbb-3b88-4e61-931b-5e6cccdfa607" providerId="ADAL" clId="{807169A2-3643-4212-A3C1-2D9956DFF927}" dt="2024-07-18T02:03:26.033" v="187" actId="20577"/>
          <ac:spMkLst>
            <pc:docMk/>
            <pc:sldMk cId="2575683455" sldId="943"/>
            <ac:spMk id="2" creationId="{248509F1-4E16-53E4-603C-F8F249397EF9}"/>
          </ac:spMkLst>
        </pc:spChg>
        <pc:spChg chg="mod">
          <ac:chgData name="Norris, Darren" userId="e7a25bbb-3b88-4e61-931b-5e6cccdfa607" providerId="ADAL" clId="{807169A2-3643-4212-A3C1-2D9956DFF927}" dt="2024-07-18T02:11:13.490" v="928" actId="20577"/>
          <ac:spMkLst>
            <pc:docMk/>
            <pc:sldMk cId="2575683455" sldId="943"/>
            <ac:spMk id="3" creationId="{F4920DD4-290E-1CAB-1E9C-AC0750D0C15E}"/>
          </ac:spMkLst>
        </pc:spChg>
      </pc:sldChg>
      <pc:sldChg chg="modSp mod">
        <pc:chgData name="Norris, Darren" userId="e7a25bbb-3b88-4e61-931b-5e6cccdfa607" providerId="ADAL" clId="{807169A2-3643-4212-A3C1-2D9956DFF927}" dt="2024-07-18T02:22:25.169" v="1620" actId="20577"/>
        <pc:sldMkLst>
          <pc:docMk/>
          <pc:sldMk cId="3070890649" sldId="944"/>
        </pc:sldMkLst>
        <pc:spChg chg="mod">
          <ac:chgData name="Norris, Darren" userId="e7a25bbb-3b88-4e61-931b-5e6cccdfa607" providerId="ADAL" clId="{807169A2-3643-4212-A3C1-2D9956DFF927}" dt="2024-07-18T02:16:09.030" v="992" actId="20577"/>
          <ac:spMkLst>
            <pc:docMk/>
            <pc:sldMk cId="3070890649" sldId="944"/>
            <ac:spMk id="2" creationId="{248509F1-4E16-53E4-603C-F8F249397EF9}"/>
          </ac:spMkLst>
        </pc:spChg>
        <pc:spChg chg="mod">
          <ac:chgData name="Norris, Darren" userId="e7a25bbb-3b88-4e61-931b-5e6cccdfa607" providerId="ADAL" clId="{807169A2-3643-4212-A3C1-2D9956DFF927}" dt="2024-07-18T02:22:25.169" v="1620" actId="20577"/>
          <ac:spMkLst>
            <pc:docMk/>
            <pc:sldMk cId="3070890649" sldId="944"/>
            <ac:spMk id="3" creationId="{F4920DD4-290E-1CAB-1E9C-AC0750D0C15E}"/>
          </ac:spMkLst>
        </pc:spChg>
      </pc:sldChg>
      <pc:sldChg chg="modSp mod">
        <pc:chgData name="Norris, Darren" userId="e7a25bbb-3b88-4e61-931b-5e6cccdfa607" providerId="ADAL" clId="{807169A2-3643-4212-A3C1-2D9956DFF927}" dt="2024-07-18T02:28:35.434" v="1666" actId="20577"/>
        <pc:sldMkLst>
          <pc:docMk/>
          <pc:sldMk cId="1612285020" sldId="949"/>
        </pc:sldMkLst>
        <pc:spChg chg="mod">
          <ac:chgData name="Norris, Darren" userId="e7a25bbb-3b88-4e61-931b-5e6cccdfa607" providerId="ADAL" clId="{807169A2-3643-4212-A3C1-2D9956DFF927}" dt="2024-07-18T02:28:35.434" v="1666" actId="20577"/>
          <ac:spMkLst>
            <pc:docMk/>
            <pc:sldMk cId="1612285020" sldId="949"/>
            <ac:spMk id="1638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OSS Staff</c:v>
                </c:pt>
              </c:strCache>
            </c:strRef>
          </c:tx>
          <c:spPr>
            <a:ln w="76200" cap="rnd">
              <a:solidFill>
                <a:schemeClr val="accent1"/>
              </a:solidFill>
              <a:round/>
            </a:ln>
            <a:effectLst/>
          </c:spPr>
          <c:marker>
            <c:symbol val="none"/>
          </c:marker>
          <c:cat>
            <c:numRef>
              <c:f>Sheet1!$A$2:$A$8</c:f>
              <c:numCache>
                <c:formatCode>General</c:formatCode>
                <c:ptCount val="7"/>
                <c:pt idx="0">
                  <c:v>2018</c:v>
                </c:pt>
                <c:pt idx="1">
                  <c:v>2019</c:v>
                </c:pt>
                <c:pt idx="2">
                  <c:v>2021</c:v>
                </c:pt>
                <c:pt idx="3">
                  <c:v>2022</c:v>
                </c:pt>
                <c:pt idx="4">
                  <c:v>2023</c:v>
                </c:pt>
                <c:pt idx="5">
                  <c:v>2024</c:v>
                </c:pt>
                <c:pt idx="6">
                  <c:v>2025</c:v>
                </c:pt>
              </c:numCache>
            </c:numRef>
          </c:cat>
          <c:val>
            <c:numRef>
              <c:f>Sheet1!$B$2:$B$8</c:f>
              <c:numCache>
                <c:formatCode>General</c:formatCode>
                <c:ptCount val="7"/>
                <c:pt idx="0">
                  <c:v>3</c:v>
                </c:pt>
                <c:pt idx="1">
                  <c:v>6</c:v>
                </c:pt>
                <c:pt idx="2">
                  <c:v>16</c:v>
                </c:pt>
                <c:pt idx="3">
                  <c:v>16</c:v>
                </c:pt>
                <c:pt idx="4">
                  <c:v>16</c:v>
                </c:pt>
                <c:pt idx="5">
                  <c:v>22</c:v>
                </c:pt>
                <c:pt idx="6">
                  <c:v>37</c:v>
                </c:pt>
              </c:numCache>
            </c:numRef>
          </c:val>
          <c:smooth val="0"/>
          <c:extLst>
            <c:ext xmlns:c16="http://schemas.microsoft.com/office/drawing/2014/chart" uri="{C3380CC4-5D6E-409C-BE32-E72D297353CC}">
              <c16:uniqueId val="{00000000-4C70-450A-BB91-3E224A8C83F2}"/>
            </c:ext>
          </c:extLst>
        </c:ser>
        <c:dLbls>
          <c:showLegendKey val="0"/>
          <c:showVal val="0"/>
          <c:showCatName val="0"/>
          <c:showSerName val="0"/>
          <c:showPercent val="0"/>
          <c:showBubbleSize val="0"/>
        </c:dLbls>
        <c:smooth val="0"/>
        <c:axId val="1409044255"/>
        <c:axId val="1409045215"/>
      </c:lineChart>
      <c:catAx>
        <c:axId val="140904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9045215"/>
        <c:crosses val="autoZero"/>
        <c:auto val="1"/>
        <c:lblAlgn val="ctr"/>
        <c:lblOffset val="100"/>
        <c:noMultiLvlLbl val="0"/>
      </c:catAx>
      <c:valAx>
        <c:axId val="1409045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0904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76200" cap="rnd">
              <a:solidFill>
                <a:schemeClr val="accent1"/>
              </a:solidFill>
              <a:round/>
            </a:ln>
            <a:effectLst/>
          </c:spPr>
          <c:marker>
            <c:symbol val="none"/>
          </c:marker>
          <c:cat>
            <c:numRef>
              <c:f>Sheet1!$A$2:$A$8</c:f>
              <c:numCache>
                <c:formatCode>General</c:formatCode>
                <c:ptCount val="7"/>
                <c:pt idx="0">
                  <c:v>2019</c:v>
                </c:pt>
                <c:pt idx="1">
                  <c:v>2020</c:v>
                </c:pt>
                <c:pt idx="2">
                  <c:v>2021</c:v>
                </c:pt>
                <c:pt idx="3">
                  <c:v>2022</c:v>
                </c:pt>
                <c:pt idx="4">
                  <c:v>2023</c:v>
                </c:pt>
                <c:pt idx="5">
                  <c:v>2024</c:v>
                </c:pt>
              </c:numCache>
            </c:numRef>
          </c:cat>
          <c:val>
            <c:numRef>
              <c:f>Sheet1!$B$2:$B$8</c:f>
              <c:numCache>
                <c:formatCode>"$"#,##0</c:formatCode>
                <c:ptCount val="7"/>
                <c:pt idx="0">
                  <c:v>180000000</c:v>
                </c:pt>
                <c:pt idx="1">
                  <c:v>180000000</c:v>
                </c:pt>
                <c:pt idx="2">
                  <c:v>180000000</c:v>
                </c:pt>
                <c:pt idx="3">
                  <c:v>210000000</c:v>
                </c:pt>
                <c:pt idx="4">
                  <c:v>250000000</c:v>
                </c:pt>
                <c:pt idx="5">
                  <c:v>290000000</c:v>
                </c:pt>
              </c:numCache>
            </c:numRef>
          </c:val>
          <c:smooth val="0"/>
          <c:extLst>
            <c:ext xmlns:c16="http://schemas.microsoft.com/office/drawing/2014/chart" uri="{C3380CC4-5D6E-409C-BE32-E72D297353CC}">
              <c16:uniqueId val="{00000000-4999-4B5C-98C2-1295C492821B}"/>
            </c:ext>
          </c:extLst>
        </c:ser>
        <c:dLbls>
          <c:showLegendKey val="0"/>
          <c:showVal val="0"/>
          <c:showCatName val="0"/>
          <c:showSerName val="0"/>
          <c:showPercent val="0"/>
          <c:showBubbleSize val="0"/>
        </c:dLbls>
        <c:smooth val="0"/>
        <c:axId val="90473983"/>
        <c:axId val="90479743"/>
      </c:lineChart>
      <c:catAx>
        <c:axId val="9047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479743"/>
        <c:crosses val="autoZero"/>
        <c:auto val="1"/>
        <c:lblAlgn val="ctr"/>
        <c:lblOffset val="100"/>
        <c:noMultiLvlLbl val="0"/>
      </c:catAx>
      <c:valAx>
        <c:axId val="90479743"/>
        <c:scaling>
          <c:orientation val="minMax"/>
          <c:max val="3000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473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52" tIns="46576" rIns="93152" bIns="46576"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970338" y="0"/>
            <a:ext cx="3038475" cy="466725"/>
          </a:xfrm>
          <a:prstGeom prst="rect">
            <a:avLst/>
          </a:prstGeom>
        </p:spPr>
        <p:txBody>
          <a:bodyPr vert="horz" wrap="square" lIns="93152" tIns="46576" rIns="93152" bIns="46576" numCol="1" anchor="t" anchorCtr="0" compatLnSpc="1">
            <a:prstTxWarp prst="textNoShape">
              <a:avLst/>
            </a:prstTxWarp>
          </a:bodyPr>
          <a:lstStyle>
            <a:lvl1pPr algn="r" eaLnBrk="1" hangingPunct="1">
              <a:defRPr sz="1200"/>
            </a:lvl1pPr>
          </a:lstStyle>
          <a:p>
            <a:pPr>
              <a:defRPr/>
            </a:pPr>
            <a:fld id="{38A9BC0D-BE40-4E5C-AFB5-3A4E9C0D28BD}" type="datetimeFigureOut">
              <a:rPr lang="en-US" altLang="en-US"/>
              <a:pPr>
                <a:defRPr/>
              </a:pPr>
              <a:t>7/24/2024</a:t>
            </a:fld>
            <a:endParaRPr lang="en-US" altLang="en-US"/>
          </a:p>
        </p:txBody>
      </p:sp>
      <p:sp>
        <p:nvSpPr>
          <p:cNvPr id="4" name="Footer Placeholder 3"/>
          <p:cNvSpPr>
            <a:spLocks noGrp="1"/>
          </p:cNvSpPr>
          <p:nvPr>
            <p:ph type="ftr" sz="quarter" idx="2"/>
          </p:nvPr>
        </p:nvSpPr>
        <p:spPr>
          <a:xfrm>
            <a:off x="0" y="8829675"/>
            <a:ext cx="3038475" cy="466725"/>
          </a:xfrm>
          <a:prstGeom prst="rect">
            <a:avLst/>
          </a:prstGeom>
        </p:spPr>
        <p:txBody>
          <a:bodyPr vert="horz" wrap="square" lIns="93152" tIns="46576" rIns="93152" bIns="46576"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52" tIns="46576" rIns="93152" bIns="46576" numCol="1" anchor="b" anchorCtr="0" compatLnSpc="1">
            <a:prstTxWarp prst="textNoShape">
              <a:avLst/>
            </a:prstTxWarp>
          </a:bodyPr>
          <a:lstStyle>
            <a:lvl1pPr algn="r" eaLnBrk="1" hangingPunct="1">
              <a:defRPr sz="1200" smtClean="0"/>
            </a:lvl1pPr>
          </a:lstStyle>
          <a:p>
            <a:pPr>
              <a:defRPr/>
            </a:pPr>
            <a:fld id="{7078474C-A9A5-42B5-AAEB-60815E2FE88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wrap="square" lIns="93152" tIns="46576" rIns="93152" bIns="46576"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0338" y="0"/>
            <a:ext cx="3038475" cy="466725"/>
          </a:xfrm>
          <a:prstGeom prst="rect">
            <a:avLst/>
          </a:prstGeom>
        </p:spPr>
        <p:txBody>
          <a:bodyPr vert="horz" wrap="square" lIns="93152" tIns="46576" rIns="93152" bIns="46576" numCol="1" anchor="t" anchorCtr="0" compatLnSpc="1">
            <a:prstTxWarp prst="textNoShape">
              <a:avLst/>
            </a:prstTxWarp>
          </a:bodyPr>
          <a:lstStyle>
            <a:lvl1pPr algn="r" eaLnBrk="1" hangingPunct="1">
              <a:defRPr sz="1200"/>
            </a:lvl1pPr>
          </a:lstStyle>
          <a:p>
            <a:pPr>
              <a:defRPr/>
            </a:pPr>
            <a:fld id="{FEB1DF47-44F9-4940-A544-026C4C8FF880}" type="datetimeFigureOut">
              <a:rPr lang="en-US" altLang="en-US"/>
              <a:pPr>
                <a:defRPr/>
              </a:pPr>
              <a:t>7/24/2024</a:t>
            </a:fld>
            <a:endParaRPr lang="en-US" alt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2" tIns="46576" rIns="93152" bIns="46576"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52" tIns="46576" rIns="93152"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wrap="square" lIns="93152" tIns="46576" rIns="93152" bIns="46576"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52" tIns="46576" rIns="93152" bIns="46576" numCol="1" anchor="b" anchorCtr="0" compatLnSpc="1">
            <a:prstTxWarp prst="textNoShape">
              <a:avLst/>
            </a:prstTxWarp>
          </a:bodyPr>
          <a:lstStyle>
            <a:lvl1pPr algn="r" eaLnBrk="1" hangingPunct="1">
              <a:defRPr sz="1200" smtClean="0"/>
            </a:lvl1pPr>
          </a:lstStyle>
          <a:p>
            <a:pPr>
              <a:defRPr/>
            </a:pPr>
            <a:fld id="{C5C18DC2-3385-43CE-BE16-B63CE1DA10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F2D1AD-48B0-444D-831D-F8A99ACFAAE8}" type="slidenum">
              <a:rPr lang="en-US" altLang="en-US"/>
              <a:pPr/>
              <a:t>1</a:t>
            </a:fld>
            <a:endParaRPr lang="en-US" altLang="en-US"/>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US" altLang="en-US" sz="1400" dirty="0"/>
          </a:p>
        </p:txBody>
      </p:sp>
    </p:spTree>
    <p:extLst>
      <p:ext uri="{BB962C8B-B14F-4D97-AF65-F5344CB8AC3E}">
        <p14:creationId xmlns:p14="http://schemas.microsoft.com/office/powerpoint/2010/main" val="34330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6993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0976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927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27391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080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2B07-3185-DCEA-E69E-3B5C92C20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A24EB-8A9D-933F-4ACD-1D88AF447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7E569-4781-2F6A-2D7E-9495FE44F6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457E18-248B-93E7-A013-DB9D15D267D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331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689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99222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F2D1AD-48B0-444D-831D-F8A99ACFAAE8}" type="slidenum">
              <a:rPr lang="en-US" altLang="en-US"/>
              <a:pPr/>
              <a:t>18</a:t>
            </a:fld>
            <a:endParaRPr lang="en-US" altLang="en-US"/>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US" altLang="en-US" sz="1400" dirty="0"/>
          </a:p>
        </p:txBody>
      </p:sp>
    </p:spTree>
    <p:extLst>
      <p:ext uri="{BB962C8B-B14F-4D97-AF65-F5344CB8AC3E}">
        <p14:creationId xmlns:p14="http://schemas.microsoft.com/office/powerpoint/2010/main" val="426973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19</a:t>
            </a:fld>
            <a:endParaRPr lang="en-US" altLang="en-US"/>
          </a:p>
        </p:txBody>
      </p:sp>
    </p:spTree>
    <p:extLst>
      <p:ext uri="{BB962C8B-B14F-4D97-AF65-F5344CB8AC3E}">
        <p14:creationId xmlns:p14="http://schemas.microsoft.com/office/powerpoint/2010/main" val="362561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41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20</a:t>
            </a:fld>
            <a:endParaRPr lang="en-US" altLang="en-US"/>
          </a:p>
        </p:txBody>
      </p:sp>
    </p:spTree>
    <p:extLst>
      <p:ext uri="{BB962C8B-B14F-4D97-AF65-F5344CB8AC3E}">
        <p14:creationId xmlns:p14="http://schemas.microsoft.com/office/powerpoint/2010/main" val="119329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21</a:t>
            </a:fld>
            <a:endParaRPr lang="en-US" altLang="en-US"/>
          </a:p>
        </p:txBody>
      </p:sp>
    </p:spTree>
    <p:extLst>
      <p:ext uri="{BB962C8B-B14F-4D97-AF65-F5344CB8AC3E}">
        <p14:creationId xmlns:p14="http://schemas.microsoft.com/office/powerpoint/2010/main" val="2534247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22</a:t>
            </a:fld>
            <a:endParaRPr lang="en-US" altLang="en-US"/>
          </a:p>
        </p:txBody>
      </p:sp>
    </p:spTree>
    <p:extLst>
      <p:ext uri="{BB962C8B-B14F-4D97-AF65-F5344CB8AC3E}">
        <p14:creationId xmlns:p14="http://schemas.microsoft.com/office/powerpoint/2010/main" val="1137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23</a:t>
            </a:fld>
            <a:endParaRPr lang="en-US" altLang="en-US"/>
          </a:p>
        </p:txBody>
      </p:sp>
    </p:spTree>
    <p:extLst>
      <p:ext uri="{BB962C8B-B14F-4D97-AF65-F5344CB8AC3E}">
        <p14:creationId xmlns:p14="http://schemas.microsoft.com/office/powerpoint/2010/main" val="174463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24</a:t>
            </a:fld>
            <a:endParaRPr lang="en-US" altLang="en-US"/>
          </a:p>
        </p:txBody>
      </p:sp>
    </p:spTree>
    <p:extLst>
      <p:ext uri="{BB962C8B-B14F-4D97-AF65-F5344CB8AC3E}">
        <p14:creationId xmlns:p14="http://schemas.microsoft.com/office/powerpoint/2010/main" val="3530860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25</a:t>
            </a:fld>
            <a:endParaRPr lang="en-US" altLang="en-US"/>
          </a:p>
        </p:txBody>
      </p:sp>
    </p:spTree>
    <p:extLst>
      <p:ext uri="{BB962C8B-B14F-4D97-AF65-F5344CB8AC3E}">
        <p14:creationId xmlns:p14="http://schemas.microsoft.com/office/powerpoint/2010/main" val="110937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519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2D1AD-48B0-444D-831D-F8A99ACFAAE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886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28</a:t>
            </a:fld>
            <a:endParaRPr lang="en-US" altLang="en-US"/>
          </a:p>
        </p:txBody>
      </p:sp>
    </p:spTree>
    <p:extLst>
      <p:ext uri="{BB962C8B-B14F-4D97-AF65-F5344CB8AC3E}">
        <p14:creationId xmlns:p14="http://schemas.microsoft.com/office/powerpoint/2010/main" val="3161212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29</a:t>
            </a:fld>
            <a:endParaRPr lang="en-US" altLang="en-US"/>
          </a:p>
        </p:txBody>
      </p:sp>
    </p:spTree>
    <p:extLst>
      <p:ext uri="{BB962C8B-B14F-4D97-AF65-F5344CB8AC3E}">
        <p14:creationId xmlns:p14="http://schemas.microsoft.com/office/powerpoint/2010/main" val="243836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D4A64D-8819-4B7B-BD6A-036EC1D0258C}" type="slidenum">
              <a:rPr lang="en-US" altLang="en-US" smtClean="0"/>
              <a:pPr>
                <a:defRPr/>
              </a:pPr>
              <a:t>3</a:t>
            </a:fld>
            <a:endParaRPr lang="en-US" altLang="en-US"/>
          </a:p>
        </p:txBody>
      </p:sp>
    </p:spTree>
    <p:extLst>
      <p:ext uri="{BB962C8B-B14F-4D97-AF65-F5344CB8AC3E}">
        <p14:creationId xmlns:p14="http://schemas.microsoft.com/office/powerpoint/2010/main" val="3131819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94523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2D1AD-48B0-444D-831D-F8A99ACFAAE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32</a:t>
            </a:fld>
            <a:endParaRPr lang="en-US" altLang="en-US"/>
          </a:p>
        </p:txBody>
      </p:sp>
    </p:spTree>
    <p:extLst>
      <p:ext uri="{BB962C8B-B14F-4D97-AF65-F5344CB8AC3E}">
        <p14:creationId xmlns:p14="http://schemas.microsoft.com/office/powerpoint/2010/main" val="1140513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33</a:t>
            </a:fld>
            <a:endParaRPr lang="en-US" altLang="en-US"/>
          </a:p>
        </p:txBody>
      </p:sp>
    </p:spTree>
    <p:extLst>
      <p:ext uri="{BB962C8B-B14F-4D97-AF65-F5344CB8AC3E}">
        <p14:creationId xmlns:p14="http://schemas.microsoft.com/office/powerpoint/2010/main" val="738896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C18DC2-3385-43CE-BE16-B63CE1DA10C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0541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C18DC2-3385-43CE-BE16-B63CE1DA10C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7177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C18DC2-3385-43CE-BE16-B63CE1DA10C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64824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C18DC2-3385-43CE-BE16-B63CE1DA10C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467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38</a:t>
            </a:fld>
            <a:endParaRPr lang="en-US" altLang="en-US"/>
          </a:p>
        </p:txBody>
      </p:sp>
    </p:spTree>
    <p:extLst>
      <p:ext uri="{BB962C8B-B14F-4D97-AF65-F5344CB8AC3E}">
        <p14:creationId xmlns:p14="http://schemas.microsoft.com/office/powerpoint/2010/main" val="322953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39</a:t>
            </a:fld>
            <a:endParaRPr lang="en-US" altLang="en-US"/>
          </a:p>
        </p:txBody>
      </p:sp>
    </p:spTree>
    <p:extLst>
      <p:ext uri="{BB962C8B-B14F-4D97-AF65-F5344CB8AC3E}">
        <p14:creationId xmlns:p14="http://schemas.microsoft.com/office/powerpoint/2010/main" val="30981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819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F2D1AD-48B0-444D-831D-F8A99ACFAAE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09868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42</a:t>
            </a:fld>
            <a:endParaRPr lang="en-US" altLang="en-US"/>
          </a:p>
        </p:txBody>
      </p:sp>
    </p:spTree>
    <p:extLst>
      <p:ext uri="{BB962C8B-B14F-4D97-AF65-F5344CB8AC3E}">
        <p14:creationId xmlns:p14="http://schemas.microsoft.com/office/powerpoint/2010/main" val="1244617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43</a:t>
            </a:fld>
            <a:endParaRPr lang="en-US" altLang="en-US"/>
          </a:p>
        </p:txBody>
      </p:sp>
    </p:spTree>
    <p:extLst>
      <p:ext uri="{BB962C8B-B14F-4D97-AF65-F5344CB8AC3E}">
        <p14:creationId xmlns:p14="http://schemas.microsoft.com/office/powerpoint/2010/main" val="735481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44</a:t>
            </a:fld>
            <a:endParaRPr lang="en-US" altLang="en-US"/>
          </a:p>
        </p:txBody>
      </p:sp>
    </p:spTree>
    <p:extLst>
      <p:ext uri="{BB962C8B-B14F-4D97-AF65-F5344CB8AC3E}">
        <p14:creationId xmlns:p14="http://schemas.microsoft.com/office/powerpoint/2010/main" val="588431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05315-B3BC-48BA-B5C8-47477B73AF2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522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414463" y="5476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a:p>
            <a:pPr>
              <a:buFontTx/>
              <a:buChar char="•"/>
            </a:pPr>
            <a:endParaRPr lang="en-US" altLang="en-US" sz="14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475" indent="-287338">
              <a:defRPr>
                <a:solidFill>
                  <a:schemeClr val="tx1"/>
                </a:solidFill>
                <a:latin typeface="Calibri" panose="020F0502020204030204" pitchFamily="34" charset="0"/>
                <a:cs typeface="Arial" panose="020B0604020202020204" pitchFamily="34" charset="0"/>
              </a:defRPr>
            </a:lvl2pPr>
            <a:lvl3pPr marL="1160463" indent="-228600">
              <a:defRPr>
                <a:solidFill>
                  <a:schemeClr val="tx1"/>
                </a:solidFill>
                <a:latin typeface="Calibri" panose="020F0502020204030204" pitchFamily="34" charset="0"/>
                <a:cs typeface="Arial" panose="020B0604020202020204" pitchFamily="34" charset="0"/>
              </a:defRPr>
            </a:lvl3pPr>
            <a:lvl4pPr marL="1627188" indent="-228600">
              <a:defRPr>
                <a:solidFill>
                  <a:schemeClr val="tx1"/>
                </a:solidFill>
                <a:latin typeface="Calibri" panose="020F0502020204030204" pitchFamily="34" charset="0"/>
                <a:cs typeface="Arial" panose="020B0604020202020204" pitchFamily="34" charset="0"/>
              </a:defRPr>
            </a:lvl4pPr>
            <a:lvl5pPr marL="2092325" indent="-228600">
              <a:defRPr>
                <a:solidFill>
                  <a:schemeClr val="tx1"/>
                </a:solidFill>
                <a:latin typeface="Calibri" panose="020F0502020204030204" pitchFamily="34" charset="0"/>
                <a:cs typeface="Arial" panose="020B0604020202020204" pitchFamily="34" charset="0"/>
              </a:defRPr>
            </a:lvl5pPr>
            <a:lvl6pPr marL="25495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67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39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1125"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F2D1AD-48B0-444D-831D-F8A99ACFAAE8}" type="slidenum">
              <a:rPr lang="en-US" altLang="en-US"/>
              <a:pPr/>
              <a:t>46</a:t>
            </a:fld>
            <a:endParaRPr lang="en-US" altLang="en-US"/>
          </a:p>
        </p:txBody>
      </p:sp>
      <p:sp>
        <p:nvSpPr>
          <p:cNvPr id="17413" name="Notes Placeholder 2"/>
          <p:cNvSpPr txBox="1">
            <a:spLocks/>
          </p:cNvSpPr>
          <p:nvPr/>
        </p:nvSpPr>
        <p:spPr bwMode="auto">
          <a:xfrm>
            <a:off x="854075" y="3870543"/>
            <a:ext cx="5607050" cy="44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endParaRPr lang="en-US" altLang="en-US" sz="1400" dirty="0"/>
          </a:p>
        </p:txBody>
      </p:sp>
    </p:spTree>
    <p:extLst>
      <p:ext uri="{BB962C8B-B14F-4D97-AF65-F5344CB8AC3E}">
        <p14:creationId xmlns:p14="http://schemas.microsoft.com/office/powerpoint/2010/main" val="2826117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47</a:t>
            </a:fld>
            <a:endParaRPr lang="en-US" altLang="en-US"/>
          </a:p>
        </p:txBody>
      </p:sp>
    </p:spTree>
    <p:extLst>
      <p:ext uri="{BB962C8B-B14F-4D97-AF65-F5344CB8AC3E}">
        <p14:creationId xmlns:p14="http://schemas.microsoft.com/office/powerpoint/2010/main" val="2019135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48</a:t>
            </a:fld>
            <a:endParaRPr lang="en-US" altLang="en-US"/>
          </a:p>
        </p:txBody>
      </p:sp>
    </p:spTree>
    <p:extLst>
      <p:ext uri="{BB962C8B-B14F-4D97-AF65-F5344CB8AC3E}">
        <p14:creationId xmlns:p14="http://schemas.microsoft.com/office/powerpoint/2010/main" val="276714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C18DC2-3385-43CE-BE16-B63CE1DA10CB}" type="slidenum">
              <a:rPr lang="en-US" altLang="en-US" smtClean="0"/>
              <a:pPr>
                <a:defRPr/>
              </a:pPr>
              <a:t>49</a:t>
            </a:fld>
            <a:endParaRPr lang="en-US" altLang="en-US"/>
          </a:p>
        </p:txBody>
      </p:sp>
    </p:spTree>
    <p:extLst>
      <p:ext uri="{BB962C8B-B14F-4D97-AF65-F5344CB8AC3E}">
        <p14:creationId xmlns:p14="http://schemas.microsoft.com/office/powerpoint/2010/main" val="391872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D4A64D-8819-4B7B-BD6A-036EC1D0258C}" type="slidenum">
              <a:rPr lang="en-US" altLang="en-US" smtClean="0"/>
              <a:pPr>
                <a:defRPr/>
              </a:pPr>
              <a:t>5</a:t>
            </a:fld>
            <a:endParaRPr lang="en-US" altLang="en-US"/>
          </a:p>
        </p:txBody>
      </p:sp>
    </p:spTree>
    <p:extLst>
      <p:ext uri="{BB962C8B-B14F-4D97-AF65-F5344CB8AC3E}">
        <p14:creationId xmlns:p14="http://schemas.microsoft.com/office/powerpoint/2010/main" val="3644899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414463" y="534988"/>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675" y="3858017"/>
            <a:ext cx="5607050" cy="4276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rtl="0" eaLnBrk="0" fontAlgn="base" hangingPunct="0">
              <a:spcBef>
                <a:spcPct val="30000"/>
              </a:spcBef>
              <a:spcAft>
                <a:spcPct val="0"/>
              </a:spcAft>
              <a:buFont typeface="Arial" panose="020B0604020202020204" pitchFamily="34" charset="0"/>
              <a:buNone/>
              <a:defRPr/>
            </a:pPr>
            <a:endParaRPr lang="en-US" sz="1800" kern="1200" dirty="0">
              <a:solidFill>
                <a:srgbClr val="C00000"/>
              </a:solidFill>
              <a:effectLst/>
              <a:latin typeface="Calibri" panose="020F0502020204030204" pitchFamily="34" charset="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9775" indent="-282575">
              <a:defRPr>
                <a:solidFill>
                  <a:schemeClr val="tx1"/>
                </a:solidFill>
                <a:latin typeface="Calibri" panose="020F0502020204030204" pitchFamily="34" charset="0"/>
                <a:cs typeface="Arial" panose="020B0604020202020204" pitchFamily="34" charset="0"/>
              </a:defRPr>
            </a:lvl2pPr>
            <a:lvl3pPr marL="1139825" indent="-225425">
              <a:defRPr>
                <a:solidFill>
                  <a:schemeClr val="tx1"/>
                </a:solidFill>
                <a:latin typeface="Calibri" panose="020F0502020204030204" pitchFamily="34" charset="0"/>
                <a:cs typeface="Arial" panose="020B0604020202020204" pitchFamily="34" charset="0"/>
              </a:defRPr>
            </a:lvl3pPr>
            <a:lvl4pPr marL="1597025" indent="-225425">
              <a:defRPr>
                <a:solidFill>
                  <a:schemeClr val="tx1"/>
                </a:solidFill>
                <a:latin typeface="Calibri" panose="020F0502020204030204" pitchFamily="34" charset="0"/>
                <a:cs typeface="Arial" panose="020B0604020202020204" pitchFamily="34" charset="0"/>
              </a:defRPr>
            </a:lvl4pPr>
            <a:lvl5pPr marL="2054225" indent="-225425">
              <a:defRPr>
                <a:solidFill>
                  <a:schemeClr val="tx1"/>
                </a:solidFill>
                <a:latin typeface="Calibri" panose="020F0502020204030204" pitchFamily="34" charset="0"/>
                <a:cs typeface="Arial" panose="020B060402020202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505315-B3BC-48BA-B5C8-47477B73AF2F}" type="slidenum">
              <a:rPr lang="en-US" altLang="en-US"/>
              <a:pPr/>
              <a:t>50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D4A64D-8819-4B7B-BD6A-036EC1D0258C}" type="slidenum">
              <a:rPr lang="en-US" altLang="en-US" smtClean="0"/>
              <a:pPr>
                <a:defRPr/>
              </a:pPr>
              <a:t>6</a:t>
            </a:fld>
            <a:endParaRPr lang="en-US" altLang="en-US"/>
          </a:p>
        </p:txBody>
      </p:sp>
    </p:spTree>
    <p:extLst>
      <p:ext uri="{BB962C8B-B14F-4D97-AF65-F5344CB8AC3E}">
        <p14:creationId xmlns:p14="http://schemas.microsoft.com/office/powerpoint/2010/main" val="108840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D4A64D-8819-4B7B-BD6A-036EC1D0258C}" type="slidenum">
              <a:rPr lang="en-US" altLang="en-US" smtClean="0"/>
              <a:pPr>
                <a:defRPr/>
              </a:pPr>
              <a:t>7</a:t>
            </a:fld>
            <a:endParaRPr lang="en-US" altLang="en-US"/>
          </a:p>
        </p:txBody>
      </p:sp>
    </p:spTree>
    <p:extLst>
      <p:ext uri="{BB962C8B-B14F-4D97-AF65-F5344CB8AC3E}">
        <p14:creationId xmlns:p14="http://schemas.microsoft.com/office/powerpoint/2010/main" val="217480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FD4A64D-8819-4B7B-BD6A-036EC1D0258C}" type="slidenum">
              <a:rPr lang="en-US" altLang="en-US" smtClean="0"/>
              <a:pPr>
                <a:defRPr/>
              </a:pPr>
              <a:t>8</a:t>
            </a:fld>
            <a:endParaRPr lang="en-US" altLang="en-US"/>
          </a:p>
        </p:txBody>
      </p:sp>
    </p:spTree>
    <p:extLst>
      <p:ext uri="{BB962C8B-B14F-4D97-AF65-F5344CB8AC3E}">
        <p14:creationId xmlns:p14="http://schemas.microsoft.com/office/powerpoint/2010/main" val="326488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D4A64D-8819-4B7B-BD6A-036EC1D0258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8576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64339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64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35CA435-0431-4D47-850C-20D10F7CCAEF}"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C419BC3-6257-4B98-9ED8-88AC2CE0D47B}" type="slidenum">
              <a:rPr lang="en-US" altLang="en-US"/>
              <a:pPr>
                <a:defRPr/>
              </a:pPr>
              <a:t>‹#›</a:t>
            </a:fld>
            <a:endParaRPr lang="en-US" altLang="en-US"/>
          </a:p>
        </p:txBody>
      </p:sp>
    </p:spTree>
    <p:extLst>
      <p:ext uri="{BB962C8B-B14F-4D97-AF65-F5344CB8AC3E}">
        <p14:creationId xmlns:p14="http://schemas.microsoft.com/office/powerpoint/2010/main" val="156768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E4D56FC-8386-4D87-A1B9-E5A5E2A5F35E}"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5ADE13E-5087-4C4F-A41A-0808F64B821A}" type="slidenum">
              <a:rPr lang="en-US" altLang="en-US"/>
              <a:pPr>
                <a:defRPr/>
              </a:pPr>
              <a:t>‹#›</a:t>
            </a:fld>
            <a:endParaRPr lang="en-US" altLang="en-US"/>
          </a:p>
        </p:txBody>
      </p:sp>
    </p:spTree>
    <p:extLst>
      <p:ext uri="{BB962C8B-B14F-4D97-AF65-F5344CB8AC3E}">
        <p14:creationId xmlns:p14="http://schemas.microsoft.com/office/powerpoint/2010/main" val="51560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1668E2-472A-43A9-A5AE-B9D8EEC40574}"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DE99884-8FE2-4BC0-A8C9-CB18FB064E53}" type="slidenum">
              <a:rPr lang="en-US" altLang="en-US"/>
              <a:pPr>
                <a:defRPr/>
              </a:pPr>
              <a:t>‹#›</a:t>
            </a:fld>
            <a:endParaRPr lang="en-US" altLang="en-US"/>
          </a:p>
        </p:txBody>
      </p:sp>
    </p:spTree>
    <p:extLst>
      <p:ext uri="{BB962C8B-B14F-4D97-AF65-F5344CB8AC3E}">
        <p14:creationId xmlns:p14="http://schemas.microsoft.com/office/powerpoint/2010/main" val="230398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F4DEB56-BCCB-4DAA-9D76-18B4A22542FF}"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9CC74A-0AFF-4ABA-AC03-E269A9184906}" type="slidenum">
              <a:rPr lang="en-US" altLang="en-US"/>
              <a:pPr>
                <a:defRPr/>
              </a:pPr>
              <a:t>‹#›</a:t>
            </a:fld>
            <a:endParaRPr lang="en-US" altLang="en-US"/>
          </a:p>
        </p:txBody>
      </p:sp>
    </p:spTree>
    <p:extLst>
      <p:ext uri="{BB962C8B-B14F-4D97-AF65-F5344CB8AC3E}">
        <p14:creationId xmlns:p14="http://schemas.microsoft.com/office/powerpoint/2010/main" val="183256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D762133-C5CA-46CE-AE9F-D9F7D5F51720}" type="datetimeFigureOut">
              <a:rPr lang="en-US" altLang="en-US"/>
              <a:pPr>
                <a:defRPr/>
              </a:pPr>
              <a:t>7/24/2024</a:t>
            </a:fld>
            <a:endParaRPr lang="en-US" altLang="en-US"/>
          </a:p>
        </p:txBody>
      </p:sp>
      <p:sp>
        <p:nvSpPr>
          <p:cNvPr id="4" name="Footer Placeholder 2"/>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8FA7307-6D72-42B7-96BE-AC424E2E2AF6}" type="slidenum">
              <a:rPr lang="en-US" altLang="en-US"/>
              <a:pPr>
                <a:defRPr/>
              </a:pPr>
              <a:t>‹#›</a:t>
            </a:fld>
            <a:endParaRPr lang="en-US" altLang="en-US"/>
          </a:p>
        </p:txBody>
      </p:sp>
    </p:spTree>
    <p:extLst>
      <p:ext uri="{BB962C8B-B14F-4D97-AF65-F5344CB8AC3E}">
        <p14:creationId xmlns:p14="http://schemas.microsoft.com/office/powerpoint/2010/main" val="367279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7" name="TextBox 23"/>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a:solidFill>
                  <a:schemeClr val="bg1"/>
                </a:solidFill>
                <a:ea typeface="Arial" charset="0"/>
                <a:cs typeface="Arial" charset="0"/>
              </a:rPr>
              <a:t>www.FLDOE.org</a:t>
            </a:r>
          </a:p>
        </p:txBody>
      </p:sp>
      <p:pic>
        <p:nvPicPr>
          <p:cNvPr id="8" name="Picture 24" descr="FDOELogo.png"/>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336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416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64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113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24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366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358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896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05190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a:solidFill>
                  <a:srgbClr val="262A63"/>
                </a:solidFill>
                <a:latin typeface="Arial" panose="020B0604020202020204" pitchFamily="34" charset="0"/>
                <a:hlinkClick r:id="rId18"/>
              </a:rPr>
              <a:t>www.FLDOE.org</a:t>
            </a:r>
            <a:endParaRPr lang="en-US" altLang="en-US" sz="1200" b="1">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4C3BDC9D-386B-4F53-AB63-3E7E229AF54C}" type="slidenum">
              <a:rPr lang="en-US" altLang="en-US" sz="1600" smtClean="0">
                <a:solidFill>
                  <a:srgbClr val="7F7F7F"/>
                </a:solidFill>
              </a:rPr>
              <a:pPr eaLnBrk="1" hangingPunct="1">
                <a:defRPr/>
              </a:pPr>
              <a:t>‹#›</a:t>
            </a:fld>
            <a:endParaRPr lang="en-US" altLang="en-US" sz="1600">
              <a:solidFill>
                <a:srgbClr val="7F7F7F"/>
              </a:solidFill>
            </a:endParaRPr>
          </a:p>
        </p:txBody>
      </p:sp>
    </p:spTree>
  </p:cSld>
  <p:clrMap bg1="lt1" tx1="dk1" bg2="lt2" tx2="dk2" accent1="accent1" accent2="accent2" accent3="accent3" accent4="accent4" accent5="accent5" accent6="accent6" hlink="hlink" folHlink="folHlink"/>
  <p:sldLayoutIdLst>
    <p:sldLayoutId id="2147484607" r:id="rId1"/>
    <p:sldLayoutId id="2147484603" r:id="rId2"/>
    <p:sldLayoutId id="2147484608" r:id="rId3"/>
    <p:sldLayoutId id="2147484609" r:id="rId4"/>
    <p:sldLayoutId id="2147484610" r:id="rId5"/>
    <p:sldLayoutId id="2147484611" r:id="rId6"/>
    <p:sldLayoutId id="2147484612" r:id="rId7"/>
    <p:sldLayoutId id="2147484604" r:id="rId8"/>
    <p:sldLayoutId id="2147484605" r:id="rId9"/>
    <p:sldLayoutId id="2147484606" r:id="rId10"/>
    <p:sldLayoutId id="2147484613" r:id="rId11"/>
    <p:sldLayoutId id="2147484614" r:id="rId12"/>
    <p:sldLayoutId id="2147484615" r:id="rId13"/>
    <p:sldLayoutId id="2147484616" r:id="rId14"/>
    <p:sldLayoutId id="2147484617" r:id="rId15"/>
    <p:sldLayoutId id="2147484618"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a:bodyPr>
          <a:lstStyle/>
          <a:p>
            <a:pPr eaLnBrk="1" hangingPunct="1"/>
            <a:r>
              <a:rPr lang="en-US" altLang="en-US" dirty="0"/>
              <a:t>House Bill 1473  </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algn="ctr">
              <a:defRPr/>
            </a:pPr>
            <a:r>
              <a:rPr lang="en-US" sz="3200" b="1" dirty="0">
                <a:solidFill>
                  <a:srgbClr val="262A63"/>
                </a:solidFill>
              </a:rPr>
              <a:t>Marjory </a:t>
            </a:r>
            <a:r>
              <a:rPr lang="en-US" sz="3200" b="1" dirty="0" err="1">
                <a:solidFill>
                  <a:srgbClr val="262A63"/>
                </a:solidFill>
              </a:rPr>
              <a:t>Stoneman</a:t>
            </a:r>
            <a:r>
              <a:rPr lang="en-US" sz="3200" b="1" dirty="0">
                <a:solidFill>
                  <a:srgbClr val="262A63"/>
                </a:solidFill>
              </a:rPr>
              <a:t> Douglas High School</a:t>
            </a:r>
          </a:p>
          <a:p>
            <a:pPr algn="ctr">
              <a:defRPr/>
            </a:pPr>
            <a:r>
              <a:rPr lang="en-US" sz="3200" b="1" dirty="0">
                <a:solidFill>
                  <a:srgbClr val="262A63"/>
                </a:solidFill>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6B07C2-88C1-62AF-B344-20E7457DC76C}"/>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July 30, 2024</a:t>
            </a:r>
          </a:p>
        </p:txBody>
      </p:sp>
    </p:spTree>
    <p:extLst>
      <p:ext uri="{BB962C8B-B14F-4D97-AF65-F5344CB8AC3E}">
        <p14:creationId xmlns:p14="http://schemas.microsoft.com/office/powerpoint/2010/main" val="388421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436872" y="966788"/>
            <a:ext cx="8270253" cy="626342"/>
          </a:xfrm>
        </p:spPr>
        <p:txBody>
          <a:bodyPr/>
          <a:lstStyle/>
          <a:p>
            <a:r>
              <a:rPr lang="en-US" dirty="0"/>
              <a:t>HB 1473 – School Safety: Office of Safe Schools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781666"/>
            <a:ext cx="7886701" cy="4479435"/>
          </a:xfrm>
        </p:spPr>
        <p:txBody>
          <a:bodyPr/>
          <a:lstStyle/>
          <a:p>
            <a:pPr marL="0" indent="0">
              <a:buNone/>
            </a:pPr>
            <a:r>
              <a:rPr lang="en-US" sz="3200" i="1" dirty="0">
                <a:solidFill>
                  <a:srgbClr val="325EAC"/>
                </a:solidFill>
                <a:latin typeface="NewCenturySchlbkLTStd-Roman"/>
              </a:rPr>
              <a:t>Section 1001.212, Florida Statutes</a:t>
            </a:r>
          </a:p>
          <a:p>
            <a:pPr marL="342900" marR="0" lvl="0" indent="-342900">
              <a:spcAft>
                <a:spcPts val="0"/>
              </a:spcAft>
              <a:buFont typeface="Symbol" panose="05050102010706020507" pitchFamily="18" charset="2"/>
              <a:buChar char=""/>
            </a:pPr>
            <a:r>
              <a:rPr lang="en-US" dirty="0">
                <a:latin typeface="NewCenturySchlbkLTStd-Roman"/>
              </a:rPr>
              <a:t>The Office must also refer any staff to the superintendent or charter school administrator for disciplinary action if they knowingly violate the new access control requirements found at </a:t>
            </a:r>
            <a:br>
              <a:rPr lang="en-US" dirty="0">
                <a:latin typeface="NewCenturySchlbkLTStd-Roman"/>
              </a:rPr>
            </a:br>
            <a:r>
              <a:rPr lang="en-US" dirty="0">
                <a:latin typeface="NewCenturySchlbkLTStd-Roman"/>
              </a:rPr>
              <a:t>s. 1006.07(6)(f), F.S.</a:t>
            </a:r>
          </a:p>
          <a:p>
            <a:pPr marL="342900" marR="0" lvl="0" indent="-342900">
              <a:spcAft>
                <a:spcPts val="0"/>
              </a:spcAft>
              <a:buFont typeface="Symbol" panose="05050102010706020507" pitchFamily="18" charset="2"/>
              <a:buChar char=""/>
            </a:pPr>
            <a:r>
              <a:rPr lang="en-US" dirty="0">
                <a:latin typeface="NewCenturySchlbkLTStd-Roman"/>
              </a:rPr>
              <a:t>Annually, OSS must notify all administrative and instructional personnel via email of new access control requirements</a:t>
            </a:r>
          </a:p>
        </p:txBody>
      </p:sp>
    </p:spTree>
    <p:extLst>
      <p:ext uri="{BB962C8B-B14F-4D97-AF65-F5344CB8AC3E}">
        <p14:creationId xmlns:p14="http://schemas.microsoft.com/office/powerpoint/2010/main" val="8459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527142"/>
            <a:ext cx="7886701" cy="4564276"/>
          </a:xfrm>
        </p:spPr>
        <p:txBody>
          <a:bodyPr/>
          <a:lstStyle/>
          <a:p>
            <a:pPr marL="0" indent="0">
              <a:buNone/>
            </a:pPr>
            <a:r>
              <a:rPr lang="en-US" sz="3200" i="1" dirty="0">
                <a:solidFill>
                  <a:srgbClr val="325EAC"/>
                </a:solidFill>
                <a:latin typeface="NewCenturySchlbkLTStd-Roman"/>
              </a:rPr>
              <a:t>Section 1006.07, Florida Statutes</a:t>
            </a:r>
          </a:p>
          <a:p>
            <a:pPr marL="0" indent="0">
              <a:buNone/>
            </a:pPr>
            <a:r>
              <a:rPr lang="en-US" dirty="0"/>
              <a:t>New access control requirements:</a:t>
            </a:r>
          </a:p>
          <a:p>
            <a:r>
              <a:rPr lang="en-US" sz="2600" dirty="0"/>
              <a:t>All gates and other campus access points must remain closed and locked when students are on campus</a:t>
            </a:r>
          </a:p>
          <a:p>
            <a:r>
              <a:rPr lang="en-US" sz="2600" dirty="0"/>
              <a:t>Exceptions are limited to placing an attendant at an open gate while students are on campus; a shared use agreement  pursuant to s. 1013.101,F.S.; or the school safety specialist or designee documenting that the access point is not subject to this requirement based upon other safety measures in place (or, per Rule 6A-1.0018, F.A.C., based on compliance with the Fire Code)</a:t>
            </a:r>
          </a:p>
        </p:txBody>
      </p:sp>
    </p:spTree>
    <p:extLst>
      <p:ext uri="{BB962C8B-B14F-4D97-AF65-F5344CB8AC3E}">
        <p14:creationId xmlns:p14="http://schemas.microsoft.com/office/powerpoint/2010/main" val="26605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smiling and writing on whiteboard">
            <a:extLst>
              <a:ext uri="{FF2B5EF4-FFF2-40B4-BE49-F238E27FC236}">
                <a16:creationId xmlns:a16="http://schemas.microsoft.com/office/drawing/2014/main" id="{1589477D-AA2A-0401-DCAA-4494488651B4}"/>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530854" y="966788"/>
            <a:ext cx="8082290" cy="5386878"/>
          </a:xfrm>
          <a:prstGeom prst="rect">
            <a:avLst/>
          </a:prstGeom>
        </p:spPr>
      </p:pic>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527142"/>
            <a:ext cx="7886701" cy="4564276"/>
          </a:xfrm>
        </p:spPr>
        <p:txBody>
          <a:bodyPr/>
          <a:lstStyle/>
          <a:p>
            <a:pPr marL="0" indent="0">
              <a:buNone/>
            </a:pPr>
            <a:r>
              <a:rPr lang="en-US" sz="3200" i="1" dirty="0">
                <a:solidFill>
                  <a:srgbClr val="325EAC"/>
                </a:solidFill>
                <a:latin typeface="NewCenturySchlbkLTStd-Roman"/>
              </a:rPr>
              <a:t>Section 1006.07, Florida Statutes</a:t>
            </a:r>
          </a:p>
          <a:p>
            <a:pPr marL="0" indent="0">
              <a:buNone/>
            </a:pPr>
            <a:r>
              <a:rPr lang="en-US" dirty="0"/>
              <a:t>New access control requirements:</a:t>
            </a:r>
          </a:p>
          <a:p>
            <a:r>
              <a:rPr lang="en-US" sz="2600" dirty="0"/>
              <a:t>Doors of school classrooms and other instructional spaces must be locked to prevent ingress when occupied by students, except between classes</a:t>
            </a:r>
          </a:p>
          <a:p>
            <a:r>
              <a:rPr lang="en-US" sz="2600" dirty="0"/>
              <a:t>If such a door must be left unlocked, the door must be actively staffed</a:t>
            </a:r>
          </a:p>
        </p:txBody>
      </p:sp>
    </p:spTree>
    <p:extLst>
      <p:ext uri="{BB962C8B-B14F-4D97-AF65-F5344CB8AC3E}">
        <p14:creationId xmlns:p14="http://schemas.microsoft.com/office/powerpoint/2010/main" val="417774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527142"/>
            <a:ext cx="7886701" cy="4564276"/>
          </a:xfrm>
        </p:spPr>
        <p:txBody>
          <a:bodyPr/>
          <a:lstStyle/>
          <a:p>
            <a:pPr marL="0" indent="0">
              <a:buNone/>
            </a:pPr>
            <a:r>
              <a:rPr lang="en-US" sz="3200" i="1" dirty="0">
                <a:solidFill>
                  <a:srgbClr val="325EAC"/>
                </a:solidFill>
                <a:latin typeface="NewCenturySchlbkLTStd-Roman"/>
              </a:rPr>
              <a:t>Section 1006.07, Florida Statutes</a:t>
            </a:r>
          </a:p>
          <a:p>
            <a:pPr marL="0" indent="0">
              <a:buNone/>
            </a:pPr>
            <a:r>
              <a:rPr lang="en-US" dirty="0"/>
              <a:t>New access control requirements:</a:t>
            </a:r>
          </a:p>
          <a:p>
            <a:r>
              <a:rPr lang="en-US" dirty="0"/>
              <a:t>All campus building access doors, gates and other access points shall remain closed and locked at all times</a:t>
            </a:r>
          </a:p>
          <a:p>
            <a:r>
              <a:rPr lang="en-US" dirty="0"/>
              <a:t>Exceptions:</a:t>
            </a:r>
          </a:p>
          <a:p>
            <a:pPr lvl="1"/>
            <a:r>
              <a:rPr lang="en-US" sz="2600" dirty="0"/>
              <a:t>people are actively entering or exiting, or</a:t>
            </a:r>
          </a:p>
          <a:p>
            <a:pPr lvl="1"/>
            <a:r>
              <a:rPr lang="en-US" sz="2600" dirty="0"/>
              <a:t>the school safety specialist or designee has documented that the access point is not subject to the requirement based upon other safety measures</a:t>
            </a:r>
          </a:p>
        </p:txBody>
      </p:sp>
    </p:spTree>
    <p:extLst>
      <p:ext uri="{BB962C8B-B14F-4D97-AF65-F5344CB8AC3E}">
        <p14:creationId xmlns:p14="http://schemas.microsoft.com/office/powerpoint/2010/main" val="14513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527142"/>
            <a:ext cx="7886701" cy="4564276"/>
          </a:xfrm>
        </p:spPr>
        <p:txBody>
          <a:bodyPr/>
          <a:lstStyle/>
          <a:p>
            <a:pPr marL="0" indent="0">
              <a:buNone/>
            </a:pPr>
            <a:r>
              <a:rPr lang="en-US" sz="3200" i="1" dirty="0">
                <a:solidFill>
                  <a:srgbClr val="325EAC"/>
                </a:solidFill>
                <a:latin typeface="NewCenturySchlbkLTStd-Roman"/>
              </a:rPr>
              <a:t>Section 1006.07, Florida Statutes</a:t>
            </a:r>
          </a:p>
          <a:p>
            <a:r>
              <a:rPr lang="en-US" sz="3200" dirty="0">
                <a:latin typeface="NewCenturySchlbkLTStd-Roman"/>
              </a:rPr>
              <a:t>All instructional spaces must have clearly marked safest areas for student sheltering </a:t>
            </a:r>
          </a:p>
          <a:p>
            <a:r>
              <a:rPr lang="en-US" sz="3200" dirty="0">
                <a:latin typeface="NewCenturySchlbkLTStd-Roman"/>
              </a:rPr>
              <a:t>Students must be notified of these areas within the first 10 days of the school year</a:t>
            </a:r>
          </a:p>
          <a:p>
            <a:r>
              <a:rPr lang="en-US" sz="3200" dirty="0">
                <a:latin typeface="NewCenturySchlbkLTStd-Roman"/>
              </a:rPr>
              <a:t>Where marking these areas is not feasible, the school safety specialist or designee must document such, and identify where students must shelter in an emergency</a:t>
            </a:r>
            <a:endParaRPr lang="en-US" sz="3200" i="1" dirty="0">
              <a:solidFill>
                <a:srgbClr val="325EAC"/>
              </a:solidFill>
              <a:latin typeface="NewCenturySchlbkLTStd-Roman"/>
            </a:endParaRPr>
          </a:p>
        </p:txBody>
      </p:sp>
    </p:spTree>
    <p:extLst>
      <p:ext uri="{BB962C8B-B14F-4D97-AF65-F5344CB8AC3E}">
        <p14:creationId xmlns:p14="http://schemas.microsoft.com/office/powerpoint/2010/main" val="41407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D588-EB28-27BF-3B8B-1C0D07A85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8AC96-E2DB-5AA0-14D4-4105981E6045}"/>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326E9897-A7AA-57D4-4B93-33A59277F334}"/>
              </a:ext>
            </a:extLst>
          </p:cNvPr>
          <p:cNvSpPr>
            <a:spLocks noGrp="1"/>
          </p:cNvSpPr>
          <p:nvPr>
            <p:ph idx="1"/>
          </p:nvPr>
        </p:nvSpPr>
        <p:spPr>
          <a:xfrm>
            <a:off x="628649" y="1527142"/>
            <a:ext cx="7886701" cy="4564276"/>
          </a:xfrm>
        </p:spPr>
        <p:txBody>
          <a:bodyPr/>
          <a:lstStyle/>
          <a:p>
            <a:pPr marL="0" indent="0">
              <a:buNone/>
            </a:pPr>
            <a:r>
              <a:rPr lang="en-US" sz="3200" i="1" dirty="0">
                <a:solidFill>
                  <a:srgbClr val="325EAC"/>
                </a:solidFill>
                <a:latin typeface="NewCenturySchlbkLTStd-Roman"/>
              </a:rPr>
              <a:t>Section 1006.07, Florida Statutes</a:t>
            </a:r>
          </a:p>
          <a:p>
            <a:r>
              <a:rPr lang="en-US" sz="3200" dirty="0">
                <a:latin typeface="NewCenturySchlbkLTStd-Roman"/>
              </a:rPr>
              <a:t>Each school must maintain a record that is accessible on each campus or by request of OSS of all current school year and prior school year drills, including the names of law enforcement personnel present on campus for each active assailant emergency drill   </a:t>
            </a:r>
          </a:p>
        </p:txBody>
      </p:sp>
    </p:spTree>
    <p:extLst>
      <p:ext uri="{BB962C8B-B14F-4D97-AF65-F5344CB8AC3E}">
        <p14:creationId xmlns:p14="http://schemas.microsoft.com/office/powerpoint/2010/main" val="32250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School Board Duties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50" y="1862977"/>
            <a:ext cx="7886701" cy="4187204"/>
          </a:xfrm>
        </p:spPr>
        <p:txBody>
          <a:bodyPr/>
          <a:lstStyle/>
          <a:p>
            <a:pPr marL="0" indent="0">
              <a:buNone/>
            </a:pPr>
            <a:r>
              <a:rPr lang="en-US" sz="3200" i="1" dirty="0">
                <a:solidFill>
                  <a:srgbClr val="325EAC"/>
                </a:solidFill>
                <a:latin typeface="NewCenturySchlbkLTStd-Roman"/>
              </a:rPr>
              <a:t>Section 1006.07, Florida Statutes</a:t>
            </a:r>
          </a:p>
          <a:p>
            <a:r>
              <a:rPr lang="en-US" sz="3200"/>
              <a:t>Each district school </a:t>
            </a:r>
            <a:r>
              <a:rPr lang="en-US" sz="3200" dirty="0"/>
              <a:t>board and charter school governing board must adopt a progressive discipline policy for personnel who knowingly violate school safety requirements</a:t>
            </a:r>
            <a:endParaRPr lang="en-US" sz="2800" dirty="0"/>
          </a:p>
        </p:txBody>
      </p:sp>
    </p:spTree>
    <p:extLst>
      <p:ext uri="{BB962C8B-B14F-4D97-AF65-F5344CB8AC3E}">
        <p14:creationId xmlns:p14="http://schemas.microsoft.com/office/powerpoint/2010/main" val="209192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73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a:bodyPr>
          <a:lstStyle/>
          <a:p>
            <a:pPr eaLnBrk="1" hangingPunct="1"/>
            <a:r>
              <a:rPr lang="en-US" altLang="en-US" dirty="0"/>
              <a:t>Office of Safe Schools Update</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algn="ctr">
              <a:defRPr/>
            </a:pPr>
            <a:r>
              <a:rPr lang="en-US" sz="3200" b="1" dirty="0">
                <a:solidFill>
                  <a:srgbClr val="262A63"/>
                </a:solidFill>
              </a:rPr>
              <a:t>Marjory </a:t>
            </a:r>
            <a:r>
              <a:rPr lang="en-US" sz="3200" b="1" dirty="0" err="1">
                <a:solidFill>
                  <a:srgbClr val="262A63"/>
                </a:solidFill>
              </a:rPr>
              <a:t>Stoneman</a:t>
            </a:r>
            <a:r>
              <a:rPr lang="en-US" sz="3200" b="1" dirty="0">
                <a:solidFill>
                  <a:srgbClr val="262A63"/>
                </a:solidFill>
              </a:rPr>
              <a:t> Douglas High School</a:t>
            </a:r>
          </a:p>
          <a:p>
            <a:pPr algn="ctr">
              <a:defRPr/>
            </a:pPr>
            <a:r>
              <a:rPr lang="en-US" sz="3200" b="1" dirty="0">
                <a:solidFill>
                  <a:srgbClr val="262A63"/>
                </a:solidFill>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722FAE-D0D9-E572-2288-4F9D40F6DE44}"/>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July 30, 2024</a:t>
            </a:r>
          </a:p>
        </p:txBody>
      </p:sp>
    </p:spTree>
    <p:extLst>
      <p:ext uri="{BB962C8B-B14F-4D97-AF65-F5344CB8AC3E}">
        <p14:creationId xmlns:p14="http://schemas.microsoft.com/office/powerpoint/2010/main" val="181742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1EA3E-0273-236C-CCA7-F2F3A2F7799B}"/>
              </a:ext>
            </a:extLst>
          </p:cNvPr>
          <p:cNvSpPr>
            <a:spLocks noGrp="1"/>
          </p:cNvSpPr>
          <p:nvPr>
            <p:ph idx="1"/>
          </p:nvPr>
        </p:nvSpPr>
        <p:spPr>
          <a:xfrm>
            <a:off x="628650" y="1635617"/>
            <a:ext cx="7886700" cy="4329271"/>
          </a:xfrm>
        </p:spPr>
        <p:txBody>
          <a:bodyPr/>
          <a:lstStyle/>
          <a:p>
            <a:pPr marL="0" indent="0">
              <a:lnSpc>
                <a:spcPct val="115000"/>
              </a:lnSpc>
              <a:spcBef>
                <a:spcPts val="0"/>
              </a:spcBef>
              <a:spcAft>
                <a:spcPts val="800"/>
              </a:spcAft>
              <a:buNone/>
            </a:pPr>
            <a:r>
              <a:rPr lang="en-US" sz="2800" kern="100" dirty="0">
                <a:latin typeface="+mn-lt"/>
                <a:ea typeface="Aptos" panose="020B0004020202020204" pitchFamily="34" charset="0"/>
                <a:cs typeface="Times New Roman" panose="02020603050405020304" pitchFamily="18" charset="0"/>
              </a:rPr>
              <a:t>The Marjory Stoneman Douglas High School Public Safety Act, </a:t>
            </a:r>
            <a:r>
              <a:rPr lang="en-US" kern="100" dirty="0">
                <a:latin typeface="+mn-lt"/>
                <a:ea typeface="Aptos" panose="020B0004020202020204" pitchFamily="34" charset="0"/>
                <a:cs typeface="Times New Roman" panose="02020603050405020304" pitchFamily="18" charset="0"/>
              </a:rPr>
              <a:t>Chapter 2018-3, Laws of </a:t>
            </a:r>
            <a:r>
              <a:rPr lang="en-US" sz="2800" kern="100" dirty="0">
                <a:latin typeface="+mn-lt"/>
                <a:ea typeface="Aptos" panose="020B0004020202020204" pitchFamily="34" charset="0"/>
                <a:cs typeface="Times New Roman" panose="02020603050405020304" pitchFamily="18" charset="0"/>
              </a:rPr>
              <a:t>Florida:</a:t>
            </a:r>
            <a:endParaRPr lang="en-US" sz="2400" kern="100" dirty="0">
              <a:latin typeface="+mn-lt"/>
              <a:cs typeface="Times New Roman" panose="02020603050405020304" pitchFamily="18" charset="0"/>
            </a:endParaRPr>
          </a:p>
          <a:p>
            <a:pPr>
              <a:lnSpc>
                <a:spcPct val="115000"/>
              </a:lnSpc>
              <a:spcBef>
                <a:spcPts val="0"/>
              </a:spcBef>
              <a:spcAft>
                <a:spcPts val="800"/>
              </a:spcAft>
            </a:pPr>
            <a:r>
              <a:rPr lang="en-US" sz="2400" kern="100" dirty="0">
                <a:latin typeface="+mn-lt"/>
                <a:cs typeface="Times New Roman" panose="02020603050405020304" pitchFamily="18" charset="0"/>
              </a:rPr>
              <a:t>Created section 1001.212, Florida Statutes, which launched the Office of Safe Schools, to include:</a:t>
            </a:r>
          </a:p>
          <a:p>
            <a:pPr lvl="1">
              <a:lnSpc>
                <a:spcPct val="100000"/>
              </a:lnSpc>
              <a:spcBef>
                <a:spcPts val="0"/>
              </a:spcBef>
              <a:spcAft>
                <a:spcPts val="0"/>
              </a:spcAft>
            </a:pPr>
            <a:r>
              <a:rPr lang="en-US" sz="2000" kern="100" dirty="0">
                <a:latin typeface="+mn-lt"/>
                <a:cs typeface="Times New Roman" panose="02020603050405020304" pitchFamily="18" charset="0"/>
              </a:rPr>
              <a:t>Florida Safe School Assessment Tool (FSSAT)</a:t>
            </a:r>
          </a:p>
          <a:p>
            <a:pPr lvl="1">
              <a:lnSpc>
                <a:spcPct val="100000"/>
              </a:lnSpc>
              <a:spcBef>
                <a:spcPts val="0"/>
              </a:spcBef>
              <a:spcAft>
                <a:spcPts val="0"/>
              </a:spcAft>
            </a:pPr>
            <a:r>
              <a:rPr lang="en-US" sz="2000" kern="100" dirty="0">
                <a:latin typeface="+mn-lt"/>
                <a:cs typeface="Times New Roman" panose="02020603050405020304" pitchFamily="18" charset="0"/>
              </a:rPr>
              <a:t>Training and technical assistance for school district personnel</a:t>
            </a:r>
          </a:p>
          <a:p>
            <a:pPr lvl="1">
              <a:lnSpc>
                <a:spcPct val="100000"/>
              </a:lnSpc>
              <a:spcBef>
                <a:spcPts val="0"/>
              </a:spcBef>
              <a:spcAft>
                <a:spcPts val="0"/>
              </a:spcAft>
            </a:pPr>
            <a:r>
              <a:rPr lang="en-US" sz="2000" kern="100" dirty="0">
                <a:latin typeface="+mn-lt"/>
                <a:cs typeface="Times New Roman" panose="02020603050405020304" pitchFamily="18" charset="0"/>
              </a:rPr>
              <a:t>School Safety Specialist training program</a:t>
            </a:r>
          </a:p>
          <a:p>
            <a:pPr lvl="1">
              <a:lnSpc>
                <a:spcPct val="100000"/>
              </a:lnSpc>
              <a:spcBef>
                <a:spcPts val="0"/>
              </a:spcBef>
              <a:spcAft>
                <a:spcPts val="0"/>
              </a:spcAft>
            </a:pPr>
            <a:r>
              <a:rPr lang="en-US" sz="2000" kern="100" dirty="0">
                <a:latin typeface="+mn-lt"/>
                <a:cs typeface="Times New Roman" panose="02020603050405020304" pitchFamily="18" charset="0"/>
              </a:rPr>
              <a:t>Safe Schools data portal</a:t>
            </a:r>
          </a:p>
          <a:p>
            <a:pPr lvl="1">
              <a:lnSpc>
                <a:spcPct val="100000"/>
              </a:lnSpc>
              <a:spcBef>
                <a:spcPts val="0"/>
              </a:spcBef>
              <a:spcAft>
                <a:spcPts val="0"/>
              </a:spcAft>
            </a:pPr>
            <a:r>
              <a:rPr lang="en-US" sz="2000" kern="100" dirty="0">
                <a:latin typeface="+mn-lt"/>
                <a:cs typeface="Times New Roman" panose="02020603050405020304" pitchFamily="18" charset="0"/>
              </a:rPr>
              <a:t>Hardening grants</a:t>
            </a:r>
          </a:p>
          <a:p>
            <a:pPr lvl="1">
              <a:lnSpc>
                <a:spcPct val="100000"/>
              </a:lnSpc>
              <a:spcBef>
                <a:spcPts val="0"/>
              </a:spcBef>
              <a:spcAft>
                <a:spcPts val="0"/>
              </a:spcAft>
            </a:pPr>
            <a:r>
              <a:rPr lang="en-US" sz="2000" kern="100" dirty="0">
                <a:latin typeface="+mn-lt"/>
                <a:cs typeface="Times New Roman" panose="02020603050405020304" pitchFamily="18" charset="0"/>
              </a:rPr>
              <a:t>FortifyFL education</a:t>
            </a:r>
          </a:p>
          <a:p>
            <a:pPr>
              <a:lnSpc>
                <a:spcPct val="115000"/>
              </a:lnSpc>
              <a:spcBef>
                <a:spcPts val="0"/>
              </a:spcBef>
              <a:spcAft>
                <a:spcPts val="800"/>
              </a:spcAft>
            </a:pPr>
            <a:r>
              <a:rPr lang="en-US" sz="2400" kern="100" dirty="0">
                <a:latin typeface="+mn-lt"/>
                <a:cs typeface="Times New Roman" panose="02020603050405020304" pitchFamily="18" charset="0"/>
              </a:rPr>
              <a:t>Allocated funding for 3 full-time staff </a:t>
            </a:r>
          </a:p>
        </p:txBody>
      </p:sp>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966788"/>
            <a:ext cx="8013074" cy="668829"/>
          </a:xfrm>
        </p:spPr>
        <p:txBody>
          <a:bodyPr/>
          <a:lstStyle/>
          <a:p>
            <a:r>
              <a:rPr lang="en-US" dirty="0">
                <a:latin typeface="+mn-lt"/>
              </a:rPr>
              <a:t>Office of Safe Schools (OSS) Origins</a:t>
            </a:r>
          </a:p>
        </p:txBody>
      </p:sp>
    </p:spTree>
    <p:extLst>
      <p:ext uri="{BB962C8B-B14F-4D97-AF65-F5344CB8AC3E}">
        <p14:creationId xmlns:p14="http://schemas.microsoft.com/office/powerpoint/2010/main" val="69104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588635"/>
          </a:xfrm>
        </p:spPr>
        <p:txBody>
          <a:bodyPr/>
          <a:lstStyle/>
          <a:p>
            <a:r>
              <a:rPr lang="en-US" dirty="0"/>
              <a:t>HB 1473 – School Safety: Guardian Program</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50" y="1555424"/>
            <a:ext cx="6818526" cy="4705678"/>
          </a:xfrm>
        </p:spPr>
        <p:txBody>
          <a:bodyPr/>
          <a:lstStyle/>
          <a:p>
            <a:pPr marL="0" indent="0">
              <a:buNone/>
            </a:pPr>
            <a:r>
              <a:rPr lang="en-US" sz="2600" i="1" dirty="0">
                <a:solidFill>
                  <a:srgbClr val="325EAC"/>
                </a:solidFill>
                <a:latin typeface="NewCenturySchlbkLTStd-Roman"/>
              </a:rPr>
              <a:t>Section 30.15, Florida Statutes</a:t>
            </a:r>
          </a:p>
          <a:p>
            <a:r>
              <a:rPr lang="en-US" dirty="0">
                <a:latin typeface="NewCenturySchlbkLTStd-Roman"/>
              </a:rPr>
              <a:t>Former law enforcement officers with current certification may serve as Guardians without completing Guardian training</a:t>
            </a:r>
          </a:p>
          <a:p>
            <a:r>
              <a:rPr lang="en-US" dirty="0">
                <a:latin typeface="NewCenturySchlbkLTStd-Roman"/>
              </a:rPr>
              <a:t>Florida Department of Law Enforcement (FDLE) will maintain data related to school Guardians</a:t>
            </a:r>
          </a:p>
          <a:p>
            <a:r>
              <a:rPr lang="en-US" dirty="0">
                <a:latin typeface="NewCenturySchlbkLTStd-Roman"/>
              </a:rPr>
              <a:t>FDOE will provide FDLE records of safe-school officers who have been disciplined, dismissed or that have discharged their firearm</a:t>
            </a:r>
          </a:p>
        </p:txBody>
      </p:sp>
      <p:pic>
        <p:nvPicPr>
          <p:cNvPr id="4" name="Picture 2">
            <a:extLst>
              <a:ext uri="{FF2B5EF4-FFF2-40B4-BE49-F238E27FC236}">
                <a16:creationId xmlns:a16="http://schemas.microsoft.com/office/drawing/2014/main" id="{ED978F37-BAFB-DC46-0527-8A77FB6CD7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8067" y="3589255"/>
            <a:ext cx="1875934" cy="276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786483"/>
            <a:ext cx="8013074" cy="522287"/>
          </a:xfrm>
        </p:spPr>
        <p:txBody>
          <a:bodyPr/>
          <a:lstStyle/>
          <a:p>
            <a:r>
              <a:rPr lang="en-US" dirty="0">
                <a:latin typeface="+mn-lt"/>
              </a:rPr>
              <a:t>Office of Safe Schools (OSS) Staffing 2018-19</a:t>
            </a:r>
          </a:p>
        </p:txBody>
      </p:sp>
      <p:grpSp>
        <p:nvGrpSpPr>
          <p:cNvPr id="5" name="Group 13">
            <a:extLst>
              <a:ext uri="{FF2B5EF4-FFF2-40B4-BE49-F238E27FC236}">
                <a16:creationId xmlns:a16="http://schemas.microsoft.com/office/drawing/2014/main" id="{2AE4EAD5-EBBD-E4F7-41A2-3DED418FAD29}"/>
              </a:ext>
            </a:extLst>
          </p:cNvPr>
          <p:cNvGrpSpPr>
            <a:grpSpLocks/>
          </p:cNvGrpSpPr>
          <p:nvPr/>
        </p:nvGrpSpPr>
        <p:grpSpPr bwMode="auto">
          <a:xfrm>
            <a:off x="304800" y="1617663"/>
            <a:ext cx="8607425" cy="4775200"/>
            <a:chOff x="2309313" y="1518569"/>
            <a:chExt cx="8283393" cy="4776040"/>
          </a:xfrm>
        </p:grpSpPr>
        <p:cxnSp>
          <p:nvCxnSpPr>
            <p:cNvPr id="6" name="Straight Connector 5">
              <a:extLst>
                <a:ext uri="{FF2B5EF4-FFF2-40B4-BE49-F238E27FC236}">
                  <a16:creationId xmlns:a16="http://schemas.microsoft.com/office/drawing/2014/main" id="{3D0BC37F-CFD0-94B8-6A34-1F5085FCB8AD}"/>
                </a:ext>
              </a:extLst>
            </p:cNvPr>
            <p:cNvCxnSpPr>
              <a:stCxn id="9" idx="1"/>
              <a:endCxn id="10" idx="3"/>
            </p:cNvCxnSpPr>
            <p:nvPr/>
          </p:nvCxnSpPr>
          <p:spPr>
            <a:xfrm flipH="1">
              <a:off x="4976743" y="5586459"/>
              <a:ext cx="1307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
              <a:extLst>
                <a:ext uri="{FF2B5EF4-FFF2-40B4-BE49-F238E27FC236}">
                  <a16:creationId xmlns:a16="http://schemas.microsoft.com/office/drawing/2014/main" id="{87509273-1B09-0C1E-2F74-F5931A04C971}"/>
                </a:ext>
              </a:extLst>
            </p:cNvPr>
            <p:cNvGrpSpPr>
              <a:grpSpLocks/>
            </p:cNvGrpSpPr>
            <p:nvPr/>
          </p:nvGrpSpPr>
          <p:grpSpPr bwMode="auto">
            <a:xfrm>
              <a:off x="2309313" y="1518569"/>
              <a:ext cx="8283393" cy="4776040"/>
              <a:chOff x="2309313" y="1518569"/>
              <a:chExt cx="8283393" cy="4776040"/>
            </a:xfrm>
          </p:grpSpPr>
          <p:sp>
            <p:nvSpPr>
              <p:cNvPr id="8" name="TextBox 7">
                <a:extLst>
                  <a:ext uri="{FF2B5EF4-FFF2-40B4-BE49-F238E27FC236}">
                    <a16:creationId xmlns:a16="http://schemas.microsoft.com/office/drawing/2014/main" id="{4AF43FD5-7449-699B-9452-E87BEAA163CF}"/>
                  </a:ext>
                </a:extLst>
              </p:cNvPr>
              <p:cNvSpPr txBox="1"/>
              <p:nvPr/>
            </p:nvSpPr>
            <p:spPr>
              <a:xfrm>
                <a:off x="3643028" y="1518569"/>
                <a:ext cx="3952257" cy="862164"/>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defRPr/>
                </a:pPr>
                <a:r>
                  <a:rPr lang="en-US" sz="3200" dirty="0">
                    <a:solidFill>
                      <a:srgbClr val="262A63"/>
                    </a:solidFill>
                  </a:rPr>
                  <a:t>Executive Director</a:t>
                </a:r>
              </a:p>
              <a:p>
                <a:pPr>
                  <a:defRPr/>
                </a:pPr>
                <a:r>
                  <a:rPr lang="en-US" dirty="0"/>
                  <a:t>Program Oversight</a:t>
                </a:r>
              </a:p>
            </p:txBody>
          </p:sp>
          <p:sp>
            <p:nvSpPr>
              <p:cNvPr id="9" name="TextBox 8">
                <a:extLst>
                  <a:ext uri="{FF2B5EF4-FFF2-40B4-BE49-F238E27FC236}">
                    <a16:creationId xmlns:a16="http://schemas.microsoft.com/office/drawing/2014/main" id="{29D9FCB5-FB5F-8007-2069-DCD2349EE1D0}"/>
                  </a:ext>
                </a:extLst>
              </p:cNvPr>
              <p:cNvSpPr txBox="1"/>
              <p:nvPr/>
            </p:nvSpPr>
            <p:spPr>
              <a:xfrm>
                <a:off x="6284486" y="4878310"/>
                <a:ext cx="3283108" cy="1416299"/>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defRPr/>
                </a:pPr>
                <a:r>
                  <a:rPr lang="en-US" sz="3200" dirty="0">
                    <a:solidFill>
                      <a:srgbClr val="262A63"/>
                    </a:solidFill>
                  </a:rPr>
                  <a:t>Program Lead</a:t>
                </a:r>
              </a:p>
              <a:p>
                <a:pPr>
                  <a:defRPr/>
                </a:pPr>
                <a:r>
                  <a:rPr lang="en-US" dirty="0"/>
                  <a:t>FortifyFL</a:t>
                </a:r>
              </a:p>
              <a:p>
                <a:pPr>
                  <a:defRPr/>
                </a:pPr>
                <a:r>
                  <a:rPr lang="en-US" dirty="0"/>
                  <a:t>School Safety Specialist Liaison</a:t>
                </a:r>
              </a:p>
              <a:p>
                <a:pPr>
                  <a:defRPr/>
                </a:pPr>
                <a:r>
                  <a:rPr lang="en-US" dirty="0"/>
                  <a:t>Incident &amp; Discipline Data (SESIR)</a:t>
                </a:r>
              </a:p>
            </p:txBody>
          </p:sp>
          <p:sp>
            <p:nvSpPr>
              <p:cNvPr id="10" name="TextBox 9">
                <a:extLst>
                  <a:ext uri="{FF2B5EF4-FFF2-40B4-BE49-F238E27FC236}">
                    <a16:creationId xmlns:a16="http://schemas.microsoft.com/office/drawing/2014/main" id="{2A7BF8B5-43B9-731D-C61B-FF0084BFE6A6}"/>
                  </a:ext>
                </a:extLst>
              </p:cNvPr>
              <p:cNvSpPr txBox="1"/>
              <p:nvPr/>
            </p:nvSpPr>
            <p:spPr>
              <a:xfrm>
                <a:off x="2309313" y="5018034"/>
                <a:ext cx="2667430" cy="1138437"/>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defRPr/>
                </a:pPr>
                <a:r>
                  <a:rPr lang="en-US" sz="3200" dirty="0">
                    <a:solidFill>
                      <a:srgbClr val="262A63"/>
                    </a:solidFill>
                  </a:rPr>
                  <a:t>Program Lead</a:t>
                </a:r>
              </a:p>
              <a:p>
                <a:pPr>
                  <a:defRPr/>
                </a:pPr>
                <a:r>
                  <a:rPr lang="en-US" dirty="0"/>
                  <a:t>Florida Safe Schools Assessment Tool (FSSAT) </a:t>
                </a:r>
              </a:p>
            </p:txBody>
          </p:sp>
          <p:sp>
            <p:nvSpPr>
              <p:cNvPr id="11" name="TextBox 10">
                <a:extLst>
                  <a:ext uri="{FF2B5EF4-FFF2-40B4-BE49-F238E27FC236}">
                    <a16:creationId xmlns:a16="http://schemas.microsoft.com/office/drawing/2014/main" id="{3B043B74-99E5-AEB9-83FE-2726529D3E11}"/>
                  </a:ext>
                </a:extLst>
              </p:cNvPr>
              <p:cNvSpPr txBox="1"/>
              <p:nvPr/>
            </p:nvSpPr>
            <p:spPr>
              <a:xfrm>
                <a:off x="3643028" y="3179386"/>
                <a:ext cx="3952257" cy="1416299"/>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defRPr/>
                </a:pPr>
                <a:r>
                  <a:rPr lang="en-US" sz="3200" dirty="0">
                    <a:solidFill>
                      <a:srgbClr val="262A63"/>
                    </a:solidFill>
                  </a:rPr>
                  <a:t>Deputy Director</a:t>
                </a:r>
              </a:p>
              <a:p>
                <a:pPr>
                  <a:defRPr/>
                </a:pPr>
                <a:r>
                  <a:rPr lang="en-US" dirty="0"/>
                  <a:t>Guardian Grants</a:t>
                </a:r>
              </a:p>
              <a:p>
                <a:pPr>
                  <a:defRPr/>
                </a:pPr>
                <a:r>
                  <a:rPr lang="en-US" dirty="0"/>
                  <a:t>Bullying Prevention</a:t>
                </a:r>
              </a:p>
              <a:p>
                <a:pPr>
                  <a:defRPr/>
                </a:pPr>
                <a:r>
                  <a:rPr lang="en-US" dirty="0"/>
                  <a:t>Threat Assessment</a:t>
                </a:r>
              </a:p>
            </p:txBody>
          </p:sp>
          <p:sp>
            <p:nvSpPr>
              <p:cNvPr id="12" name="TextBox 11">
                <a:extLst>
                  <a:ext uri="{FF2B5EF4-FFF2-40B4-BE49-F238E27FC236}">
                    <a16:creationId xmlns:a16="http://schemas.microsoft.com/office/drawing/2014/main" id="{010128CD-9EE9-87BA-2177-FFB8D50C0C65}"/>
                  </a:ext>
                </a:extLst>
              </p:cNvPr>
              <p:cNvSpPr txBox="1"/>
              <p:nvPr/>
            </p:nvSpPr>
            <p:spPr>
              <a:xfrm>
                <a:off x="7925276" y="1959972"/>
                <a:ext cx="2667430" cy="1416299"/>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defRPr/>
                </a:pPr>
                <a:r>
                  <a:rPr lang="en-US" sz="3200" dirty="0">
                    <a:solidFill>
                      <a:srgbClr val="262A63"/>
                    </a:solidFill>
                  </a:rPr>
                  <a:t>Support Staff</a:t>
                </a:r>
              </a:p>
              <a:p>
                <a:pPr>
                  <a:defRPr/>
                </a:pPr>
                <a:r>
                  <a:rPr lang="en-US" dirty="0"/>
                  <a:t>General Inquiries</a:t>
                </a:r>
              </a:p>
              <a:p>
                <a:pPr>
                  <a:defRPr/>
                </a:pPr>
                <a:r>
                  <a:rPr lang="en-US" dirty="0"/>
                  <a:t>Correspondence</a:t>
                </a:r>
              </a:p>
              <a:p>
                <a:pPr>
                  <a:defRPr/>
                </a:pPr>
                <a:r>
                  <a:rPr lang="en-US" dirty="0"/>
                  <a:t>Scheduling </a:t>
                </a:r>
              </a:p>
            </p:txBody>
          </p:sp>
          <p:cxnSp>
            <p:nvCxnSpPr>
              <p:cNvPr id="13" name="Straight Connector 12">
                <a:extLst>
                  <a:ext uri="{FF2B5EF4-FFF2-40B4-BE49-F238E27FC236}">
                    <a16:creationId xmlns:a16="http://schemas.microsoft.com/office/drawing/2014/main" id="{18F4148D-047E-6D4D-F198-69C0DFAF198D}"/>
                  </a:ext>
                </a:extLst>
              </p:cNvPr>
              <p:cNvCxnSpPr>
                <a:stCxn id="8" idx="2"/>
                <a:endCxn id="11" idx="0"/>
              </p:cNvCxnSpPr>
              <p:nvPr/>
            </p:nvCxnSpPr>
            <p:spPr>
              <a:xfrm>
                <a:off x="5619921" y="2380733"/>
                <a:ext cx="0" cy="798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968064-FF25-3A6C-CBB1-1B85C5D783F9}"/>
                  </a:ext>
                </a:extLst>
              </p:cNvPr>
              <p:cNvCxnSpPr/>
              <p:nvPr/>
            </p:nvCxnSpPr>
            <p:spPr>
              <a:xfrm>
                <a:off x="5619921" y="4625853"/>
                <a:ext cx="0" cy="960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810D18-A3B7-6ED3-ADAA-8CE195779CB8}"/>
                  </a:ext>
                </a:extLst>
              </p:cNvPr>
              <p:cNvCxnSpPr/>
              <p:nvPr/>
            </p:nvCxnSpPr>
            <p:spPr>
              <a:xfrm flipH="1">
                <a:off x="5619921" y="2698288"/>
                <a:ext cx="23053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9330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F064-7451-70DD-B016-F62A9263E394}"/>
              </a:ext>
            </a:extLst>
          </p:cNvPr>
          <p:cNvSpPr>
            <a:spLocks noGrp="1"/>
          </p:cNvSpPr>
          <p:nvPr>
            <p:ph type="title"/>
          </p:nvPr>
        </p:nvSpPr>
        <p:spPr>
          <a:xfrm>
            <a:off x="628650" y="789810"/>
            <a:ext cx="7886700" cy="596541"/>
          </a:xfrm>
        </p:spPr>
        <p:txBody>
          <a:bodyPr/>
          <a:lstStyle/>
          <a:p>
            <a:r>
              <a:rPr lang="en-US" dirty="0"/>
              <a:t>OSS Staffing – 2018 to Present</a:t>
            </a:r>
          </a:p>
        </p:txBody>
      </p:sp>
      <p:graphicFrame>
        <p:nvGraphicFramePr>
          <p:cNvPr id="8" name="Chart 7">
            <a:extLst>
              <a:ext uri="{FF2B5EF4-FFF2-40B4-BE49-F238E27FC236}">
                <a16:creationId xmlns:a16="http://schemas.microsoft.com/office/drawing/2014/main" id="{19FD6902-C240-CAE1-7268-4BE1162F3B4A}"/>
              </a:ext>
            </a:extLst>
          </p:cNvPr>
          <p:cNvGraphicFramePr/>
          <p:nvPr/>
        </p:nvGraphicFramePr>
        <p:xfrm>
          <a:off x="628650" y="1563329"/>
          <a:ext cx="7886700" cy="4723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2829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799361"/>
            <a:ext cx="8013074" cy="522287"/>
          </a:xfrm>
        </p:spPr>
        <p:txBody>
          <a:bodyPr/>
          <a:lstStyle/>
          <a:p>
            <a:r>
              <a:rPr lang="en-US" dirty="0">
                <a:latin typeface="+mn-lt"/>
              </a:rPr>
              <a:t>Office of Safe Schools (OSS) Staffing 2024</a:t>
            </a:r>
          </a:p>
        </p:txBody>
      </p:sp>
      <p:sp>
        <p:nvSpPr>
          <p:cNvPr id="28" name="TextBox 27">
            <a:extLst>
              <a:ext uri="{FF2B5EF4-FFF2-40B4-BE49-F238E27FC236}">
                <a16:creationId xmlns:a16="http://schemas.microsoft.com/office/drawing/2014/main" id="{4FA46077-FD4A-873A-5BCF-E0304ADB7C0C}"/>
              </a:ext>
            </a:extLst>
          </p:cNvPr>
          <p:cNvSpPr txBox="1"/>
          <p:nvPr/>
        </p:nvSpPr>
        <p:spPr>
          <a:xfrm>
            <a:off x="2937463" y="5802048"/>
            <a:ext cx="3368087" cy="584775"/>
          </a:xfrm>
          <a:prstGeom prst="rect">
            <a:avLst/>
          </a:prstGeom>
          <a:noFill/>
        </p:spPr>
        <p:txBody>
          <a:bodyPr wrap="square" rtlCol="0">
            <a:spAutoFit/>
          </a:bodyPr>
          <a:lstStyle/>
          <a:p>
            <a:pPr algn="ctr"/>
            <a:r>
              <a:rPr lang="en-US" sz="3200" dirty="0">
                <a:solidFill>
                  <a:srgbClr val="C00000"/>
                </a:solidFill>
              </a:rPr>
              <a:t>37 Total Positions</a:t>
            </a:r>
          </a:p>
        </p:txBody>
      </p:sp>
      <p:cxnSp>
        <p:nvCxnSpPr>
          <p:cNvPr id="30" name="Straight Connector 29">
            <a:extLst>
              <a:ext uri="{FF2B5EF4-FFF2-40B4-BE49-F238E27FC236}">
                <a16:creationId xmlns:a16="http://schemas.microsoft.com/office/drawing/2014/main" id="{42BA7EEB-BC73-A049-921B-21ED82A8B677}"/>
              </a:ext>
            </a:extLst>
          </p:cNvPr>
          <p:cNvCxnSpPr>
            <a:cxnSpLocks/>
            <a:stCxn id="2" idx="2"/>
            <a:endCxn id="3" idx="0"/>
          </p:cNvCxnSpPr>
          <p:nvPr/>
        </p:nvCxnSpPr>
        <p:spPr>
          <a:xfrm flipH="1">
            <a:off x="4564404" y="2332678"/>
            <a:ext cx="1" cy="12988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51B15A46-38ED-4D2F-1DFD-AA71CEF20D57}"/>
              </a:ext>
            </a:extLst>
          </p:cNvPr>
          <p:cNvCxnSpPr>
            <a:cxnSpLocks/>
            <a:stCxn id="3" idx="2"/>
            <a:endCxn id="16" idx="0"/>
          </p:cNvCxnSpPr>
          <p:nvPr/>
        </p:nvCxnSpPr>
        <p:spPr>
          <a:xfrm flipH="1">
            <a:off x="4559120" y="3047339"/>
            <a:ext cx="5284" cy="118263"/>
          </a:xfrm>
          <a:prstGeom prst="line">
            <a:avLst/>
          </a:prstGeom>
        </p:spPr>
        <p:style>
          <a:lnRef idx="1">
            <a:schemeClr val="dk1"/>
          </a:lnRef>
          <a:fillRef idx="0">
            <a:schemeClr val="dk1"/>
          </a:fillRef>
          <a:effectRef idx="0">
            <a:schemeClr val="dk1"/>
          </a:effectRef>
          <a:fontRef idx="minor">
            <a:schemeClr val="tx1"/>
          </a:fontRef>
        </p:style>
      </p:cxnSp>
      <p:grpSp>
        <p:nvGrpSpPr>
          <p:cNvPr id="42" name="Group 41">
            <a:extLst>
              <a:ext uri="{FF2B5EF4-FFF2-40B4-BE49-F238E27FC236}">
                <a16:creationId xmlns:a16="http://schemas.microsoft.com/office/drawing/2014/main" id="{3A649404-0D6D-A5D8-1F96-5D047B45F708}"/>
              </a:ext>
            </a:extLst>
          </p:cNvPr>
          <p:cNvGrpSpPr/>
          <p:nvPr/>
        </p:nvGrpSpPr>
        <p:grpSpPr>
          <a:xfrm>
            <a:off x="133106" y="1747903"/>
            <a:ext cx="8885991" cy="3694718"/>
            <a:chOff x="133106" y="1322904"/>
            <a:chExt cx="8885991" cy="3694718"/>
          </a:xfrm>
        </p:grpSpPr>
        <p:sp>
          <p:nvSpPr>
            <p:cNvPr id="2" name="TextBox 1">
              <a:extLst>
                <a:ext uri="{FF2B5EF4-FFF2-40B4-BE49-F238E27FC236}">
                  <a16:creationId xmlns:a16="http://schemas.microsoft.com/office/drawing/2014/main" id="{AF408D64-1EA9-55AA-18D7-95D39D0FC855}"/>
                </a:ext>
              </a:extLst>
            </p:cNvPr>
            <p:cNvSpPr txBox="1"/>
            <p:nvPr/>
          </p:nvSpPr>
          <p:spPr bwMode="auto">
            <a:xfrm>
              <a:off x="3133950" y="1322904"/>
              <a:ext cx="2860909"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Vice Chancellor</a:t>
              </a:r>
            </a:p>
          </p:txBody>
        </p:sp>
        <p:sp>
          <p:nvSpPr>
            <p:cNvPr id="3" name="TextBox 2">
              <a:extLst>
                <a:ext uri="{FF2B5EF4-FFF2-40B4-BE49-F238E27FC236}">
                  <a16:creationId xmlns:a16="http://schemas.microsoft.com/office/drawing/2014/main" id="{4AF43FD5-7449-699B-9452-E87BEAA163CF}"/>
                </a:ext>
              </a:extLst>
            </p:cNvPr>
            <p:cNvSpPr txBox="1"/>
            <p:nvPr/>
          </p:nvSpPr>
          <p:spPr bwMode="auto">
            <a:xfrm>
              <a:off x="2937463" y="2037565"/>
              <a:ext cx="3253882"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Executive Director</a:t>
              </a:r>
            </a:p>
          </p:txBody>
        </p:sp>
        <p:sp>
          <p:nvSpPr>
            <p:cNvPr id="16" name="TextBox 15">
              <a:extLst>
                <a:ext uri="{FF2B5EF4-FFF2-40B4-BE49-F238E27FC236}">
                  <a16:creationId xmlns:a16="http://schemas.microsoft.com/office/drawing/2014/main" id="{3B043B74-99E5-AEB9-83FE-2726529D3E11}"/>
                </a:ext>
              </a:extLst>
            </p:cNvPr>
            <p:cNvSpPr txBox="1"/>
            <p:nvPr/>
          </p:nvSpPr>
          <p:spPr bwMode="auto">
            <a:xfrm>
              <a:off x="3089833" y="2740603"/>
              <a:ext cx="2938573"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sp>
          <p:nvSpPr>
            <p:cNvPr id="18" name="TextBox 17">
              <a:extLst>
                <a:ext uri="{FF2B5EF4-FFF2-40B4-BE49-F238E27FC236}">
                  <a16:creationId xmlns:a16="http://schemas.microsoft.com/office/drawing/2014/main" id="{03E7F0C1-6475-F19E-9575-887BE30E0464}"/>
                </a:ext>
              </a:extLst>
            </p:cNvPr>
            <p:cNvSpPr txBox="1"/>
            <p:nvPr/>
          </p:nvSpPr>
          <p:spPr bwMode="auto">
            <a:xfrm>
              <a:off x="133171" y="2728643"/>
              <a:ext cx="2820474"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sp>
          <p:nvSpPr>
            <p:cNvPr id="19" name="TextBox 18">
              <a:extLst>
                <a:ext uri="{FF2B5EF4-FFF2-40B4-BE49-F238E27FC236}">
                  <a16:creationId xmlns:a16="http://schemas.microsoft.com/office/drawing/2014/main" id="{184D1D57-0AA4-4EA2-693B-88B3B416A874}"/>
                </a:ext>
              </a:extLst>
            </p:cNvPr>
            <p:cNvSpPr txBox="1"/>
            <p:nvPr/>
          </p:nvSpPr>
          <p:spPr bwMode="auto">
            <a:xfrm>
              <a:off x="6170075" y="2735380"/>
              <a:ext cx="2840631"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sp>
          <p:nvSpPr>
            <p:cNvPr id="20" name="TextBox 19">
              <a:extLst>
                <a:ext uri="{FF2B5EF4-FFF2-40B4-BE49-F238E27FC236}">
                  <a16:creationId xmlns:a16="http://schemas.microsoft.com/office/drawing/2014/main" id="{B4B49643-1302-8F25-B2E9-516BE57BF97F}"/>
                </a:ext>
              </a:extLst>
            </p:cNvPr>
            <p:cNvSpPr txBox="1"/>
            <p:nvPr/>
          </p:nvSpPr>
          <p:spPr bwMode="auto">
            <a:xfrm>
              <a:off x="3089832" y="3393753"/>
              <a:ext cx="2938573" cy="769441"/>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a:p>
              <a:pPr>
                <a:defRPr/>
              </a:pPr>
              <a:r>
                <a:rPr lang="en-US" sz="2000" dirty="0"/>
                <a:t>14 Staff Positions</a:t>
              </a:r>
            </a:p>
          </p:txBody>
        </p:sp>
        <p:sp>
          <p:nvSpPr>
            <p:cNvPr id="21" name="TextBox 20">
              <a:extLst>
                <a:ext uri="{FF2B5EF4-FFF2-40B4-BE49-F238E27FC236}">
                  <a16:creationId xmlns:a16="http://schemas.microsoft.com/office/drawing/2014/main" id="{76F0141E-376F-2A87-5334-6A7A055AC8E8}"/>
                </a:ext>
              </a:extLst>
            </p:cNvPr>
            <p:cNvSpPr txBox="1"/>
            <p:nvPr/>
          </p:nvSpPr>
          <p:spPr bwMode="auto">
            <a:xfrm>
              <a:off x="6170075" y="3401541"/>
              <a:ext cx="2840631" cy="738664"/>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Threat Management </a:t>
              </a:r>
            </a:p>
            <a:p>
              <a:pPr>
                <a:defRPr/>
              </a:pPr>
              <a:r>
                <a:rPr lang="en-US" dirty="0"/>
                <a:t>1 Staff Positions</a:t>
              </a:r>
            </a:p>
          </p:txBody>
        </p:sp>
        <p:sp>
          <p:nvSpPr>
            <p:cNvPr id="22" name="TextBox 21">
              <a:extLst>
                <a:ext uri="{FF2B5EF4-FFF2-40B4-BE49-F238E27FC236}">
                  <a16:creationId xmlns:a16="http://schemas.microsoft.com/office/drawing/2014/main" id="{D496D60C-55E6-CDA2-9DAC-B869BD75866B}"/>
                </a:ext>
              </a:extLst>
            </p:cNvPr>
            <p:cNvSpPr txBox="1"/>
            <p:nvPr/>
          </p:nvSpPr>
          <p:spPr bwMode="auto">
            <a:xfrm>
              <a:off x="133106" y="3393753"/>
              <a:ext cx="2814998" cy="769441"/>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&amp; Contracts</a:t>
              </a:r>
            </a:p>
            <a:p>
              <a:pPr>
                <a:defRPr/>
              </a:pPr>
              <a:r>
                <a:rPr lang="en-US" sz="2000" dirty="0"/>
                <a:t>7 Staff Positions</a:t>
              </a:r>
            </a:p>
          </p:txBody>
        </p:sp>
        <p:sp>
          <p:nvSpPr>
            <p:cNvPr id="23" name="TextBox 22">
              <a:extLst>
                <a:ext uri="{FF2B5EF4-FFF2-40B4-BE49-F238E27FC236}">
                  <a16:creationId xmlns:a16="http://schemas.microsoft.com/office/drawing/2014/main" id="{125DFD5E-32F7-4FED-BB22-69D93053297B}"/>
                </a:ext>
              </a:extLst>
            </p:cNvPr>
            <p:cNvSpPr txBox="1"/>
            <p:nvPr/>
          </p:nvSpPr>
          <p:spPr bwMode="auto">
            <a:xfrm>
              <a:off x="146049" y="4248181"/>
              <a:ext cx="2802055" cy="769441"/>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Data Analytics</a:t>
              </a:r>
            </a:p>
            <a:p>
              <a:pPr>
                <a:defRPr/>
              </a:pPr>
              <a:r>
                <a:rPr lang="en-US" sz="2000" dirty="0"/>
                <a:t>3 Staff Positions</a:t>
              </a:r>
            </a:p>
          </p:txBody>
        </p:sp>
        <p:sp>
          <p:nvSpPr>
            <p:cNvPr id="26" name="TextBox 25">
              <a:extLst>
                <a:ext uri="{FF2B5EF4-FFF2-40B4-BE49-F238E27FC236}">
                  <a16:creationId xmlns:a16="http://schemas.microsoft.com/office/drawing/2014/main" id="{ECB4B00D-EE5C-4059-435F-4B4FB8BB4FB3}"/>
                </a:ext>
              </a:extLst>
            </p:cNvPr>
            <p:cNvSpPr txBox="1"/>
            <p:nvPr/>
          </p:nvSpPr>
          <p:spPr bwMode="auto">
            <a:xfrm>
              <a:off x="6178466" y="4235565"/>
              <a:ext cx="2840631" cy="738664"/>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Training</a:t>
              </a:r>
            </a:p>
            <a:p>
              <a:pPr>
                <a:defRPr/>
              </a:pPr>
              <a:r>
                <a:rPr lang="en-US" dirty="0"/>
                <a:t>5 Staff Positions</a:t>
              </a:r>
            </a:p>
          </p:txBody>
        </p:sp>
        <p:sp>
          <p:nvSpPr>
            <p:cNvPr id="27" name="TextBox 26">
              <a:extLst>
                <a:ext uri="{FF2B5EF4-FFF2-40B4-BE49-F238E27FC236}">
                  <a16:creationId xmlns:a16="http://schemas.microsoft.com/office/drawing/2014/main" id="{F0345B1D-84E0-7646-CB2A-03E841AF507E}"/>
                </a:ext>
              </a:extLst>
            </p:cNvPr>
            <p:cNvSpPr txBox="1"/>
            <p:nvPr/>
          </p:nvSpPr>
          <p:spPr bwMode="auto">
            <a:xfrm>
              <a:off x="3088626" y="4248181"/>
              <a:ext cx="2938573" cy="769441"/>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Support Staff</a:t>
              </a:r>
            </a:p>
            <a:p>
              <a:pPr>
                <a:defRPr/>
              </a:pPr>
              <a:r>
                <a:rPr lang="en-US" sz="2000" dirty="0"/>
                <a:t>1 Staff Position</a:t>
              </a:r>
            </a:p>
          </p:txBody>
        </p:sp>
        <p:cxnSp>
          <p:nvCxnSpPr>
            <p:cNvPr id="36" name="Connector: Elbow 35">
              <a:extLst>
                <a:ext uri="{FF2B5EF4-FFF2-40B4-BE49-F238E27FC236}">
                  <a16:creationId xmlns:a16="http://schemas.microsoft.com/office/drawing/2014/main" id="{67B17734-BDE2-A296-530F-32B4267343D8}"/>
                </a:ext>
              </a:extLst>
            </p:cNvPr>
            <p:cNvCxnSpPr>
              <a:cxnSpLocks/>
              <a:stCxn id="3" idx="1"/>
              <a:endCxn id="18" idx="0"/>
            </p:cNvCxnSpPr>
            <p:nvPr/>
          </p:nvCxnSpPr>
          <p:spPr>
            <a:xfrm rot="10800000" flipV="1">
              <a:off x="1543409" y="2329953"/>
              <a:ext cx="1394055" cy="398690"/>
            </a:xfrm>
            <a:prstGeom prst="bentConnector2">
              <a:avLst/>
            </a:prstGeom>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D9DD715A-2394-518D-334E-CCB290555F14}"/>
                </a:ext>
              </a:extLst>
            </p:cNvPr>
            <p:cNvCxnSpPr>
              <a:stCxn id="3" idx="3"/>
              <a:endCxn id="19" idx="0"/>
            </p:cNvCxnSpPr>
            <p:nvPr/>
          </p:nvCxnSpPr>
          <p:spPr>
            <a:xfrm>
              <a:off x="6191345" y="2329953"/>
              <a:ext cx="1399046" cy="405427"/>
            </a:xfrm>
            <a:prstGeom prst="bentConnector2">
              <a:avLst/>
            </a:prstGeom>
          </p:spPr>
          <p:style>
            <a:lnRef idx="1">
              <a:schemeClr val="dk1"/>
            </a:lnRef>
            <a:fillRef idx="0">
              <a:schemeClr val="dk1"/>
            </a:fillRef>
            <a:effectRef idx="0">
              <a:schemeClr val="dk1"/>
            </a:effectRef>
            <a:fontRef idx="minor">
              <a:schemeClr val="tx1"/>
            </a:fontRef>
          </p:style>
        </p:cxnSp>
      </p:grpSp>
      <p:sp>
        <p:nvSpPr>
          <p:cNvPr id="5" name="TextBox 4">
            <a:extLst>
              <a:ext uri="{FF2B5EF4-FFF2-40B4-BE49-F238E27FC236}">
                <a16:creationId xmlns:a16="http://schemas.microsoft.com/office/drawing/2014/main" id="{5B2232EF-CD4D-633F-7335-E2F07273BBD2}"/>
              </a:ext>
            </a:extLst>
          </p:cNvPr>
          <p:cNvSpPr txBox="1"/>
          <p:nvPr/>
        </p:nvSpPr>
        <p:spPr bwMode="auto">
          <a:xfrm>
            <a:off x="7176262" y="1904125"/>
            <a:ext cx="1834444" cy="769441"/>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Support Staff</a:t>
            </a:r>
          </a:p>
          <a:p>
            <a:pPr>
              <a:defRPr/>
            </a:pPr>
            <a:r>
              <a:rPr lang="en-US" sz="2000" dirty="0"/>
              <a:t>1 Staff Position</a:t>
            </a:r>
          </a:p>
        </p:txBody>
      </p:sp>
      <p:cxnSp>
        <p:nvCxnSpPr>
          <p:cNvPr id="7" name="Connector: Elbow 6">
            <a:extLst>
              <a:ext uri="{FF2B5EF4-FFF2-40B4-BE49-F238E27FC236}">
                <a16:creationId xmlns:a16="http://schemas.microsoft.com/office/drawing/2014/main" id="{16CBEA35-B976-DA1D-360E-10E8FA9F6B1A}"/>
              </a:ext>
            </a:extLst>
          </p:cNvPr>
          <p:cNvCxnSpPr>
            <a:stCxn id="2" idx="3"/>
            <a:endCxn id="5" idx="1"/>
          </p:cNvCxnSpPr>
          <p:nvPr/>
        </p:nvCxnSpPr>
        <p:spPr>
          <a:xfrm>
            <a:off x="5994859" y="2040291"/>
            <a:ext cx="1181403" cy="248555"/>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01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565463" y="1155508"/>
            <a:ext cx="8013074" cy="522287"/>
          </a:xfrm>
        </p:spPr>
        <p:txBody>
          <a:bodyPr/>
          <a:lstStyle/>
          <a:p>
            <a:r>
              <a:rPr lang="en-US" dirty="0">
                <a:latin typeface="+mn-lt"/>
              </a:rPr>
              <a:t>Office of Safe Schools – Threat Management &amp; Training</a:t>
            </a:r>
          </a:p>
        </p:txBody>
      </p:sp>
      <p:sp>
        <p:nvSpPr>
          <p:cNvPr id="18" name="TextBox 17">
            <a:extLst>
              <a:ext uri="{FF2B5EF4-FFF2-40B4-BE49-F238E27FC236}">
                <a16:creationId xmlns:a16="http://schemas.microsoft.com/office/drawing/2014/main" id="{03E7F0C1-6475-F19E-9575-887BE30E0464}"/>
              </a:ext>
            </a:extLst>
          </p:cNvPr>
          <p:cNvSpPr txBox="1"/>
          <p:nvPr/>
        </p:nvSpPr>
        <p:spPr bwMode="auto">
          <a:xfrm>
            <a:off x="3161763" y="1511655"/>
            <a:ext cx="2820474"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sp>
        <p:nvSpPr>
          <p:cNvPr id="23" name="TextBox 22">
            <a:extLst>
              <a:ext uri="{FF2B5EF4-FFF2-40B4-BE49-F238E27FC236}">
                <a16:creationId xmlns:a16="http://schemas.microsoft.com/office/drawing/2014/main" id="{125DFD5E-32F7-4FED-BB22-69D93053297B}"/>
              </a:ext>
            </a:extLst>
          </p:cNvPr>
          <p:cNvSpPr txBox="1"/>
          <p:nvPr/>
        </p:nvSpPr>
        <p:spPr bwMode="auto">
          <a:xfrm>
            <a:off x="5088277" y="2613232"/>
            <a:ext cx="3682894"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Threat Management Trainer </a:t>
            </a:r>
          </a:p>
        </p:txBody>
      </p:sp>
      <p:sp>
        <p:nvSpPr>
          <p:cNvPr id="2" name="TextBox 1">
            <a:extLst>
              <a:ext uri="{FF2B5EF4-FFF2-40B4-BE49-F238E27FC236}">
                <a16:creationId xmlns:a16="http://schemas.microsoft.com/office/drawing/2014/main" id="{0F5C1062-C8FC-2DE9-6BE9-23D91CCF01D6}"/>
              </a:ext>
            </a:extLst>
          </p:cNvPr>
          <p:cNvSpPr txBox="1"/>
          <p:nvPr/>
        </p:nvSpPr>
        <p:spPr bwMode="auto">
          <a:xfrm>
            <a:off x="506732" y="2622523"/>
            <a:ext cx="3298352"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Training/Comms Director</a:t>
            </a:r>
          </a:p>
        </p:txBody>
      </p:sp>
      <p:sp>
        <p:nvSpPr>
          <p:cNvPr id="3" name="TextBox 2">
            <a:extLst>
              <a:ext uri="{FF2B5EF4-FFF2-40B4-BE49-F238E27FC236}">
                <a16:creationId xmlns:a16="http://schemas.microsoft.com/office/drawing/2014/main" id="{EBD2B950-AAD9-76E3-9BA9-353C9FCF409D}"/>
              </a:ext>
            </a:extLst>
          </p:cNvPr>
          <p:cNvSpPr txBox="1"/>
          <p:nvPr/>
        </p:nvSpPr>
        <p:spPr bwMode="auto">
          <a:xfrm>
            <a:off x="506732" y="3123517"/>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Compliance/Trainer</a:t>
            </a:r>
          </a:p>
        </p:txBody>
      </p:sp>
      <p:sp>
        <p:nvSpPr>
          <p:cNvPr id="5" name="TextBox 4">
            <a:extLst>
              <a:ext uri="{FF2B5EF4-FFF2-40B4-BE49-F238E27FC236}">
                <a16:creationId xmlns:a16="http://schemas.microsoft.com/office/drawing/2014/main" id="{55F7893E-2375-4F39-5C37-342030CCB3F5}"/>
              </a:ext>
            </a:extLst>
          </p:cNvPr>
          <p:cNvSpPr txBox="1"/>
          <p:nvPr/>
        </p:nvSpPr>
        <p:spPr bwMode="auto">
          <a:xfrm>
            <a:off x="506732" y="3642559"/>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Compliance/Trainer</a:t>
            </a:r>
          </a:p>
        </p:txBody>
      </p:sp>
      <p:sp>
        <p:nvSpPr>
          <p:cNvPr id="6" name="TextBox 5">
            <a:extLst>
              <a:ext uri="{FF2B5EF4-FFF2-40B4-BE49-F238E27FC236}">
                <a16:creationId xmlns:a16="http://schemas.microsoft.com/office/drawing/2014/main" id="{B78CB2EF-BDE2-AB28-9746-D1BEAD0D9538}"/>
              </a:ext>
            </a:extLst>
          </p:cNvPr>
          <p:cNvSpPr txBox="1"/>
          <p:nvPr/>
        </p:nvSpPr>
        <p:spPr bwMode="auto">
          <a:xfrm>
            <a:off x="506732" y="4153384"/>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Compliance/Trainer</a:t>
            </a:r>
          </a:p>
        </p:txBody>
      </p:sp>
      <p:sp>
        <p:nvSpPr>
          <p:cNvPr id="7" name="TextBox 6">
            <a:extLst>
              <a:ext uri="{FF2B5EF4-FFF2-40B4-BE49-F238E27FC236}">
                <a16:creationId xmlns:a16="http://schemas.microsoft.com/office/drawing/2014/main" id="{4C9C4610-D1E9-9AED-B480-687CC6F8BF8C}"/>
              </a:ext>
            </a:extLst>
          </p:cNvPr>
          <p:cNvSpPr txBox="1"/>
          <p:nvPr/>
        </p:nvSpPr>
        <p:spPr bwMode="auto">
          <a:xfrm>
            <a:off x="506732" y="4654377"/>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Trainer</a:t>
            </a:r>
          </a:p>
        </p:txBody>
      </p:sp>
      <p:cxnSp>
        <p:nvCxnSpPr>
          <p:cNvPr id="16" name="Connector: Elbow 15">
            <a:extLst>
              <a:ext uri="{FF2B5EF4-FFF2-40B4-BE49-F238E27FC236}">
                <a16:creationId xmlns:a16="http://schemas.microsoft.com/office/drawing/2014/main" id="{1F228EA6-A78B-6A32-03CD-CAC3C965FA70}"/>
              </a:ext>
            </a:extLst>
          </p:cNvPr>
          <p:cNvCxnSpPr>
            <a:cxnSpLocks/>
            <a:stCxn id="18" idx="1"/>
            <a:endCxn id="2" idx="0"/>
          </p:cNvCxnSpPr>
          <p:nvPr/>
        </p:nvCxnSpPr>
        <p:spPr>
          <a:xfrm rot="10800000" flipV="1">
            <a:off x="2155909" y="1804043"/>
            <a:ext cx="1005855" cy="818480"/>
          </a:xfrm>
          <a:prstGeom prst="bentConnector2">
            <a:avLst/>
          </a:prstGeom>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BFF6A4B5-CFE7-6A59-DA83-0FCC6C89D743}"/>
              </a:ext>
            </a:extLst>
          </p:cNvPr>
          <p:cNvCxnSpPr>
            <a:cxnSpLocks/>
            <a:stCxn id="18" idx="3"/>
            <a:endCxn id="23" idx="0"/>
          </p:cNvCxnSpPr>
          <p:nvPr/>
        </p:nvCxnSpPr>
        <p:spPr>
          <a:xfrm>
            <a:off x="5982237" y="1804043"/>
            <a:ext cx="947487" cy="809189"/>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511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799361"/>
            <a:ext cx="8013074" cy="522287"/>
          </a:xfrm>
        </p:spPr>
        <p:txBody>
          <a:bodyPr/>
          <a:lstStyle/>
          <a:p>
            <a:r>
              <a:rPr lang="en-US" dirty="0">
                <a:latin typeface="+mn-lt"/>
              </a:rPr>
              <a:t>Office of Safe Schools – Compliance</a:t>
            </a:r>
          </a:p>
        </p:txBody>
      </p:sp>
      <p:sp>
        <p:nvSpPr>
          <p:cNvPr id="18" name="TextBox 17">
            <a:extLst>
              <a:ext uri="{FF2B5EF4-FFF2-40B4-BE49-F238E27FC236}">
                <a16:creationId xmlns:a16="http://schemas.microsoft.com/office/drawing/2014/main" id="{03E7F0C1-6475-F19E-9575-887BE30E0464}"/>
              </a:ext>
            </a:extLst>
          </p:cNvPr>
          <p:cNvSpPr txBox="1"/>
          <p:nvPr/>
        </p:nvSpPr>
        <p:spPr bwMode="auto">
          <a:xfrm>
            <a:off x="2520915" y="2369120"/>
            <a:ext cx="4139381"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Statewide Compliance  Director</a:t>
            </a:r>
          </a:p>
        </p:txBody>
      </p:sp>
      <p:sp>
        <p:nvSpPr>
          <p:cNvPr id="22" name="TextBox 21">
            <a:extLst>
              <a:ext uri="{FF2B5EF4-FFF2-40B4-BE49-F238E27FC236}">
                <a16:creationId xmlns:a16="http://schemas.microsoft.com/office/drawing/2014/main" id="{D496D60C-55E6-CDA2-9DAC-B869BD75866B}"/>
              </a:ext>
            </a:extLst>
          </p:cNvPr>
          <p:cNvSpPr txBox="1"/>
          <p:nvPr/>
        </p:nvSpPr>
        <p:spPr bwMode="auto">
          <a:xfrm>
            <a:off x="369084" y="3132546"/>
            <a:ext cx="2521600"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North Region Lead</a:t>
            </a:r>
          </a:p>
        </p:txBody>
      </p:sp>
      <p:sp>
        <p:nvSpPr>
          <p:cNvPr id="23" name="TextBox 22">
            <a:extLst>
              <a:ext uri="{FF2B5EF4-FFF2-40B4-BE49-F238E27FC236}">
                <a16:creationId xmlns:a16="http://schemas.microsoft.com/office/drawing/2014/main" id="{125DFD5E-32F7-4FED-BB22-69D93053297B}"/>
              </a:ext>
            </a:extLst>
          </p:cNvPr>
          <p:cNvSpPr txBox="1"/>
          <p:nvPr/>
        </p:nvSpPr>
        <p:spPr bwMode="auto">
          <a:xfrm>
            <a:off x="6174660" y="3142377"/>
            <a:ext cx="2587315"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South Region Lead</a:t>
            </a:r>
          </a:p>
        </p:txBody>
      </p:sp>
      <p:sp>
        <p:nvSpPr>
          <p:cNvPr id="2" name="TextBox 1">
            <a:extLst>
              <a:ext uri="{FF2B5EF4-FFF2-40B4-BE49-F238E27FC236}">
                <a16:creationId xmlns:a16="http://schemas.microsoft.com/office/drawing/2014/main" id="{0F5C1062-C8FC-2DE9-6BE9-23D91CCF01D6}"/>
              </a:ext>
            </a:extLst>
          </p:cNvPr>
          <p:cNvSpPr txBox="1"/>
          <p:nvPr/>
        </p:nvSpPr>
        <p:spPr bwMode="auto">
          <a:xfrm>
            <a:off x="664047" y="4018709"/>
            <a:ext cx="1931664"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3" name="TextBox 2">
            <a:extLst>
              <a:ext uri="{FF2B5EF4-FFF2-40B4-BE49-F238E27FC236}">
                <a16:creationId xmlns:a16="http://schemas.microsoft.com/office/drawing/2014/main" id="{EBD2B950-AAD9-76E3-9BA9-353C9FCF409D}"/>
              </a:ext>
            </a:extLst>
          </p:cNvPr>
          <p:cNvSpPr txBox="1"/>
          <p:nvPr/>
        </p:nvSpPr>
        <p:spPr bwMode="auto">
          <a:xfrm>
            <a:off x="664047" y="4539367"/>
            <a:ext cx="1931664"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5" name="TextBox 4">
            <a:extLst>
              <a:ext uri="{FF2B5EF4-FFF2-40B4-BE49-F238E27FC236}">
                <a16:creationId xmlns:a16="http://schemas.microsoft.com/office/drawing/2014/main" id="{55F7893E-2375-4F39-5C37-342030CCB3F5}"/>
              </a:ext>
            </a:extLst>
          </p:cNvPr>
          <p:cNvSpPr txBox="1"/>
          <p:nvPr/>
        </p:nvSpPr>
        <p:spPr bwMode="auto">
          <a:xfrm>
            <a:off x="664047" y="5078073"/>
            <a:ext cx="1931664"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15" name="TextBox 14">
            <a:extLst>
              <a:ext uri="{FF2B5EF4-FFF2-40B4-BE49-F238E27FC236}">
                <a16:creationId xmlns:a16="http://schemas.microsoft.com/office/drawing/2014/main" id="{CD2D4085-900F-A4AE-1776-AE0CB3323792}"/>
              </a:ext>
            </a:extLst>
          </p:cNvPr>
          <p:cNvSpPr txBox="1"/>
          <p:nvPr/>
        </p:nvSpPr>
        <p:spPr bwMode="auto">
          <a:xfrm>
            <a:off x="3226728" y="3145270"/>
            <a:ext cx="2727757"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Central Region Lead</a:t>
            </a:r>
          </a:p>
        </p:txBody>
      </p:sp>
      <p:sp>
        <p:nvSpPr>
          <p:cNvPr id="16" name="TextBox 15">
            <a:extLst>
              <a:ext uri="{FF2B5EF4-FFF2-40B4-BE49-F238E27FC236}">
                <a16:creationId xmlns:a16="http://schemas.microsoft.com/office/drawing/2014/main" id="{8E344521-6519-FF2B-72E9-9918CF704753}"/>
              </a:ext>
            </a:extLst>
          </p:cNvPr>
          <p:cNvSpPr txBox="1"/>
          <p:nvPr/>
        </p:nvSpPr>
        <p:spPr bwMode="auto">
          <a:xfrm>
            <a:off x="6525514" y="4029221"/>
            <a:ext cx="1912000"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17" name="TextBox 16">
            <a:extLst>
              <a:ext uri="{FF2B5EF4-FFF2-40B4-BE49-F238E27FC236}">
                <a16:creationId xmlns:a16="http://schemas.microsoft.com/office/drawing/2014/main" id="{AA110507-8F97-73F2-3C49-017ADACB18DF}"/>
              </a:ext>
            </a:extLst>
          </p:cNvPr>
          <p:cNvSpPr txBox="1"/>
          <p:nvPr/>
        </p:nvSpPr>
        <p:spPr bwMode="auto">
          <a:xfrm>
            <a:off x="6525514" y="4540047"/>
            <a:ext cx="1912000"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19" name="TextBox 18">
            <a:extLst>
              <a:ext uri="{FF2B5EF4-FFF2-40B4-BE49-F238E27FC236}">
                <a16:creationId xmlns:a16="http://schemas.microsoft.com/office/drawing/2014/main" id="{16BDC1DE-8AA0-142F-95BD-37B7AEAF6E10}"/>
              </a:ext>
            </a:extLst>
          </p:cNvPr>
          <p:cNvSpPr txBox="1"/>
          <p:nvPr/>
        </p:nvSpPr>
        <p:spPr bwMode="auto">
          <a:xfrm>
            <a:off x="6525514" y="5059089"/>
            <a:ext cx="1912000"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21" name="TextBox 20">
            <a:extLst>
              <a:ext uri="{FF2B5EF4-FFF2-40B4-BE49-F238E27FC236}">
                <a16:creationId xmlns:a16="http://schemas.microsoft.com/office/drawing/2014/main" id="{7041C6FE-34E8-ABB5-D54A-4671B9068819}"/>
              </a:ext>
            </a:extLst>
          </p:cNvPr>
          <p:cNvSpPr txBox="1"/>
          <p:nvPr/>
        </p:nvSpPr>
        <p:spPr bwMode="auto">
          <a:xfrm>
            <a:off x="3576828" y="4027215"/>
            <a:ext cx="2027557"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24" name="TextBox 23">
            <a:extLst>
              <a:ext uri="{FF2B5EF4-FFF2-40B4-BE49-F238E27FC236}">
                <a16:creationId xmlns:a16="http://schemas.microsoft.com/office/drawing/2014/main" id="{CB74FD61-E8A8-B887-9438-9D5707EAA4D7}"/>
              </a:ext>
            </a:extLst>
          </p:cNvPr>
          <p:cNvSpPr txBox="1"/>
          <p:nvPr/>
        </p:nvSpPr>
        <p:spPr bwMode="auto">
          <a:xfrm>
            <a:off x="3576828" y="4540048"/>
            <a:ext cx="2027557"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25" name="TextBox 24">
            <a:extLst>
              <a:ext uri="{FF2B5EF4-FFF2-40B4-BE49-F238E27FC236}">
                <a16:creationId xmlns:a16="http://schemas.microsoft.com/office/drawing/2014/main" id="{435A86FD-0C7E-1852-DE96-09B4B75395C8}"/>
              </a:ext>
            </a:extLst>
          </p:cNvPr>
          <p:cNvSpPr txBox="1"/>
          <p:nvPr/>
        </p:nvSpPr>
        <p:spPr bwMode="auto">
          <a:xfrm>
            <a:off x="3576828" y="5059090"/>
            <a:ext cx="2027557"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26" name="TextBox 25">
            <a:extLst>
              <a:ext uri="{FF2B5EF4-FFF2-40B4-BE49-F238E27FC236}">
                <a16:creationId xmlns:a16="http://schemas.microsoft.com/office/drawing/2014/main" id="{6C29841D-1616-460E-1A86-E66D1EA18D9A}"/>
              </a:ext>
            </a:extLst>
          </p:cNvPr>
          <p:cNvSpPr txBox="1"/>
          <p:nvPr/>
        </p:nvSpPr>
        <p:spPr bwMode="auto">
          <a:xfrm>
            <a:off x="3576828" y="5579747"/>
            <a:ext cx="2027557"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Compliance</a:t>
            </a:r>
          </a:p>
        </p:txBody>
      </p:sp>
      <p:sp>
        <p:nvSpPr>
          <p:cNvPr id="27" name="TextBox 26">
            <a:extLst>
              <a:ext uri="{FF2B5EF4-FFF2-40B4-BE49-F238E27FC236}">
                <a16:creationId xmlns:a16="http://schemas.microsoft.com/office/drawing/2014/main" id="{A3B0EACA-8F5C-507F-B01B-C5AAED7F913E}"/>
              </a:ext>
            </a:extLst>
          </p:cNvPr>
          <p:cNvSpPr txBox="1"/>
          <p:nvPr/>
        </p:nvSpPr>
        <p:spPr bwMode="auto">
          <a:xfrm>
            <a:off x="6849974" y="2006458"/>
            <a:ext cx="1834444"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Support Staff</a:t>
            </a:r>
          </a:p>
        </p:txBody>
      </p:sp>
      <p:cxnSp>
        <p:nvCxnSpPr>
          <p:cNvPr id="29" name="Straight Connector 28">
            <a:extLst>
              <a:ext uri="{FF2B5EF4-FFF2-40B4-BE49-F238E27FC236}">
                <a16:creationId xmlns:a16="http://schemas.microsoft.com/office/drawing/2014/main" id="{AC1BFABC-17D2-9152-3270-3AFAB0804F4B}"/>
              </a:ext>
            </a:extLst>
          </p:cNvPr>
          <p:cNvCxnSpPr>
            <a:cxnSpLocks/>
            <a:stCxn id="18" idx="2"/>
            <a:endCxn id="15" idx="0"/>
          </p:cNvCxnSpPr>
          <p:nvPr/>
        </p:nvCxnSpPr>
        <p:spPr>
          <a:xfrm>
            <a:off x="4590606" y="2830785"/>
            <a:ext cx="1" cy="314485"/>
          </a:xfrm>
          <a:prstGeom prst="line">
            <a:avLst/>
          </a:prstGeom>
        </p:spPr>
        <p:style>
          <a:lnRef idx="1">
            <a:schemeClr val="dk1"/>
          </a:lnRef>
          <a:fillRef idx="0">
            <a:schemeClr val="dk1"/>
          </a:fillRef>
          <a:effectRef idx="0">
            <a:schemeClr val="dk1"/>
          </a:effectRef>
          <a:fontRef idx="minor">
            <a:schemeClr val="tx1"/>
          </a:fontRef>
        </p:style>
      </p:cxnSp>
      <p:cxnSp>
        <p:nvCxnSpPr>
          <p:cNvPr id="31" name="Connector: Elbow 30">
            <a:extLst>
              <a:ext uri="{FF2B5EF4-FFF2-40B4-BE49-F238E27FC236}">
                <a16:creationId xmlns:a16="http://schemas.microsoft.com/office/drawing/2014/main" id="{2CD58C17-87FE-2AD0-EF67-C3F1355A9BB6}"/>
              </a:ext>
            </a:extLst>
          </p:cNvPr>
          <p:cNvCxnSpPr>
            <a:cxnSpLocks/>
            <a:stCxn id="18" idx="1"/>
            <a:endCxn id="22" idx="0"/>
          </p:cNvCxnSpPr>
          <p:nvPr/>
        </p:nvCxnSpPr>
        <p:spPr>
          <a:xfrm rot="10800000" flipV="1">
            <a:off x="1629885" y="2599952"/>
            <a:ext cx="891031" cy="532593"/>
          </a:xfrm>
          <a:prstGeom prst="bentConnector2">
            <a:avLst/>
          </a:prstGeom>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72CEF9C9-5A17-79D6-9959-7A72D01E10DB}"/>
              </a:ext>
            </a:extLst>
          </p:cNvPr>
          <p:cNvCxnSpPr>
            <a:cxnSpLocks/>
            <a:stCxn id="18" idx="3"/>
            <a:endCxn id="23" idx="0"/>
          </p:cNvCxnSpPr>
          <p:nvPr/>
        </p:nvCxnSpPr>
        <p:spPr>
          <a:xfrm>
            <a:off x="6660296" y="2599953"/>
            <a:ext cx="808022" cy="542424"/>
          </a:xfrm>
          <a:prstGeom prst="bentConnector2">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34237495-127D-6B6C-8564-323809D56E0E}"/>
              </a:ext>
            </a:extLst>
          </p:cNvPr>
          <p:cNvSpPr txBox="1"/>
          <p:nvPr/>
        </p:nvSpPr>
        <p:spPr bwMode="auto">
          <a:xfrm>
            <a:off x="3181426" y="1561589"/>
            <a:ext cx="2820474"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cxnSp>
        <p:nvCxnSpPr>
          <p:cNvPr id="61" name="Straight Connector 60">
            <a:extLst>
              <a:ext uri="{FF2B5EF4-FFF2-40B4-BE49-F238E27FC236}">
                <a16:creationId xmlns:a16="http://schemas.microsoft.com/office/drawing/2014/main" id="{A582D871-623F-B50C-DD9D-01EF0847884F}"/>
              </a:ext>
            </a:extLst>
          </p:cNvPr>
          <p:cNvCxnSpPr>
            <a:stCxn id="47" idx="2"/>
            <a:endCxn id="18" idx="0"/>
          </p:cNvCxnSpPr>
          <p:nvPr/>
        </p:nvCxnSpPr>
        <p:spPr>
          <a:xfrm flipH="1">
            <a:off x="4590606" y="2146364"/>
            <a:ext cx="1057" cy="222756"/>
          </a:xfrm>
          <a:prstGeom prst="line">
            <a:avLst/>
          </a:prstGeom>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FC563453-873D-6E27-F841-7B1D16A8AEED}"/>
              </a:ext>
            </a:extLst>
          </p:cNvPr>
          <p:cNvCxnSpPr>
            <a:stCxn id="47" idx="3"/>
            <a:endCxn id="27" idx="0"/>
          </p:cNvCxnSpPr>
          <p:nvPr/>
        </p:nvCxnSpPr>
        <p:spPr>
          <a:xfrm>
            <a:off x="6001900" y="1853977"/>
            <a:ext cx="1765296" cy="152481"/>
          </a:xfrm>
          <a:prstGeom prst="bentConnector2">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C582841-F833-99B9-81FA-673AE2267B1A}"/>
              </a:ext>
            </a:extLst>
          </p:cNvPr>
          <p:cNvCxnSpPr>
            <a:stCxn id="22" idx="2"/>
            <a:endCxn id="2" idx="0"/>
          </p:cNvCxnSpPr>
          <p:nvPr/>
        </p:nvCxnSpPr>
        <p:spPr>
          <a:xfrm flipH="1">
            <a:off x="1629879" y="3594211"/>
            <a:ext cx="5" cy="424498"/>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F1F5649-4363-7F0B-88E3-E25391F87062}"/>
              </a:ext>
            </a:extLst>
          </p:cNvPr>
          <p:cNvCxnSpPr>
            <a:stCxn id="15" idx="2"/>
            <a:endCxn id="21" idx="0"/>
          </p:cNvCxnSpPr>
          <p:nvPr/>
        </p:nvCxnSpPr>
        <p:spPr>
          <a:xfrm>
            <a:off x="4590607" y="3606935"/>
            <a:ext cx="0" cy="42028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487D3375-22D2-7DE2-88CB-5D74273D7B95}"/>
              </a:ext>
            </a:extLst>
          </p:cNvPr>
          <p:cNvCxnSpPr>
            <a:stCxn id="23" idx="2"/>
            <a:endCxn id="16" idx="0"/>
          </p:cNvCxnSpPr>
          <p:nvPr/>
        </p:nvCxnSpPr>
        <p:spPr>
          <a:xfrm>
            <a:off x="7468318" y="3604042"/>
            <a:ext cx="13196" cy="4251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0672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3F3B77-C742-D3CE-6E5D-435A71FEC1BC}"/>
              </a:ext>
            </a:extLst>
          </p:cNvPr>
          <p:cNvSpPr>
            <a:spLocks noGrp="1"/>
          </p:cNvSpPr>
          <p:nvPr>
            <p:ph type="title"/>
          </p:nvPr>
        </p:nvSpPr>
        <p:spPr>
          <a:xfrm>
            <a:off x="628650" y="1104153"/>
            <a:ext cx="8013074" cy="522287"/>
          </a:xfrm>
        </p:spPr>
        <p:txBody>
          <a:bodyPr/>
          <a:lstStyle/>
          <a:p>
            <a:r>
              <a:rPr lang="en-US" dirty="0">
                <a:latin typeface="+mn-lt"/>
              </a:rPr>
              <a:t>Office of Safe Schools – Contracts, Grants &amp; Data Analytics</a:t>
            </a:r>
          </a:p>
        </p:txBody>
      </p:sp>
      <p:sp>
        <p:nvSpPr>
          <p:cNvPr id="18" name="TextBox 17">
            <a:extLst>
              <a:ext uri="{FF2B5EF4-FFF2-40B4-BE49-F238E27FC236}">
                <a16:creationId xmlns:a16="http://schemas.microsoft.com/office/drawing/2014/main" id="{03E7F0C1-6475-F19E-9575-887BE30E0464}"/>
              </a:ext>
            </a:extLst>
          </p:cNvPr>
          <p:cNvSpPr txBox="1"/>
          <p:nvPr/>
        </p:nvSpPr>
        <p:spPr bwMode="auto">
          <a:xfrm>
            <a:off x="3161763" y="1511655"/>
            <a:ext cx="2820474" cy="58477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3200" dirty="0">
                <a:solidFill>
                  <a:srgbClr val="262A63"/>
                </a:solidFill>
              </a:rPr>
              <a:t>Deputy Director</a:t>
            </a:r>
          </a:p>
        </p:txBody>
      </p:sp>
      <p:sp>
        <p:nvSpPr>
          <p:cNvPr id="22" name="TextBox 21">
            <a:extLst>
              <a:ext uri="{FF2B5EF4-FFF2-40B4-BE49-F238E27FC236}">
                <a16:creationId xmlns:a16="http://schemas.microsoft.com/office/drawing/2014/main" id="{D496D60C-55E6-CDA2-9DAC-B869BD75866B}"/>
              </a:ext>
            </a:extLst>
          </p:cNvPr>
          <p:cNvSpPr txBox="1"/>
          <p:nvPr/>
        </p:nvSpPr>
        <p:spPr bwMode="auto">
          <a:xfrm>
            <a:off x="506732" y="2227972"/>
            <a:ext cx="3622816"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&amp; Contracts Director</a:t>
            </a:r>
          </a:p>
        </p:txBody>
      </p:sp>
      <p:sp>
        <p:nvSpPr>
          <p:cNvPr id="23" name="TextBox 22">
            <a:extLst>
              <a:ext uri="{FF2B5EF4-FFF2-40B4-BE49-F238E27FC236}">
                <a16:creationId xmlns:a16="http://schemas.microsoft.com/office/drawing/2014/main" id="{125DFD5E-32F7-4FED-BB22-69D93053297B}"/>
              </a:ext>
            </a:extLst>
          </p:cNvPr>
          <p:cNvSpPr txBox="1"/>
          <p:nvPr/>
        </p:nvSpPr>
        <p:spPr bwMode="auto">
          <a:xfrm>
            <a:off x="5201266" y="2227971"/>
            <a:ext cx="3423062"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Data Analytics Director</a:t>
            </a:r>
          </a:p>
        </p:txBody>
      </p:sp>
      <p:sp>
        <p:nvSpPr>
          <p:cNvPr id="2" name="TextBox 1">
            <a:extLst>
              <a:ext uri="{FF2B5EF4-FFF2-40B4-BE49-F238E27FC236}">
                <a16:creationId xmlns:a16="http://schemas.microsoft.com/office/drawing/2014/main" id="{0F5C1062-C8FC-2DE9-6BE9-23D91CCF01D6}"/>
              </a:ext>
            </a:extLst>
          </p:cNvPr>
          <p:cNvSpPr txBox="1"/>
          <p:nvPr/>
        </p:nvSpPr>
        <p:spPr bwMode="auto">
          <a:xfrm>
            <a:off x="506732" y="2917495"/>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t>
            </a:r>
            <a:r>
              <a:rPr lang="en-US" sz="1600" dirty="0">
                <a:solidFill>
                  <a:srgbClr val="262A63"/>
                </a:solidFill>
              </a:rPr>
              <a:t>(Hardening)</a:t>
            </a:r>
            <a:endParaRPr lang="en-US" sz="2400" dirty="0">
              <a:solidFill>
                <a:srgbClr val="262A63"/>
              </a:solidFill>
            </a:endParaRPr>
          </a:p>
        </p:txBody>
      </p:sp>
      <p:sp>
        <p:nvSpPr>
          <p:cNvPr id="3" name="TextBox 2">
            <a:extLst>
              <a:ext uri="{FF2B5EF4-FFF2-40B4-BE49-F238E27FC236}">
                <a16:creationId xmlns:a16="http://schemas.microsoft.com/office/drawing/2014/main" id="{EBD2B950-AAD9-76E3-9BA9-353C9FCF409D}"/>
              </a:ext>
            </a:extLst>
          </p:cNvPr>
          <p:cNvSpPr txBox="1"/>
          <p:nvPr/>
        </p:nvSpPr>
        <p:spPr bwMode="auto">
          <a:xfrm>
            <a:off x="506732" y="3418489"/>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t>
            </a:r>
            <a:r>
              <a:rPr lang="en-US" sz="1600" dirty="0">
                <a:solidFill>
                  <a:srgbClr val="262A63"/>
                </a:solidFill>
              </a:rPr>
              <a:t>(Jewish Day Schools)</a:t>
            </a:r>
            <a:r>
              <a:rPr lang="en-US" sz="2400" dirty="0">
                <a:solidFill>
                  <a:srgbClr val="262A63"/>
                </a:solidFill>
              </a:rPr>
              <a:t> </a:t>
            </a:r>
          </a:p>
        </p:txBody>
      </p:sp>
      <p:sp>
        <p:nvSpPr>
          <p:cNvPr id="5" name="TextBox 4">
            <a:extLst>
              <a:ext uri="{FF2B5EF4-FFF2-40B4-BE49-F238E27FC236}">
                <a16:creationId xmlns:a16="http://schemas.microsoft.com/office/drawing/2014/main" id="{55F7893E-2375-4F39-5C37-342030CCB3F5}"/>
              </a:ext>
            </a:extLst>
          </p:cNvPr>
          <p:cNvSpPr txBox="1"/>
          <p:nvPr/>
        </p:nvSpPr>
        <p:spPr bwMode="auto">
          <a:xfrm>
            <a:off x="506732" y="3937531"/>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t>
            </a:r>
            <a:r>
              <a:rPr lang="en-US" sz="1600" dirty="0">
                <a:solidFill>
                  <a:srgbClr val="262A63"/>
                </a:solidFill>
              </a:rPr>
              <a:t>(Canine &amp; DTMC) </a:t>
            </a:r>
            <a:endParaRPr lang="en-US" sz="2400" dirty="0">
              <a:solidFill>
                <a:srgbClr val="262A63"/>
              </a:solidFill>
            </a:endParaRPr>
          </a:p>
        </p:txBody>
      </p:sp>
      <p:sp>
        <p:nvSpPr>
          <p:cNvPr id="6" name="TextBox 5">
            <a:extLst>
              <a:ext uri="{FF2B5EF4-FFF2-40B4-BE49-F238E27FC236}">
                <a16:creationId xmlns:a16="http://schemas.microsoft.com/office/drawing/2014/main" id="{B78CB2EF-BDE2-AB28-9746-D1BEAD0D9538}"/>
              </a:ext>
            </a:extLst>
          </p:cNvPr>
          <p:cNvSpPr txBox="1"/>
          <p:nvPr/>
        </p:nvSpPr>
        <p:spPr bwMode="auto">
          <a:xfrm>
            <a:off x="506732" y="4448356"/>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t>
            </a:r>
            <a:r>
              <a:rPr lang="en-US" sz="1600" dirty="0">
                <a:solidFill>
                  <a:srgbClr val="262A63"/>
                </a:solidFill>
              </a:rPr>
              <a:t>(Guardians) </a:t>
            </a:r>
            <a:endParaRPr lang="en-US" sz="2400" dirty="0">
              <a:solidFill>
                <a:srgbClr val="262A63"/>
              </a:solidFill>
            </a:endParaRPr>
          </a:p>
        </p:txBody>
      </p:sp>
      <p:sp>
        <p:nvSpPr>
          <p:cNvPr id="7" name="TextBox 6">
            <a:extLst>
              <a:ext uri="{FF2B5EF4-FFF2-40B4-BE49-F238E27FC236}">
                <a16:creationId xmlns:a16="http://schemas.microsoft.com/office/drawing/2014/main" id="{4C9C4610-D1E9-9AED-B480-687CC6F8BF8C}"/>
              </a:ext>
            </a:extLst>
          </p:cNvPr>
          <p:cNvSpPr txBox="1"/>
          <p:nvPr/>
        </p:nvSpPr>
        <p:spPr bwMode="auto">
          <a:xfrm>
            <a:off x="506732" y="4949349"/>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Grants </a:t>
            </a:r>
            <a:r>
              <a:rPr lang="en-US" sz="1600" dirty="0">
                <a:solidFill>
                  <a:srgbClr val="262A63"/>
                </a:solidFill>
              </a:rPr>
              <a:t>(Special Programs*) </a:t>
            </a:r>
            <a:endParaRPr lang="en-US" sz="2400" dirty="0">
              <a:solidFill>
                <a:srgbClr val="262A63"/>
              </a:solidFill>
            </a:endParaRPr>
          </a:p>
        </p:txBody>
      </p:sp>
      <p:sp>
        <p:nvSpPr>
          <p:cNvPr id="8" name="TextBox 7">
            <a:extLst>
              <a:ext uri="{FF2B5EF4-FFF2-40B4-BE49-F238E27FC236}">
                <a16:creationId xmlns:a16="http://schemas.microsoft.com/office/drawing/2014/main" id="{363D2121-C385-DAC3-FDBC-A7FC66B74785}"/>
              </a:ext>
            </a:extLst>
          </p:cNvPr>
          <p:cNvSpPr txBox="1"/>
          <p:nvPr/>
        </p:nvSpPr>
        <p:spPr bwMode="auto">
          <a:xfrm>
            <a:off x="506731" y="5450342"/>
            <a:ext cx="3337681"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Contracts </a:t>
            </a:r>
            <a:r>
              <a:rPr lang="en-US" sz="1600" dirty="0">
                <a:solidFill>
                  <a:srgbClr val="262A63"/>
                </a:solidFill>
              </a:rPr>
              <a:t>(Alyssa’s Alert &amp; FSSAT) </a:t>
            </a:r>
            <a:endParaRPr lang="en-US" sz="2400" dirty="0">
              <a:solidFill>
                <a:srgbClr val="262A63"/>
              </a:solidFill>
            </a:endParaRPr>
          </a:p>
        </p:txBody>
      </p:sp>
      <p:sp>
        <p:nvSpPr>
          <p:cNvPr id="9" name="TextBox 8">
            <a:extLst>
              <a:ext uri="{FF2B5EF4-FFF2-40B4-BE49-F238E27FC236}">
                <a16:creationId xmlns:a16="http://schemas.microsoft.com/office/drawing/2014/main" id="{18C154B7-BEB2-3D5B-532B-55C7F8991AF6}"/>
              </a:ext>
            </a:extLst>
          </p:cNvPr>
          <p:cNvSpPr txBox="1"/>
          <p:nvPr/>
        </p:nvSpPr>
        <p:spPr bwMode="auto">
          <a:xfrm>
            <a:off x="5809330" y="2876444"/>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Data </a:t>
            </a:r>
            <a:r>
              <a:rPr lang="en-US" sz="1600" dirty="0">
                <a:solidFill>
                  <a:srgbClr val="262A63"/>
                </a:solidFill>
              </a:rPr>
              <a:t>(District Support)</a:t>
            </a:r>
            <a:endParaRPr lang="en-US" sz="2400" dirty="0">
              <a:solidFill>
                <a:srgbClr val="262A63"/>
              </a:solidFill>
            </a:endParaRPr>
          </a:p>
        </p:txBody>
      </p:sp>
      <p:sp>
        <p:nvSpPr>
          <p:cNvPr id="10" name="TextBox 9">
            <a:extLst>
              <a:ext uri="{FF2B5EF4-FFF2-40B4-BE49-F238E27FC236}">
                <a16:creationId xmlns:a16="http://schemas.microsoft.com/office/drawing/2014/main" id="{F9C92439-2F24-43B4-150A-7549C3827E51}"/>
              </a:ext>
            </a:extLst>
          </p:cNvPr>
          <p:cNvSpPr txBox="1"/>
          <p:nvPr/>
        </p:nvSpPr>
        <p:spPr bwMode="auto">
          <a:xfrm>
            <a:off x="5822272" y="3405805"/>
            <a:ext cx="2814998" cy="461665"/>
          </a:xfrm>
          <a:prstGeom prst="rect">
            <a:avLst/>
          </a:prstGeom>
          <a:noFill/>
          <a:ln>
            <a:solidFill>
              <a:schemeClr val="tx1"/>
            </a:solidFill>
          </a:ln>
          <a:effectLst>
            <a:outerShdw blurRad="50800" dist="38100" dir="5400000" algn="t" rotWithShape="0">
              <a:prstClr val="black">
                <a:alpha val="40000"/>
              </a:prstClr>
            </a:outerShdw>
          </a:effectLst>
        </p:spPr>
        <p:txBody>
          <a:bodyPr wrap="square">
            <a:spAutoFit/>
          </a:bodyPr>
          <a:lstStyle/>
          <a:p>
            <a:pPr>
              <a:defRPr/>
            </a:pPr>
            <a:r>
              <a:rPr lang="en-US" sz="2400" dirty="0">
                <a:solidFill>
                  <a:srgbClr val="262A63"/>
                </a:solidFill>
              </a:rPr>
              <a:t>Data </a:t>
            </a:r>
            <a:r>
              <a:rPr lang="en-US" sz="1600" dirty="0">
                <a:solidFill>
                  <a:srgbClr val="262A63"/>
                </a:solidFill>
              </a:rPr>
              <a:t>(Reporting)</a:t>
            </a:r>
            <a:endParaRPr lang="en-US" sz="2400" dirty="0">
              <a:solidFill>
                <a:srgbClr val="262A63"/>
              </a:solidFill>
            </a:endParaRPr>
          </a:p>
        </p:txBody>
      </p:sp>
      <p:cxnSp>
        <p:nvCxnSpPr>
          <p:cNvPr id="13" name="Connector: Elbow 12">
            <a:extLst>
              <a:ext uri="{FF2B5EF4-FFF2-40B4-BE49-F238E27FC236}">
                <a16:creationId xmlns:a16="http://schemas.microsoft.com/office/drawing/2014/main" id="{822BA745-EEB0-5526-C819-5B47E4E0A9D5}"/>
              </a:ext>
            </a:extLst>
          </p:cNvPr>
          <p:cNvCxnSpPr>
            <a:stCxn id="18" idx="1"/>
            <a:endCxn id="22" idx="0"/>
          </p:cNvCxnSpPr>
          <p:nvPr/>
        </p:nvCxnSpPr>
        <p:spPr>
          <a:xfrm rot="10800000" flipV="1">
            <a:off x="2318141" y="1804042"/>
            <a:ext cx="843623" cy="423929"/>
          </a:xfrm>
          <a:prstGeom prst="bentConnector2">
            <a:avLst/>
          </a:prstGeom>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3C6190F0-13E7-16D1-DF6E-B9A806AB5A68}"/>
              </a:ext>
            </a:extLst>
          </p:cNvPr>
          <p:cNvCxnSpPr>
            <a:stCxn id="18" idx="3"/>
            <a:endCxn id="23" idx="0"/>
          </p:cNvCxnSpPr>
          <p:nvPr/>
        </p:nvCxnSpPr>
        <p:spPr>
          <a:xfrm>
            <a:off x="5982237" y="1804043"/>
            <a:ext cx="930560" cy="423928"/>
          </a:xfrm>
          <a:prstGeom prst="bentConnector2">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3F375A-78D2-61C6-D423-8E46DF9E9AA2}"/>
              </a:ext>
            </a:extLst>
          </p:cNvPr>
          <p:cNvCxnSpPr>
            <a:stCxn id="22" idx="2"/>
          </p:cNvCxnSpPr>
          <p:nvPr/>
        </p:nvCxnSpPr>
        <p:spPr>
          <a:xfrm>
            <a:off x="2318140" y="2689637"/>
            <a:ext cx="0" cy="22785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974491D-E511-7037-94D8-43EF21D47A68}"/>
              </a:ext>
            </a:extLst>
          </p:cNvPr>
          <p:cNvCxnSpPr>
            <a:cxnSpLocks/>
            <a:stCxn id="23" idx="2"/>
          </p:cNvCxnSpPr>
          <p:nvPr/>
        </p:nvCxnSpPr>
        <p:spPr>
          <a:xfrm>
            <a:off x="6912797" y="2689636"/>
            <a:ext cx="0" cy="186808"/>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9664AC8-EF14-F9BC-711C-CD87F2C60008}"/>
              </a:ext>
            </a:extLst>
          </p:cNvPr>
          <p:cNvSpPr txBox="1"/>
          <p:nvPr/>
        </p:nvSpPr>
        <p:spPr>
          <a:xfrm>
            <a:off x="506732" y="6014966"/>
            <a:ext cx="3122294" cy="584775"/>
          </a:xfrm>
          <a:prstGeom prst="rect">
            <a:avLst/>
          </a:prstGeom>
          <a:noFill/>
        </p:spPr>
        <p:txBody>
          <a:bodyPr wrap="square" rtlCol="0">
            <a:spAutoFit/>
          </a:bodyPr>
          <a:lstStyle/>
          <a:p>
            <a:r>
              <a:rPr lang="en-US" sz="1600" dirty="0"/>
              <a:t>*School Safety Specialist training, bleeding control kits, local projects</a:t>
            </a:r>
          </a:p>
        </p:txBody>
      </p:sp>
    </p:spTree>
    <p:extLst>
      <p:ext uri="{BB962C8B-B14F-4D97-AF65-F5344CB8AC3E}">
        <p14:creationId xmlns:p14="http://schemas.microsoft.com/office/powerpoint/2010/main" val="85117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3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a:bodyPr>
          <a:lstStyle/>
          <a:p>
            <a:pPr eaLnBrk="1" hangingPunct="1"/>
            <a:r>
              <a:rPr lang="en-US" altLang="en-US" dirty="0"/>
              <a:t>Emergency Drills </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Marjory </a:t>
            </a:r>
            <a:r>
              <a:rPr kumimoji="0" lang="en-US" sz="3200" b="1" i="0" u="none" strike="noStrike" kern="1200" cap="none" spc="0" normalizeH="0" baseline="0" noProof="0" dirty="0" err="1">
                <a:ln>
                  <a:noFill/>
                </a:ln>
                <a:solidFill>
                  <a:srgbClr val="262A63"/>
                </a:solidFill>
                <a:effectLst/>
                <a:uLnTx/>
                <a:uFillTx/>
                <a:latin typeface="Calibri" panose="020F0502020204030204" pitchFamily="34" charset="0"/>
                <a:ea typeface="+mn-ea"/>
                <a:cs typeface="Arial" panose="020B0604020202020204" pitchFamily="34" charset="0"/>
              </a:rPr>
              <a:t>Stoneman</a:t>
            </a: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Douglas High School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722FAE-D0D9-E572-2288-4F9D40F6DE44}"/>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July 30, 2024</a:t>
            </a:r>
          </a:p>
        </p:txBody>
      </p:sp>
    </p:spTree>
    <p:extLst>
      <p:ext uri="{BB962C8B-B14F-4D97-AF65-F5344CB8AC3E}">
        <p14:creationId xmlns:p14="http://schemas.microsoft.com/office/powerpoint/2010/main" val="161228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CAB9F-4B43-6DFF-A952-8F4A01F9159D}"/>
              </a:ext>
            </a:extLst>
          </p:cNvPr>
          <p:cNvPicPr>
            <a:picLocks noChangeAspect="1"/>
          </p:cNvPicPr>
          <p:nvPr/>
        </p:nvPicPr>
        <p:blipFill>
          <a:blip r:embed="rId3"/>
          <a:stretch>
            <a:fillRect/>
          </a:stretch>
        </p:blipFill>
        <p:spPr>
          <a:xfrm>
            <a:off x="104774" y="1863277"/>
            <a:ext cx="8915401" cy="4018209"/>
          </a:xfrm>
          <a:prstGeom prst="rect">
            <a:avLst/>
          </a:prstGeom>
        </p:spPr>
      </p:pic>
      <p:sp>
        <p:nvSpPr>
          <p:cNvPr id="2" name="Title 1">
            <a:extLst>
              <a:ext uri="{FF2B5EF4-FFF2-40B4-BE49-F238E27FC236}">
                <a16:creationId xmlns:a16="http://schemas.microsoft.com/office/drawing/2014/main" id="{103D97AB-700D-77FE-DE6A-8E29FDAD1390}"/>
              </a:ext>
            </a:extLst>
          </p:cNvPr>
          <p:cNvSpPr>
            <a:spLocks noGrp="1"/>
          </p:cNvSpPr>
          <p:nvPr>
            <p:ph type="title"/>
          </p:nvPr>
        </p:nvSpPr>
        <p:spPr>
          <a:xfrm>
            <a:off x="628650" y="966788"/>
            <a:ext cx="7886700" cy="576877"/>
          </a:xfrm>
        </p:spPr>
        <p:txBody>
          <a:bodyPr/>
          <a:lstStyle/>
          <a:p>
            <a:r>
              <a:rPr lang="en-US" dirty="0"/>
              <a:t>Emergency Drills Prior to August 2023</a:t>
            </a:r>
          </a:p>
        </p:txBody>
      </p:sp>
      <p:sp>
        <p:nvSpPr>
          <p:cNvPr id="5" name="TextBox 4">
            <a:extLst>
              <a:ext uri="{FF2B5EF4-FFF2-40B4-BE49-F238E27FC236}">
                <a16:creationId xmlns:a16="http://schemas.microsoft.com/office/drawing/2014/main" id="{C4986161-D1E8-31CE-F42C-6BBAF981F1EE}"/>
              </a:ext>
            </a:extLst>
          </p:cNvPr>
          <p:cNvSpPr txBox="1"/>
          <p:nvPr/>
        </p:nvSpPr>
        <p:spPr>
          <a:xfrm>
            <a:off x="3152775" y="5278250"/>
            <a:ext cx="5637263" cy="923330"/>
          </a:xfrm>
          <a:prstGeom prst="rect">
            <a:avLst/>
          </a:prstGeom>
          <a:noFill/>
        </p:spPr>
        <p:txBody>
          <a:bodyPr wrap="square" rtlCol="0">
            <a:spAutoFit/>
          </a:bodyPr>
          <a:lstStyle/>
          <a:p>
            <a:r>
              <a:rPr lang="en-US" dirty="0"/>
              <a:t>The 2022 Legislature (House Bill 1421) required the Department to adopt rules applicable to emergency drills. Rule requirements went into effect on August 1, 2023.</a:t>
            </a:r>
          </a:p>
        </p:txBody>
      </p:sp>
    </p:spTree>
    <p:extLst>
      <p:ext uri="{BB962C8B-B14F-4D97-AF65-F5344CB8AC3E}">
        <p14:creationId xmlns:p14="http://schemas.microsoft.com/office/powerpoint/2010/main" val="283659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DE7FD8-8C09-91E8-A547-E43A71D7BBC9}"/>
              </a:ext>
            </a:extLst>
          </p:cNvPr>
          <p:cNvPicPr>
            <a:picLocks noChangeAspect="1"/>
          </p:cNvPicPr>
          <p:nvPr/>
        </p:nvPicPr>
        <p:blipFill>
          <a:blip r:embed="rId3"/>
          <a:stretch>
            <a:fillRect/>
          </a:stretch>
        </p:blipFill>
        <p:spPr>
          <a:xfrm>
            <a:off x="133350" y="1800225"/>
            <a:ext cx="8860854" cy="3916086"/>
          </a:xfrm>
          <a:prstGeom prst="rect">
            <a:avLst/>
          </a:prstGeom>
        </p:spPr>
      </p:pic>
      <p:sp>
        <p:nvSpPr>
          <p:cNvPr id="2" name="Title 1">
            <a:extLst>
              <a:ext uri="{FF2B5EF4-FFF2-40B4-BE49-F238E27FC236}">
                <a16:creationId xmlns:a16="http://schemas.microsoft.com/office/drawing/2014/main" id="{103D97AB-700D-77FE-DE6A-8E29FDAD1390}"/>
              </a:ext>
            </a:extLst>
          </p:cNvPr>
          <p:cNvSpPr>
            <a:spLocks noGrp="1"/>
          </p:cNvSpPr>
          <p:nvPr>
            <p:ph type="title"/>
          </p:nvPr>
        </p:nvSpPr>
        <p:spPr>
          <a:xfrm>
            <a:off x="628650" y="966788"/>
            <a:ext cx="7886700" cy="576877"/>
          </a:xfrm>
        </p:spPr>
        <p:txBody>
          <a:bodyPr/>
          <a:lstStyle/>
          <a:p>
            <a:r>
              <a:rPr lang="en-US" dirty="0"/>
              <a:t>Emergency Drills Since August 2023</a:t>
            </a:r>
          </a:p>
        </p:txBody>
      </p:sp>
      <p:sp>
        <p:nvSpPr>
          <p:cNvPr id="6" name="TextBox 5">
            <a:extLst>
              <a:ext uri="{FF2B5EF4-FFF2-40B4-BE49-F238E27FC236}">
                <a16:creationId xmlns:a16="http://schemas.microsoft.com/office/drawing/2014/main" id="{54913947-72FC-0296-B203-079215BF0A6A}"/>
              </a:ext>
            </a:extLst>
          </p:cNvPr>
          <p:cNvSpPr txBox="1"/>
          <p:nvPr/>
        </p:nvSpPr>
        <p:spPr>
          <a:xfrm>
            <a:off x="3216070" y="5069980"/>
            <a:ext cx="5545393" cy="646331"/>
          </a:xfrm>
          <a:prstGeom prst="rect">
            <a:avLst/>
          </a:prstGeom>
          <a:noFill/>
        </p:spPr>
        <p:txBody>
          <a:bodyPr wrap="square" rtlCol="0">
            <a:spAutoFit/>
          </a:bodyPr>
          <a:lstStyle/>
          <a:p>
            <a:r>
              <a:rPr lang="en-US" dirty="0"/>
              <a:t>In 2023, changes were also made to the Florida Fire Prevention Code to reflect new fire drill requirements. </a:t>
            </a:r>
          </a:p>
        </p:txBody>
      </p:sp>
    </p:spTree>
    <p:extLst>
      <p:ext uri="{BB962C8B-B14F-4D97-AF65-F5344CB8AC3E}">
        <p14:creationId xmlns:p14="http://schemas.microsoft.com/office/powerpoint/2010/main" val="32013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 car red lights in night time">
            <a:extLst>
              <a:ext uri="{FF2B5EF4-FFF2-40B4-BE49-F238E27FC236}">
                <a16:creationId xmlns:a16="http://schemas.microsoft.com/office/drawing/2014/main" id="{804DD3E0-7371-100F-CEF2-D31FA5428DAE}"/>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628649" y="1523447"/>
            <a:ext cx="7886701" cy="5653163"/>
          </a:xfrm>
          <a:prstGeom prst="rect">
            <a:avLst/>
          </a:prstGeom>
        </p:spPr>
      </p:pic>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Safe-School Officers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838228"/>
            <a:ext cx="7886701" cy="4422874"/>
          </a:xfrm>
        </p:spPr>
        <p:txBody>
          <a:bodyPr/>
          <a:lstStyle/>
          <a:p>
            <a:pPr marL="0" indent="0">
              <a:buNone/>
            </a:pPr>
            <a:r>
              <a:rPr lang="en-US" sz="3200" i="1" dirty="0">
                <a:solidFill>
                  <a:srgbClr val="325EAC"/>
                </a:solidFill>
                <a:latin typeface="NewCenturySchlbkLTStd-Roman"/>
              </a:rPr>
              <a:t>Section 1006.12, Florida Statutes</a:t>
            </a:r>
          </a:p>
          <a:p>
            <a:r>
              <a:rPr lang="en-US" dirty="0"/>
              <a:t>Agreements between a school board and a law enforcement agency must include the responsibility for maintaining school resource officer training records</a:t>
            </a:r>
          </a:p>
          <a:p>
            <a:r>
              <a:rPr lang="en-US" dirty="0"/>
              <a:t>Before appointing a school guardian, the district or charter school must contact FDLE and review all relevant information on the guardian candidate</a:t>
            </a:r>
          </a:p>
        </p:txBody>
      </p:sp>
    </p:spTree>
    <p:extLst>
      <p:ext uri="{BB962C8B-B14F-4D97-AF65-F5344CB8AC3E}">
        <p14:creationId xmlns:p14="http://schemas.microsoft.com/office/powerpoint/2010/main" val="40598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53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a:t>Office of Safe Schools Compliance Inspection Program Updates</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Jonathan Stephens</a:t>
            </a:r>
          </a:p>
          <a:p>
            <a:pPr algn="r">
              <a:spcBef>
                <a:spcPts val="0"/>
              </a:spcBef>
              <a:defRPr/>
            </a:pPr>
            <a:r>
              <a:rPr lang="en-US" sz="2000" dirty="0">
                <a:solidFill>
                  <a:srgbClr val="262A63"/>
                </a:solidFill>
                <a:effectLst>
                  <a:outerShdw blurRad="38100" dist="38100" dir="2700000" algn="tl">
                    <a:srgbClr val="000000">
                      <a:alpha val="43137"/>
                    </a:srgbClr>
                  </a:outerShdw>
                </a:effectLst>
              </a:rPr>
              <a:t>Deputy Director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Marjory </a:t>
            </a:r>
            <a:r>
              <a:rPr kumimoji="0" lang="en-US" sz="3200" b="1" i="0" u="none" strike="noStrike" kern="1200" cap="none" spc="0" normalizeH="0" baseline="0" noProof="0" dirty="0" err="1">
                <a:ln>
                  <a:noFill/>
                </a:ln>
                <a:solidFill>
                  <a:srgbClr val="262A63"/>
                </a:solidFill>
                <a:effectLst/>
                <a:uLnTx/>
                <a:uFillTx/>
                <a:latin typeface="Calibri" panose="020F0502020204030204" pitchFamily="34" charset="0"/>
                <a:ea typeface="+mn-ea"/>
                <a:cs typeface="Arial" panose="020B0604020202020204" pitchFamily="34" charset="0"/>
              </a:rPr>
              <a:t>Stoneman</a:t>
            </a: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Douglas High School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56B07C2-88C1-62AF-B344-20E7457DC76C}"/>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July 30, 2024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D308-CCD5-16AA-D07D-B9015B3F91B2}"/>
              </a:ext>
            </a:extLst>
          </p:cNvPr>
          <p:cNvSpPr>
            <a:spLocks noGrp="1"/>
          </p:cNvSpPr>
          <p:nvPr>
            <p:ph type="title"/>
          </p:nvPr>
        </p:nvSpPr>
        <p:spPr>
          <a:xfrm>
            <a:off x="1639615" y="1107810"/>
            <a:ext cx="6094852" cy="657928"/>
          </a:xfrm>
          <a:solidFill>
            <a:srgbClr val="262A63"/>
          </a:solidFill>
        </p:spPr>
        <p:txBody>
          <a:bodyPr anchor="ctr"/>
          <a:lstStyle/>
          <a:p>
            <a:pPr algn="ctr">
              <a:defRPr/>
            </a:pPr>
            <a:r>
              <a:rPr dirty="0">
                <a:solidFill>
                  <a:schemeClr val="bg1"/>
                </a:solidFill>
                <a:effectLst>
                  <a:outerShdw blurRad="38100" dist="38100" dir="2700000" algn="tl">
                    <a:srgbClr val="000000">
                      <a:alpha val="43137"/>
                    </a:srgbClr>
                  </a:outerShdw>
                </a:effectLst>
              </a:rPr>
              <a:t> OSS Compliance Regions</a:t>
            </a:r>
          </a:p>
        </p:txBody>
      </p:sp>
      <p:pic>
        <p:nvPicPr>
          <p:cNvPr id="22531" name="Picture 3">
            <a:extLst>
              <a:ext uri="{FF2B5EF4-FFF2-40B4-BE49-F238E27FC236}">
                <a16:creationId xmlns:a16="http://schemas.microsoft.com/office/drawing/2014/main" id="{1B6CD31F-376E-81E2-E66A-0C5D05F5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960" y="2050257"/>
            <a:ext cx="5147950" cy="45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C1C723E-38DC-1F8D-C30E-384DA69E28DB}"/>
              </a:ext>
            </a:extLst>
          </p:cNvPr>
          <p:cNvSpPr txBox="1"/>
          <p:nvPr/>
        </p:nvSpPr>
        <p:spPr>
          <a:xfrm>
            <a:off x="977462" y="1765739"/>
            <a:ext cx="3351011" cy="424731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1 Director of Compliance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North: 931 Schools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 Regional Lead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 Compliance Specialist</a:t>
            </a:r>
          </a:p>
          <a:p>
            <a:pPr marL="214313" marR="0" lvl="0" indent="-214313" algn="l" defTabSz="914400" rtl="0" eaLnBrk="0" fontAlgn="base" latinLnBrk="0" hangingPunct="0">
              <a:lnSpc>
                <a:spcPct val="100000"/>
              </a:lnSpc>
              <a:spcBef>
                <a:spcPct val="0"/>
              </a:spcBef>
              <a:spcAft>
                <a:spcPct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Central: 1,499 Schools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 Regional Lead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4 Compliance Specialist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sng"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alibri" panose="020F0502020204030204" pitchFamily="34" charset="0"/>
                <a:ea typeface="+mn-ea"/>
                <a:cs typeface="Arial" panose="020B0604020202020204" pitchFamily="34" charset="0"/>
              </a:rPr>
              <a:t>South: 1,273 Schools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 Regional Lead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 Compliance Specialist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A10A-CD5F-4006-9861-1CA9E2E11241}"/>
              </a:ext>
            </a:extLst>
          </p:cNvPr>
          <p:cNvSpPr>
            <a:spLocks noGrp="1"/>
          </p:cNvSpPr>
          <p:nvPr>
            <p:ph type="title"/>
          </p:nvPr>
        </p:nvSpPr>
        <p:spPr>
          <a:xfrm>
            <a:off x="628650" y="835576"/>
            <a:ext cx="7886700" cy="720182"/>
          </a:xfrm>
        </p:spPr>
        <p:txBody>
          <a:bodyPr/>
          <a:lstStyle/>
          <a:p>
            <a:r>
              <a:rPr lang="en-US" dirty="0"/>
              <a:t>Office of Safe Schools Compliance  </a:t>
            </a:r>
          </a:p>
        </p:txBody>
      </p:sp>
      <p:sp>
        <p:nvSpPr>
          <p:cNvPr id="3" name="Content Placeholder 2">
            <a:extLst>
              <a:ext uri="{FF2B5EF4-FFF2-40B4-BE49-F238E27FC236}">
                <a16:creationId xmlns:a16="http://schemas.microsoft.com/office/drawing/2014/main" id="{F80C53ED-2A44-BBAE-9A0C-6E3A83429A28}"/>
              </a:ext>
            </a:extLst>
          </p:cNvPr>
          <p:cNvSpPr>
            <a:spLocks noGrp="1"/>
          </p:cNvSpPr>
          <p:nvPr>
            <p:ph idx="1"/>
          </p:nvPr>
        </p:nvSpPr>
        <p:spPr>
          <a:xfrm>
            <a:off x="628650" y="1792299"/>
            <a:ext cx="7886700" cy="4586986"/>
          </a:xfrm>
        </p:spPr>
        <p:txBody>
          <a:bodyPr/>
          <a:lstStyle/>
          <a:p>
            <a:pPr>
              <a:spcBef>
                <a:spcPts val="0"/>
              </a:spcBef>
              <a:spcAft>
                <a:spcPts val="800"/>
              </a:spcAft>
            </a:pPr>
            <a:r>
              <a:rPr lang="en-US" kern="100" dirty="0">
                <a:latin typeface="+mn-lt"/>
                <a:cs typeface="Times New Roman" panose="02020603050405020304" pitchFamily="18" charset="0"/>
              </a:rPr>
              <a:t>4,546 compliance monitoring visits have been conducted to date</a:t>
            </a:r>
          </a:p>
          <a:p>
            <a:pPr>
              <a:spcBef>
                <a:spcPts val="0"/>
              </a:spcBef>
              <a:spcAft>
                <a:spcPts val="800"/>
              </a:spcAft>
            </a:pPr>
            <a:r>
              <a:rPr lang="en-US" kern="100" dirty="0">
                <a:latin typeface="+mn-lt"/>
                <a:cs typeface="Times New Roman" panose="02020603050405020304" pitchFamily="18" charset="0"/>
              </a:rPr>
              <a:t>1,646 compliance monitoring visits were conducted during the 2023-24 SY</a:t>
            </a:r>
          </a:p>
          <a:p>
            <a:pPr lvl="1">
              <a:spcBef>
                <a:spcPts val="0"/>
              </a:spcBef>
              <a:spcAft>
                <a:spcPts val="800"/>
              </a:spcAft>
            </a:pPr>
            <a:r>
              <a:rPr lang="en-US" sz="2800" kern="100" dirty="0">
                <a:latin typeface="+mn-lt"/>
                <a:cs typeface="Times New Roman" panose="02020603050405020304" pitchFamily="18" charset="0"/>
              </a:rPr>
              <a:t>Every school visited at least once as of the end of the 2023-24 SY</a:t>
            </a:r>
          </a:p>
          <a:p>
            <a:pPr>
              <a:spcBef>
                <a:spcPts val="0"/>
              </a:spcBef>
              <a:spcAft>
                <a:spcPts val="800"/>
              </a:spcAft>
            </a:pPr>
            <a:r>
              <a:rPr lang="en-US" kern="100" dirty="0">
                <a:latin typeface="+mn-lt"/>
                <a:cs typeface="Times New Roman" panose="02020603050405020304" pitchFamily="18" charset="0"/>
              </a:rPr>
              <a:t>Schools were inspected on 28 school safety measures, which included rule and statutory requirements in addition to best practices</a:t>
            </a:r>
          </a:p>
          <a:p>
            <a:pPr marL="0" indent="0">
              <a:lnSpc>
                <a:spcPct val="114000"/>
              </a:lnSpc>
              <a:spcBef>
                <a:spcPts val="0"/>
              </a:spcBef>
              <a:spcAft>
                <a:spcPts val="800"/>
              </a:spcAft>
              <a:buNone/>
            </a:pPr>
            <a:endParaRPr lang="en-US" sz="2400" kern="100" dirty="0">
              <a:latin typeface="+mn-lt"/>
              <a:cs typeface="Times New Roman" panose="02020603050405020304" pitchFamily="18" charset="0"/>
            </a:endParaRPr>
          </a:p>
        </p:txBody>
      </p:sp>
    </p:spTree>
    <p:extLst>
      <p:ext uri="{BB962C8B-B14F-4D97-AF65-F5344CB8AC3E}">
        <p14:creationId xmlns:p14="http://schemas.microsoft.com/office/powerpoint/2010/main" val="122521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E43E-B7CF-24A2-B547-EED36234E4CF}"/>
              </a:ext>
            </a:extLst>
          </p:cNvPr>
          <p:cNvSpPr>
            <a:spLocks noGrp="1"/>
          </p:cNvSpPr>
          <p:nvPr>
            <p:ph type="title"/>
          </p:nvPr>
        </p:nvSpPr>
        <p:spPr>
          <a:xfrm>
            <a:off x="628650" y="877345"/>
            <a:ext cx="8013074" cy="644380"/>
          </a:xfrm>
        </p:spPr>
        <p:txBody>
          <a:bodyPr/>
          <a:lstStyle/>
          <a:p>
            <a:r>
              <a:rPr lang="en-US" sz="3200" kern="100" dirty="0">
                <a:effectLst/>
                <a:latin typeface="+mn-lt"/>
                <a:ea typeface="Aptos" panose="020B0004020202020204" pitchFamily="34" charset="0"/>
                <a:cs typeface="Times New Roman" panose="02020603050405020304" pitchFamily="18" charset="0"/>
              </a:rPr>
              <a:t>Analysis of Compliance Monitoring Visits</a:t>
            </a:r>
            <a:endParaRPr lang="en-US" dirty="0">
              <a:latin typeface="+mn-lt"/>
            </a:endParaRPr>
          </a:p>
        </p:txBody>
      </p:sp>
      <p:sp>
        <p:nvSpPr>
          <p:cNvPr id="3" name="Content Placeholder 2">
            <a:extLst>
              <a:ext uri="{FF2B5EF4-FFF2-40B4-BE49-F238E27FC236}">
                <a16:creationId xmlns:a16="http://schemas.microsoft.com/office/drawing/2014/main" id="{3DD8E374-F864-CA71-473B-337D7BD5A2D6}"/>
              </a:ext>
            </a:extLst>
          </p:cNvPr>
          <p:cNvSpPr>
            <a:spLocks noGrp="1"/>
          </p:cNvSpPr>
          <p:nvPr>
            <p:ph idx="1"/>
          </p:nvPr>
        </p:nvSpPr>
        <p:spPr>
          <a:xfrm>
            <a:off x="628650" y="1796843"/>
            <a:ext cx="8013073" cy="4571087"/>
          </a:xfrm>
        </p:spPr>
        <p:txBody>
          <a:bodyPr/>
          <a:lstStyle/>
          <a:p>
            <a:pPr>
              <a:spcBef>
                <a:spcPts val="0"/>
              </a:spcBef>
              <a:spcAft>
                <a:spcPts val="800"/>
              </a:spcAft>
            </a:pPr>
            <a:r>
              <a:rPr lang="en-US" kern="100" dirty="0">
                <a:latin typeface="+mn-lt"/>
                <a:cs typeface="Times New Roman" panose="02020603050405020304" pitchFamily="18" charset="0"/>
              </a:rPr>
              <a:t>52% of schools inspected by OSS during the 2023-24 SY had no compliance deficiencies observed</a:t>
            </a:r>
          </a:p>
          <a:p>
            <a:pPr>
              <a:spcBef>
                <a:spcPts val="0"/>
              </a:spcBef>
              <a:spcAft>
                <a:spcPts val="800"/>
              </a:spcAft>
            </a:pPr>
            <a:r>
              <a:rPr lang="en-US" kern="100" dirty="0">
                <a:latin typeface="+mn-lt"/>
                <a:cs typeface="Times New Roman" panose="02020603050405020304" pitchFamily="18" charset="0"/>
              </a:rPr>
              <a:t>The most common compliance deficiencies encountered were:</a:t>
            </a:r>
          </a:p>
          <a:p>
            <a:pPr lvl="1">
              <a:spcBef>
                <a:spcPts val="0"/>
              </a:spcBef>
              <a:spcAft>
                <a:spcPts val="800"/>
              </a:spcAft>
            </a:pPr>
            <a:r>
              <a:rPr lang="en-US" sz="2800" kern="100" dirty="0">
                <a:latin typeface="+mn-lt"/>
                <a:cs typeface="Times New Roman" panose="02020603050405020304" pitchFamily="18" charset="0"/>
              </a:rPr>
              <a:t>Requested documentation not provided at time of visit (22%)</a:t>
            </a:r>
          </a:p>
          <a:p>
            <a:pPr lvl="1">
              <a:spcBef>
                <a:spcPts val="0"/>
              </a:spcBef>
              <a:spcAft>
                <a:spcPts val="800"/>
              </a:spcAft>
            </a:pPr>
            <a:r>
              <a:rPr lang="en-US" sz="2800" kern="100" dirty="0">
                <a:latin typeface="+mn-lt"/>
                <a:cs typeface="Times New Roman" panose="02020603050405020304" pitchFamily="18" charset="0"/>
              </a:rPr>
              <a:t>After action reports not completed as required (11%)</a:t>
            </a:r>
          </a:p>
          <a:p>
            <a:pPr>
              <a:spcBef>
                <a:spcPts val="0"/>
              </a:spcBef>
              <a:spcAft>
                <a:spcPts val="800"/>
              </a:spcAft>
            </a:pPr>
            <a:r>
              <a:rPr lang="en-US" kern="100" dirty="0">
                <a:latin typeface="+mn-lt"/>
                <a:cs typeface="Times New Roman" panose="02020603050405020304" pitchFamily="18" charset="0"/>
              </a:rPr>
              <a:t>When adjusted for documentation and administrative deficiencies, the compliance rate increases to 67%</a:t>
            </a:r>
          </a:p>
          <a:p>
            <a:pPr marL="0" indent="0">
              <a:buNone/>
            </a:pPr>
            <a:endParaRPr lang="en-US" sz="3200" dirty="0"/>
          </a:p>
        </p:txBody>
      </p:sp>
    </p:spTree>
    <p:extLst>
      <p:ext uri="{BB962C8B-B14F-4D97-AF65-F5344CB8AC3E}">
        <p14:creationId xmlns:p14="http://schemas.microsoft.com/office/powerpoint/2010/main" val="38128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8CD9-0777-820F-D5AB-CFB15638D2AB}"/>
              </a:ext>
            </a:extLst>
          </p:cNvPr>
          <p:cNvSpPr>
            <a:spLocks noGrp="1"/>
          </p:cNvSpPr>
          <p:nvPr>
            <p:ph type="title"/>
          </p:nvPr>
        </p:nvSpPr>
        <p:spPr>
          <a:xfrm>
            <a:off x="628650" y="966788"/>
            <a:ext cx="7886700" cy="668829"/>
          </a:xfrm>
        </p:spPr>
        <p:txBody>
          <a:bodyPr/>
          <a:lstStyle/>
          <a:p>
            <a:r>
              <a:rPr lang="en-US" dirty="0"/>
              <a:t>Analysis of Compliance Monitoring Visits</a:t>
            </a:r>
          </a:p>
        </p:txBody>
      </p:sp>
      <p:sp>
        <p:nvSpPr>
          <p:cNvPr id="3" name="Content Placeholder 2">
            <a:extLst>
              <a:ext uri="{FF2B5EF4-FFF2-40B4-BE49-F238E27FC236}">
                <a16:creationId xmlns:a16="http://schemas.microsoft.com/office/drawing/2014/main" id="{5EAB6EFD-83C6-4AD8-15B6-D8B3B554EA81}"/>
              </a:ext>
            </a:extLst>
          </p:cNvPr>
          <p:cNvSpPr>
            <a:spLocks noGrp="1"/>
          </p:cNvSpPr>
          <p:nvPr>
            <p:ph idx="1"/>
          </p:nvPr>
        </p:nvSpPr>
        <p:spPr>
          <a:xfrm>
            <a:off x="628650" y="1682611"/>
            <a:ext cx="7966710" cy="4354753"/>
          </a:xfrm>
        </p:spPr>
        <p:txBody>
          <a:bodyPr/>
          <a:lstStyle/>
          <a:p>
            <a:pPr>
              <a:spcBef>
                <a:spcPts val="0"/>
              </a:spcBef>
              <a:spcAft>
                <a:spcPts val="800"/>
              </a:spcAft>
            </a:pPr>
            <a:r>
              <a:rPr lang="en-US" kern="100" dirty="0">
                <a:latin typeface="+mn-lt"/>
                <a:cs typeface="Times New Roman" panose="02020603050405020304" pitchFamily="18" charset="0"/>
              </a:rPr>
              <a:t>Physical/operational security measures vs. documentation deficiencies</a:t>
            </a:r>
          </a:p>
          <a:p>
            <a:pPr>
              <a:spcBef>
                <a:spcPts val="0"/>
              </a:spcBef>
              <a:spcAft>
                <a:spcPts val="800"/>
              </a:spcAft>
            </a:pPr>
            <a:r>
              <a:rPr lang="en-US" kern="100" dirty="0">
                <a:latin typeface="+mn-lt"/>
                <a:cs typeface="Times New Roman" panose="02020603050405020304" pitchFamily="18" charset="0"/>
              </a:rPr>
              <a:t>Of the compliance deficiencies observed, over 40% were administrative in nature (i.e., documentation not available)</a:t>
            </a:r>
          </a:p>
          <a:p>
            <a:pPr lvl="1">
              <a:spcBef>
                <a:spcPts val="0"/>
              </a:spcBef>
              <a:spcAft>
                <a:spcPts val="800"/>
              </a:spcAft>
            </a:pPr>
            <a:r>
              <a:rPr lang="en-US" sz="2800" kern="100" dirty="0">
                <a:latin typeface="+mn-lt"/>
                <a:cs typeface="Times New Roman" panose="02020603050405020304" pitchFamily="18" charset="0"/>
              </a:rPr>
              <a:t>Requested documentation not provided at time of visit (22%)</a:t>
            </a:r>
          </a:p>
          <a:p>
            <a:pPr lvl="1">
              <a:spcBef>
                <a:spcPts val="0"/>
              </a:spcBef>
              <a:spcAft>
                <a:spcPts val="800"/>
              </a:spcAft>
            </a:pPr>
            <a:r>
              <a:rPr lang="en-US" sz="2800" kern="100" dirty="0">
                <a:latin typeface="+mn-lt"/>
                <a:cs typeface="Times New Roman" panose="02020603050405020304" pitchFamily="18" charset="0"/>
              </a:rPr>
              <a:t>After action reports not completed as required (11%)</a:t>
            </a:r>
          </a:p>
          <a:p>
            <a:pPr lvl="1">
              <a:spcBef>
                <a:spcPts val="0"/>
              </a:spcBef>
              <a:spcAft>
                <a:spcPts val="800"/>
              </a:spcAft>
            </a:pPr>
            <a:r>
              <a:rPr lang="en-US" sz="2800" kern="100" dirty="0">
                <a:latin typeface="+mn-lt"/>
                <a:cs typeface="Times New Roman" panose="02020603050405020304" pitchFamily="18" charset="0"/>
              </a:rPr>
              <a:t>Threat Assessment Team meeting documentation not complete (7%) </a:t>
            </a:r>
          </a:p>
          <a:p>
            <a:pPr marL="0" indent="0">
              <a:buNone/>
            </a:pPr>
            <a:endParaRPr lang="en-US" sz="2400" dirty="0"/>
          </a:p>
        </p:txBody>
      </p:sp>
    </p:spTree>
    <p:extLst>
      <p:ext uri="{BB962C8B-B14F-4D97-AF65-F5344CB8AC3E}">
        <p14:creationId xmlns:p14="http://schemas.microsoft.com/office/powerpoint/2010/main" val="4134751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8CD9-0777-820F-D5AB-CFB15638D2AB}"/>
              </a:ext>
            </a:extLst>
          </p:cNvPr>
          <p:cNvSpPr>
            <a:spLocks noGrp="1"/>
          </p:cNvSpPr>
          <p:nvPr>
            <p:ph type="title"/>
          </p:nvPr>
        </p:nvSpPr>
        <p:spPr>
          <a:xfrm>
            <a:off x="628650" y="966788"/>
            <a:ext cx="7886700" cy="668829"/>
          </a:xfrm>
        </p:spPr>
        <p:txBody>
          <a:bodyPr/>
          <a:lstStyle/>
          <a:p>
            <a:r>
              <a:rPr lang="en-US" dirty="0"/>
              <a:t>Analysis of Compliance Monitoring Visits</a:t>
            </a:r>
          </a:p>
        </p:txBody>
      </p:sp>
      <p:sp>
        <p:nvSpPr>
          <p:cNvPr id="3" name="Content Placeholder 2">
            <a:extLst>
              <a:ext uri="{FF2B5EF4-FFF2-40B4-BE49-F238E27FC236}">
                <a16:creationId xmlns:a16="http://schemas.microsoft.com/office/drawing/2014/main" id="{5EAB6EFD-83C6-4AD8-15B6-D8B3B554EA81}"/>
              </a:ext>
            </a:extLst>
          </p:cNvPr>
          <p:cNvSpPr>
            <a:spLocks noGrp="1"/>
          </p:cNvSpPr>
          <p:nvPr>
            <p:ph idx="1"/>
          </p:nvPr>
        </p:nvSpPr>
        <p:spPr>
          <a:xfrm>
            <a:off x="628650" y="1906348"/>
            <a:ext cx="7966710" cy="4354753"/>
          </a:xfrm>
        </p:spPr>
        <p:txBody>
          <a:bodyPr/>
          <a:lstStyle/>
          <a:p>
            <a:pPr>
              <a:spcBef>
                <a:spcPts val="0"/>
              </a:spcBef>
              <a:spcAft>
                <a:spcPts val="800"/>
              </a:spcAft>
            </a:pPr>
            <a:r>
              <a:rPr lang="en-US" kern="100" dirty="0">
                <a:latin typeface="+mn-lt"/>
                <a:cs typeface="Times New Roman" panose="02020603050405020304" pitchFamily="18" charset="0"/>
              </a:rPr>
              <a:t>Increased emphasis in 2023-24 SY on checking for unlocked classroom doors</a:t>
            </a:r>
          </a:p>
          <a:p>
            <a:pPr lvl="1">
              <a:spcBef>
                <a:spcPts val="0"/>
              </a:spcBef>
              <a:spcAft>
                <a:spcPts val="800"/>
              </a:spcAft>
            </a:pPr>
            <a:r>
              <a:rPr lang="en-US" sz="2800" kern="100" dirty="0">
                <a:latin typeface="+mn-lt"/>
                <a:cs typeface="Times New Roman" panose="02020603050405020304" pitchFamily="18" charset="0"/>
              </a:rPr>
              <a:t>Unlocked classroom doors accounted for 11% of all best practice deficiencies observed</a:t>
            </a:r>
          </a:p>
          <a:p>
            <a:pPr lvl="1">
              <a:spcBef>
                <a:spcPts val="0"/>
              </a:spcBef>
              <a:spcAft>
                <a:spcPts val="800"/>
              </a:spcAft>
            </a:pPr>
            <a:r>
              <a:rPr lang="en-US" sz="2800" kern="100" dirty="0">
                <a:latin typeface="+mn-lt"/>
                <a:cs typeface="Times New Roman" panose="02020603050405020304" pitchFamily="18" charset="0"/>
              </a:rPr>
              <a:t>5% decrease from previous year  </a:t>
            </a:r>
          </a:p>
          <a:p>
            <a:pPr>
              <a:spcBef>
                <a:spcPts val="0"/>
              </a:spcBef>
              <a:spcAft>
                <a:spcPts val="800"/>
              </a:spcAft>
            </a:pPr>
            <a:r>
              <a:rPr lang="en-US" kern="100" dirty="0">
                <a:latin typeface="+mn-lt"/>
                <a:cs typeface="Times New Roman" panose="02020603050405020304" pitchFamily="18" charset="0"/>
              </a:rPr>
              <a:t>HB 1473 makes this a requirement for schools </a:t>
            </a:r>
          </a:p>
          <a:p>
            <a:pPr lvl="1"/>
            <a:endParaRPr lang="en-US" sz="2000" dirty="0"/>
          </a:p>
          <a:p>
            <a:pPr lvl="1"/>
            <a:endParaRPr lang="en-US" sz="2000" dirty="0"/>
          </a:p>
        </p:txBody>
      </p:sp>
    </p:spTree>
    <p:extLst>
      <p:ext uri="{BB962C8B-B14F-4D97-AF65-F5344CB8AC3E}">
        <p14:creationId xmlns:p14="http://schemas.microsoft.com/office/powerpoint/2010/main" val="4034436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8CD9-0777-820F-D5AB-CFB15638D2AB}"/>
              </a:ext>
            </a:extLst>
          </p:cNvPr>
          <p:cNvSpPr>
            <a:spLocks noGrp="1"/>
          </p:cNvSpPr>
          <p:nvPr>
            <p:ph type="title"/>
          </p:nvPr>
        </p:nvSpPr>
        <p:spPr>
          <a:xfrm>
            <a:off x="628650" y="1032735"/>
            <a:ext cx="7886700" cy="914854"/>
          </a:xfrm>
        </p:spPr>
        <p:txBody>
          <a:bodyPr/>
          <a:lstStyle/>
          <a:p>
            <a:r>
              <a:rPr lang="en-US" dirty="0"/>
              <a:t>New Compliance Inspection Requirements for OSS</a:t>
            </a:r>
          </a:p>
        </p:txBody>
      </p:sp>
      <p:sp>
        <p:nvSpPr>
          <p:cNvPr id="3" name="Content Placeholder 2">
            <a:extLst>
              <a:ext uri="{FF2B5EF4-FFF2-40B4-BE49-F238E27FC236}">
                <a16:creationId xmlns:a16="http://schemas.microsoft.com/office/drawing/2014/main" id="{5EAB6EFD-83C6-4AD8-15B6-D8B3B554EA81}"/>
              </a:ext>
            </a:extLst>
          </p:cNvPr>
          <p:cNvSpPr>
            <a:spLocks noGrp="1"/>
          </p:cNvSpPr>
          <p:nvPr>
            <p:ph idx="1"/>
          </p:nvPr>
        </p:nvSpPr>
        <p:spPr>
          <a:xfrm>
            <a:off x="628650" y="2143017"/>
            <a:ext cx="7886700" cy="4354753"/>
          </a:xfrm>
        </p:spPr>
        <p:txBody>
          <a:bodyPr/>
          <a:lstStyle/>
          <a:p>
            <a:pPr>
              <a:spcBef>
                <a:spcPts val="0"/>
              </a:spcBef>
              <a:spcAft>
                <a:spcPts val="800"/>
              </a:spcAft>
            </a:pPr>
            <a:r>
              <a:rPr lang="en-US" kern="100" dirty="0">
                <a:latin typeface="+mn-lt"/>
                <a:cs typeface="Times New Roman" panose="02020603050405020304" pitchFamily="18" charset="0"/>
              </a:rPr>
              <a:t>OSS shall conduct unannounced inspections of all public and charter schools: </a:t>
            </a:r>
          </a:p>
          <a:p>
            <a:pPr lvl="1">
              <a:spcBef>
                <a:spcPts val="0"/>
              </a:spcBef>
              <a:spcAft>
                <a:spcPts val="800"/>
              </a:spcAft>
            </a:pPr>
            <a:r>
              <a:rPr lang="en-US" sz="2800" kern="100" dirty="0">
                <a:latin typeface="+mn-lt"/>
                <a:cs typeface="Times New Roman" panose="02020603050405020304" pitchFamily="18" charset="0"/>
              </a:rPr>
              <a:t>while in session, and</a:t>
            </a:r>
          </a:p>
          <a:p>
            <a:pPr lvl="1">
              <a:spcBef>
                <a:spcPts val="0"/>
              </a:spcBef>
              <a:spcAft>
                <a:spcPts val="800"/>
              </a:spcAft>
            </a:pPr>
            <a:r>
              <a:rPr lang="en-US" sz="2800" kern="100" dirty="0">
                <a:latin typeface="+mn-lt"/>
                <a:cs typeface="Times New Roman" panose="02020603050405020304" pitchFamily="18" charset="0"/>
              </a:rPr>
              <a:t>triennially (once every 3 years)</a:t>
            </a:r>
          </a:p>
          <a:p>
            <a:pPr>
              <a:spcBef>
                <a:spcPts val="0"/>
              </a:spcBef>
              <a:spcAft>
                <a:spcPts val="800"/>
              </a:spcAft>
            </a:pPr>
            <a:r>
              <a:rPr lang="en-US" kern="100" dirty="0">
                <a:latin typeface="+mn-lt"/>
                <a:cs typeface="Times New Roman" panose="02020603050405020304" pitchFamily="18" charset="0"/>
              </a:rPr>
              <a:t>OSS shall reinspect any school with documented deficiencies within 6 months</a:t>
            </a:r>
          </a:p>
          <a:p>
            <a:pPr marL="0" indent="0">
              <a:buNone/>
            </a:pPr>
            <a:endParaRPr lang="en-US" sz="2600" dirty="0">
              <a:latin typeface="Calibri"/>
              <a:ea typeface="Calibri"/>
              <a:cs typeface="Calibri"/>
            </a:endParaRPr>
          </a:p>
          <a:p>
            <a:endParaRPr lang="en-US" sz="2400" dirty="0"/>
          </a:p>
        </p:txBody>
      </p:sp>
    </p:spTree>
    <p:extLst>
      <p:ext uri="{BB962C8B-B14F-4D97-AF65-F5344CB8AC3E}">
        <p14:creationId xmlns:p14="http://schemas.microsoft.com/office/powerpoint/2010/main" val="4227840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4D14-0BD7-5CB4-1F47-47B1ABB85D0E}"/>
              </a:ext>
            </a:extLst>
          </p:cNvPr>
          <p:cNvSpPr>
            <a:spLocks noGrp="1"/>
          </p:cNvSpPr>
          <p:nvPr>
            <p:ph type="title"/>
          </p:nvPr>
        </p:nvSpPr>
        <p:spPr>
          <a:xfrm>
            <a:off x="628650" y="968189"/>
            <a:ext cx="7886700" cy="914855"/>
          </a:xfrm>
        </p:spPr>
        <p:txBody>
          <a:bodyPr/>
          <a:lstStyle/>
          <a:p>
            <a:r>
              <a:rPr lang="en-US" kern="100" dirty="0">
                <a:latin typeface="+mn-lt"/>
                <a:cs typeface="Times New Roman" panose="02020603050405020304" pitchFamily="18" charset="0"/>
              </a:rPr>
              <a:t>New Compliance Inspection Requirement for School Districts</a:t>
            </a:r>
            <a:endParaRPr lang="en-US" dirty="0">
              <a:latin typeface="+mn-lt"/>
            </a:endParaRPr>
          </a:p>
        </p:txBody>
      </p:sp>
      <p:sp>
        <p:nvSpPr>
          <p:cNvPr id="3" name="Content Placeholder 2">
            <a:extLst>
              <a:ext uri="{FF2B5EF4-FFF2-40B4-BE49-F238E27FC236}">
                <a16:creationId xmlns:a16="http://schemas.microsoft.com/office/drawing/2014/main" id="{5DE86DEA-CAC9-0844-B409-1BDE920B5C21}"/>
              </a:ext>
            </a:extLst>
          </p:cNvPr>
          <p:cNvSpPr>
            <a:spLocks noGrp="1"/>
          </p:cNvSpPr>
          <p:nvPr>
            <p:ph idx="1"/>
          </p:nvPr>
        </p:nvSpPr>
        <p:spPr>
          <a:xfrm>
            <a:off x="628650" y="2130470"/>
            <a:ext cx="7886700" cy="4625484"/>
          </a:xfrm>
        </p:spPr>
        <p:txBody>
          <a:bodyPr/>
          <a:lstStyle/>
          <a:p>
            <a:pPr>
              <a:spcBef>
                <a:spcPts val="0"/>
              </a:spcBef>
              <a:spcAft>
                <a:spcPts val="800"/>
              </a:spcAft>
            </a:pPr>
            <a:r>
              <a:rPr lang="en-US" kern="100" dirty="0">
                <a:latin typeface="+mn-lt"/>
                <a:cs typeface="Times New Roman" panose="02020603050405020304" pitchFamily="18" charset="0"/>
              </a:rPr>
              <a:t>School Safety Specialist, or designee, must conduct unannounced inspections at least annually of all public and charter schools within the district</a:t>
            </a:r>
          </a:p>
          <a:p>
            <a:pPr lvl="1">
              <a:spcBef>
                <a:spcPts val="0"/>
              </a:spcBef>
              <a:spcAft>
                <a:spcPts val="800"/>
              </a:spcAft>
            </a:pPr>
            <a:r>
              <a:rPr lang="en-US" sz="2800" kern="100" dirty="0">
                <a:latin typeface="+mn-lt"/>
                <a:cs typeface="Times New Roman" panose="02020603050405020304" pitchFamily="18" charset="0"/>
              </a:rPr>
              <a:t>Must be while school is in session</a:t>
            </a:r>
          </a:p>
          <a:p>
            <a:pPr lvl="1">
              <a:spcBef>
                <a:spcPts val="0"/>
              </a:spcBef>
              <a:spcAft>
                <a:spcPts val="800"/>
              </a:spcAft>
            </a:pPr>
            <a:r>
              <a:rPr lang="en-US" sz="2800" kern="100" dirty="0">
                <a:latin typeface="+mn-lt"/>
                <a:cs typeface="Times New Roman" panose="02020603050405020304" pitchFamily="18" charset="0"/>
              </a:rPr>
              <a:t>Must be documented on the District Safety Compliance Inspection Report within Florida Safe Schools Assessment Tool (FSSAT)</a:t>
            </a:r>
          </a:p>
          <a:p>
            <a:pPr marL="0" indent="0">
              <a:buNone/>
            </a:pPr>
            <a:endParaRPr lang="en-US" sz="2400" dirty="0">
              <a:latin typeface="+mn-lt"/>
            </a:endParaRPr>
          </a:p>
        </p:txBody>
      </p:sp>
    </p:spTree>
    <p:extLst>
      <p:ext uri="{BB962C8B-B14F-4D97-AF65-F5344CB8AC3E}">
        <p14:creationId xmlns:p14="http://schemas.microsoft.com/office/powerpoint/2010/main" val="267175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9F1-4E16-53E4-603C-F8F249397EF9}"/>
              </a:ext>
            </a:extLst>
          </p:cNvPr>
          <p:cNvSpPr>
            <a:spLocks noGrp="1"/>
          </p:cNvSpPr>
          <p:nvPr>
            <p:ph type="title"/>
          </p:nvPr>
        </p:nvSpPr>
        <p:spPr>
          <a:xfrm>
            <a:off x="628650" y="966788"/>
            <a:ext cx="7886700" cy="604435"/>
          </a:xfrm>
        </p:spPr>
        <p:txBody>
          <a:bodyPr/>
          <a:lstStyle/>
          <a:p>
            <a:r>
              <a:rPr lang="en-US" dirty="0"/>
              <a:t>District Safety Compliance Inspection Report</a:t>
            </a:r>
          </a:p>
        </p:txBody>
      </p:sp>
      <p:sp>
        <p:nvSpPr>
          <p:cNvPr id="3" name="Content Placeholder 2">
            <a:extLst>
              <a:ext uri="{FF2B5EF4-FFF2-40B4-BE49-F238E27FC236}">
                <a16:creationId xmlns:a16="http://schemas.microsoft.com/office/drawing/2014/main" id="{F4920DD4-290E-1CAB-1E9C-AC0750D0C15E}"/>
              </a:ext>
            </a:extLst>
          </p:cNvPr>
          <p:cNvSpPr>
            <a:spLocks noGrp="1"/>
          </p:cNvSpPr>
          <p:nvPr>
            <p:ph idx="1"/>
          </p:nvPr>
        </p:nvSpPr>
        <p:spPr/>
        <p:txBody>
          <a:bodyPr/>
          <a:lstStyle/>
          <a:p>
            <a:pPr>
              <a:spcBef>
                <a:spcPts val="0"/>
              </a:spcBef>
              <a:spcAft>
                <a:spcPts val="800"/>
              </a:spcAft>
            </a:pPr>
            <a:r>
              <a:rPr lang="en-US" kern="100" dirty="0">
                <a:latin typeface="+mn-lt"/>
                <a:cs typeface="Times New Roman" panose="02020603050405020304" pitchFamily="18" charset="0"/>
              </a:rPr>
              <a:t>Based on same compliance inspection report used by OSS during compliance monitoring visits</a:t>
            </a:r>
          </a:p>
          <a:p>
            <a:pPr lvl="1">
              <a:spcBef>
                <a:spcPts val="0"/>
              </a:spcBef>
              <a:spcAft>
                <a:spcPts val="800"/>
              </a:spcAft>
            </a:pPr>
            <a:r>
              <a:rPr lang="en-US" sz="2800" kern="100" dirty="0">
                <a:latin typeface="+mn-lt"/>
                <a:cs typeface="Times New Roman" panose="02020603050405020304" pitchFamily="18" charset="0"/>
              </a:rPr>
              <a:t>Released to districts June 1, 2024</a:t>
            </a:r>
          </a:p>
          <a:p>
            <a:pPr>
              <a:spcBef>
                <a:spcPts val="0"/>
              </a:spcBef>
              <a:spcAft>
                <a:spcPts val="800"/>
              </a:spcAft>
            </a:pPr>
            <a:r>
              <a:rPr lang="en-US" kern="100" dirty="0">
                <a:latin typeface="+mn-lt"/>
                <a:cs typeface="Times New Roman" panose="02020603050405020304" pitchFamily="18" charset="0"/>
              </a:rPr>
              <a:t>Covers school safety measures that range from rule and statutory based physical security measures to administrative and operational procedures. </a:t>
            </a:r>
          </a:p>
          <a:p>
            <a:pPr lvl="1">
              <a:spcBef>
                <a:spcPts val="0"/>
              </a:spcBef>
              <a:spcAft>
                <a:spcPts val="800"/>
              </a:spcAft>
            </a:pPr>
            <a:r>
              <a:rPr lang="en-US" sz="2800" kern="100" dirty="0">
                <a:latin typeface="+mn-lt"/>
                <a:cs typeface="Times New Roman" panose="02020603050405020304" pitchFamily="18" charset="0"/>
              </a:rPr>
              <a:t>Includes best practices for consideration</a:t>
            </a:r>
          </a:p>
          <a:p>
            <a:endParaRPr lang="en-US" sz="3600" dirty="0">
              <a:latin typeface="+mn-lt"/>
            </a:endParaRPr>
          </a:p>
        </p:txBody>
      </p:sp>
    </p:spTree>
    <p:extLst>
      <p:ext uri="{BB962C8B-B14F-4D97-AF65-F5344CB8AC3E}">
        <p14:creationId xmlns:p14="http://schemas.microsoft.com/office/powerpoint/2010/main" val="358994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8121F0-9D76-0CFF-F10B-393029068097}"/>
              </a:ext>
            </a:extLst>
          </p:cNvPr>
          <p:cNvPicPr>
            <a:picLocks noChangeAspect="1"/>
          </p:cNvPicPr>
          <p:nvPr/>
        </p:nvPicPr>
        <p:blipFill>
          <a:blip r:embed="rId3"/>
          <a:stretch>
            <a:fillRect/>
          </a:stretch>
        </p:blipFill>
        <p:spPr>
          <a:xfrm>
            <a:off x="5420412" y="1592949"/>
            <a:ext cx="3723589" cy="4703087"/>
          </a:xfrm>
          <a:prstGeom prst="rect">
            <a:avLst/>
          </a:prstGeom>
        </p:spPr>
      </p:pic>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588635"/>
          </a:xfrm>
        </p:spPr>
        <p:txBody>
          <a:bodyPr/>
          <a:lstStyle/>
          <a:p>
            <a:r>
              <a:rPr lang="en-US" dirty="0"/>
              <a:t>HB 1473 – School Safety: Drones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50" y="1555424"/>
            <a:ext cx="4442971" cy="4705678"/>
          </a:xfrm>
        </p:spPr>
        <p:txBody>
          <a:bodyPr/>
          <a:lstStyle/>
          <a:p>
            <a:pPr marL="0" indent="0">
              <a:buNone/>
            </a:pPr>
            <a:r>
              <a:rPr lang="en-US" sz="3200" i="1" dirty="0">
                <a:solidFill>
                  <a:srgbClr val="325EAC"/>
                </a:solidFill>
                <a:latin typeface="NewCenturySchlbkLTStd-Roman"/>
              </a:rPr>
              <a:t>Section 330.41, Florida Statutes</a:t>
            </a:r>
          </a:p>
          <a:p>
            <a:pPr marL="0" indent="0">
              <a:buNone/>
            </a:pPr>
            <a:r>
              <a:rPr lang="en-US" sz="3200" dirty="0"/>
              <a:t>It is a misdemeanor to knowingly or willfully:  </a:t>
            </a:r>
          </a:p>
          <a:p>
            <a:pPr lvl="1">
              <a:spcBef>
                <a:spcPts val="1000"/>
              </a:spcBef>
            </a:pPr>
            <a:r>
              <a:rPr lang="en-US" sz="2800" dirty="0"/>
              <a:t>Operate a drone over a public or private PK-12 school, or  </a:t>
            </a:r>
          </a:p>
          <a:p>
            <a:pPr lvl="1">
              <a:spcBef>
                <a:spcPts val="1000"/>
              </a:spcBef>
            </a:pPr>
            <a:r>
              <a:rPr lang="en-US" sz="2800" dirty="0"/>
              <a:t>Allow a drone to make contact with a school, or </a:t>
            </a:r>
            <a:br>
              <a:rPr lang="en-US" sz="2800" dirty="0"/>
            </a:br>
            <a:r>
              <a:rPr lang="en-US" sz="2800" dirty="0"/>
              <a:t>any person or object on campus</a:t>
            </a:r>
            <a:endParaRPr lang="en-US" sz="2000" dirty="0">
              <a:latin typeface="NewCenturySchlbkLTStd-Roman"/>
            </a:endParaRPr>
          </a:p>
        </p:txBody>
      </p:sp>
    </p:spTree>
    <p:extLst>
      <p:ext uri="{BB962C8B-B14F-4D97-AF65-F5344CB8AC3E}">
        <p14:creationId xmlns:p14="http://schemas.microsoft.com/office/powerpoint/2010/main" val="42756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a:bodyPr>
          <a:lstStyle/>
          <a:p>
            <a:pPr eaLnBrk="1" hangingPunct="1"/>
            <a:r>
              <a:rPr lang="en-US" altLang="en-US" dirty="0"/>
              <a:t>Alyssa’s Alert Update</a:t>
            </a:r>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Marjory </a:t>
            </a:r>
            <a:r>
              <a:rPr kumimoji="0" lang="en-US" sz="3200" b="1" i="0" u="none" strike="noStrike" kern="1200" cap="none" spc="0" normalizeH="0" baseline="0" noProof="0" dirty="0" err="1">
                <a:ln>
                  <a:noFill/>
                </a:ln>
                <a:solidFill>
                  <a:srgbClr val="262A63"/>
                </a:solidFill>
                <a:effectLst/>
                <a:uLnTx/>
                <a:uFillTx/>
                <a:latin typeface="Calibri" panose="020F0502020204030204" pitchFamily="34" charset="0"/>
                <a:ea typeface="+mn-ea"/>
                <a:cs typeface="Arial" panose="020B0604020202020204" pitchFamily="34" charset="0"/>
              </a:rPr>
              <a:t>Stoneman</a:t>
            </a: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Douglas High School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62A63"/>
                </a:solidFill>
                <a:effectLst/>
                <a:uLnTx/>
                <a:uFillTx/>
                <a:latin typeface="Calibri" panose="020F0502020204030204" pitchFamily="34" charset="0"/>
                <a:ea typeface="+mn-ea"/>
                <a:cs typeface="Arial" panose="020B0604020202020204" pitchFamily="34" charset="0"/>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722FAE-D0D9-E572-2288-4F9D40F6DE44}"/>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July 30, 2024</a:t>
            </a:r>
          </a:p>
        </p:txBody>
      </p:sp>
    </p:spTree>
    <p:extLst>
      <p:ext uri="{BB962C8B-B14F-4D97-AF65-F5344CB8AC3E}">
        <p14:creationId xmlns:p14="http://schemas.microsoft.com/office/powerpoint/2010/main" val="235004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EF29-6E37-C359-E965-BB9953FBC235}"/>
              </a:ext>
            </a:extLst>
          </p:cNvPr>
          <p:cNvSpPr>
            <a:spLocks noGrp="1"/>
          </p:cNvSpPr>
          <p:nvPr>
            <p:ph type="title"/>
          </p:nvPr>
        </p:nvSpPr>
        <p:spPr/>
        <p:txBody>
          <a:bodyPr/>
          <a:lstStyle/>
          <a:p>
            <a:r>
              <a:rPr lang="en-US" dirty="0"/>
              <a:t>Safe Schools Funding – Alyssa’s Alert</a:t>
            </a:r>
          </a:p>
        </p:txBody>
      </p:sp>
      <p:sp>
        <p:nvSpPr>
          <p:cNvPr id="3" name="Content Placeholder 2">
            <a:extLst>
              <a:ext uri="{FF2B5EF4-FFF2-40B4-BE49-F238E27FC236}">
                <a16:creationId xmlns:a16="http://schemas.microsoft.com/office/drawing/2014/main" id="{D35440E1-BB8A-EC47-87D1-CD1D17C2885B}"/>
              </a:ext>
            </a:extLst>
          </p:cNvPr>
          <p:cNvSpPr>
            <a:spLocks noGrp="1"/>
          </p:cNvSpPr>
          <p:nvPr>
            <p:ph idx="1"/>
          </p:nvPr>
        </p:nvSpPr>
        <p:spPr/>
        <p:txBody>
          <a:bodyPr/>
          <a:lstStyle/>
          <a:p>
            <a:r>
              <a:rPr lang="en-US" kern="100" dirty="0">
                <a:latin typeface="+mn-lt"/>
                <a:cs typeface="Times New Roman" panose="02020603050405020304" pitchFamily="18" charset="0"/>
              </a:rPr>
              <a:t>P</a:t>
            </a:r>
            <a:r>
              <a:rPr lang="en-US" sz="2800" kern="100" dirty="0">
                <a:latin typeface="+mn-lt"/>
                <a:cs typeface="Times New Roman" panose="02020603050405020304" pitchFamily="18" charset="0"/>
              </a:rPr>
              <a:t>assage of Alyssa’s Law in 2020 required mobile panic alert systems in schools</a:t>
            </a:r>
          </a:p>
          <a:p>
            <a:r>
              <a:rPr lang="en-US" sz="2800" kern="100" dirty="0">
                <a:latin typeface="+mn-lt"/>
                <a:cs typeface="Times New Roman" panose="02020603050405020304" pitchFamily="18" charset="0"/>
              </a:rPr>
              <a:t>The Alyssa’s Alert program budget is based on an allocation of $2,000 per school (traditional and charter)</a:t>
            </a:r>
          </a:p>
          <a:p>
            <a:r>
              <a:rPr lang="en-US" sz="2800" kern="100" dirty="0">
                <a:latin typeface="+mn-lt"/>
                <a:cs typeface="Times New Roman" panose="02020603050405020304" pitchFamily="18" charset="0"/>
              </a:rPr>
              <a:t>Alyssa’s Alert annual, recurring statewide allocation is $6.4 million</a:t>
            </a:r>
          </a:p>
          <a:p>
            <a:endParaRPr lang="en-US" dirty="0"/>
          </a:p>
        </p:txBody>
      </p:sp>
    </p:spTree>
    <p:extLst>
      <p:ext uri="{BB962C8B-B14F-4D97-AF65-F5344CB8AC3E}">
        <p14:creationId xmlns:p14="http://schemas.microsoft.com/office/powerpoint/2010/main" val="281748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9F1-4E16-53E4-603C-F8F249397EF9}"/>
              </a:ext>
            </a:extLst>
          </p:cNvPr>
          <p:cNvSpPr>
            <a:spLocks noGrp="1"/>
          </p:cNvSpPr>
          <p:nvPr>
            <p:ph type="title"/>
          </p:nvPr>
        </p:nvSpPr>
        <p:spPr>
          <a:xfrm>
            <a:off x="628650" y="966788"/>
            <a:ext cx="7886700" cy="604435"/>
          </a:xfrm>
        </p:spPr>
        <p:txBody>
          <a:bodyPr/>
          <a:lstStyle/>
          <a:p>
            <a:r>
              <a:rPr lang="en-US" dirty="0"/>
              <a:t>Vendor Information </a:t>
            </a:r>
          </a:p>
        </p:txBody>
      </p:sp>
      <p:sp>
        <p:nvSpPr>
          <p:cNvPr id="3" name="Content Placeholder 2">
            <a:extLst>
              <a:ext uri="{FF2B5EF4-FFF2-40B4-BE49-F238E27FC236}">
                <a16:creationId xmlns:a16="http://schemas.microsoft.com/office/drawing/2014/main" id="{F4920DD4-290E-1CAB-1E9C-AC0750D0C15E}"/>
              </a:ext>
            </a:extLst>
          </p:cNvPr>
          <p:cNvSpPr>
            <a:spLocks noGrp="1"/>
          </p:cNvSpPr>
          <p:nvPr>
            <p:ph idx="1"/>
          </p:nvPr>
        </p:nvSpPr>
        <p:spPr/>
        <p:txBody>
          <a:bodyPr/>
          <a:lstStyle/>
          <a:p>
            <a:pPr marL="571500" marR="0" lvl="0">
              <a:spcBef>
                <a:spcPts val="0"/>
              </a:spcBef>
              <a:spcAft>
                <a:spcPts val="800"/>
              </a:spcAft>
            </a:pPr>
            <a:r>
              <a:rPr lang="en-US" kern="100" dirty="0">
                <a:latin typeface="+mn-lt"/>
                <a:cs typeface="Times New Roman" panose="02020603050405020304" pitchFamily="18" charset="0"/>
              </a:rPr>
              <a:t>In 2021, 9 vendors were selected from the original procurement</a:t>
            </a:r>
          </a:p>
          <a:p>
            <a:pPr marL="571500" marR="0" lvl="0">
              <a:spcBef>
                <a:spcPts val="0"/>
              </a:spcBef>
              <a:spcAft>
                <a:spcPts val="800"/>
              </a:spcAft>
            </a:pPr>
            <a:r>
              <a:rPr lang="en-US" kern="100" dirty="0">
                <a:latin typeface="+mn-lt"/>
                <a:cs typeface="Times New Roman" panose="02020603050405020304" pitchFamily="18" charset="0"/>
              </a:rPr>
              <a:t>Immediately, 2 vendors opted out of participating</a:t>
            </a:r>
          </a:p>
          <a:p>
            <a:pPr marL="571500" marR="0" lvl="0">
              <a:spcBef>
                <a:spcPts val="0"/>
              </a:spcBef>
              <a:spcAft>
                <a:spcPts val="800"/>
              </a:spcAft>
            </a:pPr>
            <a:r>
              <a:rPr lang="en-US" kern="100" dirty="0">
                <a:latin typeface="+mn-lt"/>
                <a:cs typeface="Times New Roman" panose="02020603050405020304" pitchFamily="18" charset="0"/>
              </a:rPr>
              <a:t>In 2024, 1 vendor was removed due to lack of 911 connectivity  </a:t>
            </a:r>
          </a:p>
          <a:p>
            <a:pPr marL="571500" marR="0" lvl="0">
              <a:spcBef>
                <a:spcPts val="0"/>
              </a:spcBef>
              <a:spcAft>
                <a:spcPts val="800"/>
              </a:spcAft>
            </a:pPr>
            <a:r>
              <a:rPr lang="en-US" kern="100" dirty="0">
                <a:latin typeface="+mn-lt"/>
                <a:cs typeface="Times New Roman" panose="02020603050405020304" pitchFamily="18" charset="0"/>
              </a:rPr>
              <a:t>Also in 2024, 1 vendor failed to renew contract properly</a:t>
            </a:r>
          </a:p>
          <a:p>
            <a:pPr marL="571500" marR="0" lvl="0">
              <a:spcBef>
                <a:spcPts val="0"/>
              </a:spcBef>
              <a:spcAft>
                <a:spcPts val="800"/>
              </a:spcAft>
            </a:pPr>
            <a:r>
              <a:rPr lang="en-US" kern="100" dirty="0">
                <a:latin typeface="+mn-lt"/>
                <a:cs typeface="Times New Roman" panose="02020603050405020304" pitchFamily="18" charset="0"/>
              </a:rPr>
              <a:t>As of July 2024, 5 vendors remain to provide services</a:t>
            </a:r>
          </a:p>
          <a:p>
            <a:endParaRPr lang="en-US" sz="3600" dirty="0">
              <a:latin typeface="+mn-lt"/>
            </a:endParaRPr>
          </a:p>
        </p:txBody>
      </p:sp>
    </p:spTree>
    <p:extLst>
      <p:ext uri="{BB962C8B-B14F-4D97-AF65-F5344CB8AC3E}">
        <p14:creationId xmlns:p14="http://schemas.microsoft.com/office/powerpoint/2010/main" val="2575683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09F1-4E16-53E4-603C-F8F249397EF9}"/>
              </a:ext>
            </a:extLst>
          </p:cNvPr>
          <p:cNvSpPr>
            <a:spLocks noGrp="1"/>
          </p:cNvSpPr>
          <p:nvPr>
            <p:ph type="title"/>
          </p:nvPr>
        </p:nvSpPr>
        <p:spPr>
          <a:xfrm>
            <a:off x="628650" y="966788"/>
            <a:ext cx="7886700" cy="604435"/>
          </a:xfrm>
        </p:spPr>
        <p:txBody>
          <a:bodyPr/>
          <a:lstStyle/>
          <a:p>
            <a:r>
              <a:rPr lang="en-US" dirty="0"/>
              <a:t>Utilization of Products  </a:t>
            </a:r>
          </a:p>
        </p:txBody>
      </p:sp>
      <p:sp>
        <p:nvSpPr>
          <p:cNvPr id="3" name="Content Placeholder 2">
            <a:extLst>
              <a:ext uri="{FF2B5EF4-FFF2-40B4-BE49-F238E27FC236}">
                <a16:creationId xmlns:a16="http://schemas.microsoft.com/office/drawing/2014/main" id="{F4920DD4-290E-1CAB-1E9C-AC0750D0C15E}"/>
              </a:ext>
            </a:extLst>
          </p:cNvPr>
          <p:cNvSpPr>
            <a:spLocks noGrp="1"/>
          </p:cNvSpPr>
          <p:nvPr>
            <p:ph idx="1"/>
          </p:nvPr>
        </p:nvSpPr>
        <p:spPr/>
        <p:txBody>
          <a:bodyPr/>
          <a:lstStyle/>
          <a:p>
            <a:pPr marL="571500">
              <a:spcBef>
                <a:spcPts val="0"/>
              </a:spcBef>
              <a:spcAft>
                <a:spcPts val="800"/>
              </a:spcAft>
            </a:pPr>
            <a:r>
              <a:rPr lang="en-US" kern="100" dirty="0">
                <a:latin typeface="+mn-lt"/>
                <a:cs typeface="Times New Roman" panose="02020603050405020304" pitchFamily="18" charset="0"/>
              </a:rPr>
              <a:t>Cellular phone applications; download issues</a:t>
            </a:r>
          </a:p>
          <a:p>
            <a:pPr marL="571500">
              <a:spcBef>
                <a:spcPts val="0"/>
              </a:spcBef>
              <a:spcAft>
                <a:spcPts val="800"/>
              </a:spcAft>
            </a:pPr>
            <a:r>
              <a:rPr lang="en-US" kern="100" dirty="0">
                <a:latin typeface="+mn-lt"/>
                <a:cs typeface="Times New Roman" panose="02020603050405020304" pitchFamily="18" charset="0"/>
              </a:rPr>
              <a:t>Many have laptop or PC based applications </a:t>
            </a:r>
          </a:p>
          <a:p>
            <a:pPr marL="571500">
              <a:spcBef>
                <a:spcPts val="0"/>
              </a:spcBef>
              <a:spcAft>
                <a:spcPts val="800"/>
              </a:spcAft>
            </a:pPr>
            <a:r>
              <a:rPr lang="en-US" kern="100" dirty="0">
                <a:latin typeface="+mn-lt"/>
                <a:cs typeface="Times New Roman" panose="02020603050405020304" pitchFamily="18" charset="0"/>
              </a:rPr>
              <a:t>Worn devices / Lanyards </a:t>
            </a:r>
          </a:p>
          <a:p>
            <a:pPr marL="571500">
              <a:spcBef>
                <a:spcPts val="0"/>
              </a:spcBef>
              <a:spcAft>
                <a:spcPts val="800"/>
              </a:spcAft>
            </a:pPr>
            <a:r>
              <a:rPr lang="en-US" kern="100" dirty="0">
                <a:latin typeface="+mn-lt"/>
                <a:cs typeface="Times New Roman" panose="02020603050405020304" pitchFamily="18" charset="0"/>
              </a:rPr>
              <a:t>Overall, use remains high as evidenced through compliance inspections</a:t>
            </a:r>
          </a:p>
          <a:p>
            <a:endParaRPr lang="en-US" sz="3600" dirty="0">
              <a:latin typeface="+mn-lt"/>
            </a:endParaRPr>
          </a:p>
        </p:txBody>
      </p:sp>
    </p:spTree>
    <p:extLst>
      <p:ext uri="{BB962C8B-B14F-4D97-AF65-F5344CB8AC3E}">
        <p14:creationId xmlns:p14="http://schemas.microsoft.com/office/powerpoint/2010/main" val="3070890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825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normAutofit/>
          </a:bodyPr>
          <a:lstStyle/>
          <a:p>
            <a:pPr eaLnBrk="1" hangingPunct="1"/>
            <a:r>
              <a:rPr lang="en-US" altLang="en-US" dirty="0"/>
              <a:t>Overview of </a:t>
            </a:r>
            <a:r>
              <a:rPr lang="en-US" altLang="en-US"/>
              <a:t>School Safety Funding</a:t>
            </a:r>
            <a:endParaRPr lang="en-US" altLang="en-US" dirty="0"/>
          </a:p>
        </p:txBody>
      </p:sp>
      <p:sp>
        <p:nvSpPr>
          <p:cNvPr id="15362" name="Text Placeholder 2"/>
          <p:cNvSpPr>
            <a:spLocks noGrp="1"/>
          </p:cNvSpPr>
          <p:nvPr>
            <p:ph type="body" idx="1"/>
          </p:nvPr>
        </p:nvSpPr>
        <p:spPr>
          <a:xfrm>
            <a:off x="5495925" y="5276850"/>
            <a:ext cx="2578100" cy="812800"/>
          </a:xfrm>
        </p:spPr>
        <p:txBody>
          <a:bodyPr/>
          <a:lstStyle/>
          <a:p>
            <a:pPr algn="r">
              <a:spcBef>
                <a:spcPts val="0"/>
              </a:spcBef>
              <a:defRPr/>
            </a:pPr>
            <a:r>
              <a:rPr lang="en-US" sz="2000" dirty="0">
                <a:solidFill>
                  <a:srgbClr val="262A63"/>
                </a:solidFill>
                <a:effectLst>
                  <a:outerShdw blurRad="38100" dist="38100" dir="2700000" algn="tl">
                    <a:srgbClr val="000000">
                      <a:alpha val="43137"/>
                    </a:srgbClr>
                  </a:outerShdw>
                </a:effectLst>
              </a:rPr>
              <a:t>Darren Norris</a:t>
            </a:r>
          </a:p>
          <a:p>
            <a:pPr algn="r">
              <a:spcBef>
                <a:spcPts val="0"/>
              </a:spcBef>
              <a:defRPr/>
            </a:pPr>
            <a:r>
              <a:rPr lang="en-US" sz="2000" dirty="0">
                <a:solidFill>
                  <a:srgbClr val="262A63"/>
                </a:solidFill>
                <a:effectLst>
                  <a:outerShdw blurRad="38100" dist="38100" dir="2700000" algn="tl">
                    <a:srgbClr val="000000">
                      <a:alpha val="43137"/>
                    </a:srgbClr>
                  </a:outerShdw>
                </a:effectLst>
              </a:rPr>
              <a:t>Vice Chancellor</a:t>
            </a:r>
          </a:p>
          <a:p>
            <a:pPr algn="r">
              <a:spcBef>
                <a:spcPts val="0"/>
              </a:spcBef>
              <a:defRPr/>
            </a:pPr>
            <a:r>
              <a:rPr lang="en-US" sz="2000" dirty="0">
                <a:solidFill>
                  <a:srgbClr val="262A63"/>
                </a:solidFill>
                <a:effectLst>
                  <a:outerShdw blurRad="38100" dist="38100" dir="2700000" algn="tl">
                    <a:srgbClr val="000000">
                      <a:alpha val="43137"/>
                    </a:srgbClr>
                  </a:outerShdw>
                </a:effectLst>
              </a:rPr>
              <a:t>Office of Safe Schools</a:t>
            </a:r>
          </a:p>
        </p:txBody>
      </p:sp>
      <p:sp>
        <p:nvSpPr>
          <p:cNvPr id="5" name="TextBox 4"/>
          <p:cNvSpPr txBox="1"/>
          <p:nvPr/>
        </p:nvSpPr>
        <p:spPr>
          <a:xfrm>
            <a:off x="1001713" y="3983038"/>
            <a:ext cx="7129462" cy="1117600"/>
          </a:xfrm>
          <a:prstGeom prst="rect">
            <a:avLst/>
          </a:prstGeom>
          <a:noFill/>
          <a:ln>
            <a:solidFill>
              <a:srgbClr val="262A63"/>
            </a:solidFill>
          </a:ln>
          <a:effectLst>
            <a:outerShdw blurRad="50800" dist="38100" dir="2700000" algn="tl" rotWithShape="0">
              <a:prstClr val="black">
                <a:alpha val="40000"/>
              </a:prstClr>
            </a:outerShdw>
          </a:effectLst>
        </p:spPr>
        <p:txBody>
          <a:bodyPr>
            <a:spAutoFit/>
          </a:bodyPr>
          <a:lstStyle/>
          <a:p>
            <a:pPr algn="ctr">
              <a:defRPr/>
            </a:pPr>
            <a:r>
              <a:rPr lang="en-US" sz="3200" b="1" dirty="0">
                <a:solidFill>
                  <a:srgbClr val="262A63"/>
                </a:solidFill>
              </a:rPr>
              <a:t>Marjory </a:t>
            </a:r>
            <a:r>
              <a:rPr lang="en-US" sz="3200" b="1" dirty="0" err="1">
                <a:solidFill>
                  <a:srgbClr val="262A63"/>
                </a:solidFill>
              </a:rPr>
              <a:t>Stoneman</a:t>
            </a:r>
            <a:r>
              <a:rPr lang="en-US" sz="3200" b="1" dirty="0">
                <a:solidFill>
                  <a:srgbClr val="262A63"/>
                </a:solidFill>
              </a:rPr>
              <a:t> Douglas High School</a:t>
            </a:r>
          </a:p>
          <a:p>
            <a:pPr algn="ctr">
              <a:defRPr/>
            </a:pPr>
            <a:r>
              <a:rPr lang="en-US" sz="3200" b="1" dirty="0">
                <a:solidFill>
                  <a:srgbClr val="262A63"/>
                </a:solidFill>
              </a:rPr>
              <a:t> Public Safety Commission</a:t>
            </a:r>
          </a:p>
        </p:txBody>
      </p:sp>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5281613"/>
            <a:ext cx="13620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722FAE-D0D9-E572-2288-4F9D40F6DE44}"/>
              </a:ext>
            </a:extLst>
          </p:cNvPr>
          <p:cNvSpPr txBox="1">
            <a:spLocks noChangeArrowheads="1"/>
          </p:cNvSpPr>
          <p:nvPr/>
        </p:nvSpPr>
        <p:spPr bwMode="auto">
          <a:xfrm>
            <a:off x="3813244" y="5272088"/>
            <a:ext cx="14980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dirty="0"/>
              <a:t>July 30, 2024</a:t>
            </a:r>
          </a:p>
        </p:txBody>
      </p:sp>
    </p:spTree>
    <p:extLst>
      <p:ext uri="{BB962C8B-B14F-4D97-AF65-F5344CB8AC3E}">
        <p14:creationId xmlns:p14="http://schemas.microsoft.com/office/powerpoint/2010/main" val="2167970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EF29-6E37-C359-E965-BB9953FBC235}"/>
              </a:ext>
            </a:extLst>
          </p:cNvPr>
          <p:cNvSpPr>
            <a:spLocks noGrp="1"/>
          </p:cNvSpPr>
          <p:nvPr>
            <p:ph type="title"/>
          </p:nvPr>
        </p:nvSpPr>
        <p:spPr>
          <a:xfrm>
            <a:off x="368146" y="741657"/>
            <a:ext cx="8107260" cy="522647"/>
          </a:xfrm>
        </p:spPr>
        <p:txBody>
          <a:bodyPr/>
          <a:lstStyle/>
          <a:p>
            <a:r>
              <a:rPr lang="en-US" dirty="0"/>
              <a:t>Safe Schools Funding – Safe Schools Allocation</a:t>
            </a:r>
          </a:p>
        </p:txBody>
      </p:sp>
      <p:graphicFrame>
        <p:nvGraphicFramePr>
          <p:cNvPr id="5" name="Chart 4">
            <a:extLst>
              <a:ext uri="{FF2B5EF4-FFF2-40B4-BE49-F238E27FC236}">
                <a16:creationId xmlns:a16="http://schemas.microsoft.com/office/drawing/2014/main" id="{52BB84CA-4DF6-99A8-F5D6-D70E4E88E7AA}"/>
              </a:ext>
            </a:extLst>
          </p:cNvPr>
          <p:cNvGraphicFramePr/>
          <p:nvPr>
            <p:extLst>
              <p:ext uri="{D42A27DB-BD31-4B8C-83A1-F6EECF244321}">
                <p14:modId xmlns:p14="http://schemas.microsoft.com/office/powerpoint/2010/main" val="2207880003"/>
              </p:ext>
            </p:extLst>
          </p:nvPr>
        </p:nvGraphicFramePr>
        <p:xfrm>
          <a:off x="368145" y="1396999"/>
          <a:ext cx="8294073" cy="48956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64D057-36A4-20AE-6E4B-72D9A79E160E}"/>
              </a:ext>
            </a:extLst>
          </p:cNvPr>
          <p:cNvSpPr txBox="1"/>
          <p:nvPr/>
        </p:nvSpPr>
        <p:spPr>
          <a:xfrm>
            <a:off x="3847272" y="3689173"/>
            <a:ext cx="4676774" cy="1938992"/>
          </a:xfrm>
          <a:prstGeom prst="rect">
            <a:avLst/>
          </a:prstGeom>
          <a:solidFill>
            <a:schemeClr val="bg1"/>
          </a:solidFill>
        </p:spPr>
        <p:txBody>
          <a:bodyPr wrap="square" rtlCol="0">
            <a:spAutoFit/>
          </a:bodyPr>
          <a:lstStyle/>
          <a:p>
            <a:r>
              <a:rPr lang="en-US" sz="2400" dirty="0">
                <a:solidFill>
                  <a:srgbClr val="660033"/>
                </a:solidFill>
              </a:rPr>
              <a:t>The Safe School Allocation (SSA) had fluctuated between $50 million and $75 million from 1994 to 2017. </a:t>
            </a:r>
            <a:br>
              <a:rPr lang="en-US" sz="2400" dirty="0">
                <a:solidFill>
                  <a:srgbClr val="660033"/>
                </a:solidFill>
              </a:rPr>
            </a:br>
            <a:r>
              <a:rPr lang="en-US" sz="2400" dirty="0">
                <a:solidFill>
                  <a:srgbClr val="660033"/>
                </a:solidFill>
              </a:rPr>
              <a:t>In 2018, the SSA was nearly $162 million; 2024-25 SSA is $290 million. </a:t>
            </a:r>
          </a:p>
        </p:txBody>
      </p:sp>
    </p:spTree>
    <p:extLst>
      <p:ext uri="{BB962C8B-B14F-4D97-AF65-F5344CB8AC3E}">
        <p14:creationId xmlns:p14="http://schemas.microsoft.com/office/powerpoint/2010/main" val="3466987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4A2DF6-BD7F-E721-8D93-7F0B482674A5}"/>
              </a:ext>
            </a:extLst>
          </p:cNvPr>
          <p:cNvSpPr>
            <a:spLocks noGrp="1"/>
          </p:cNvSpPr>
          <p:nvPr>
            <p:ph idx="1"/>
          </p:nvPr>
        </p:nvSpPr>
        <p:spPr>
          <a:xfrm>
            <a:off x="628650" y="1709703"/>
            <a:ext cx="7886700" cy="4354753"/>
          </a:xfrm>
        </p:spPr>
        <p:txBody>
          <a:bodyPr/>
          <a:lstStyle/>
          <a:p>
            <a:r>
              <a:rPr lang="en-US" dirty="0"/>
              <a:t>Training (School Safety Specialists &amp; training management system) – $500,000 </a:t>
            </a:r>
            <a:r>
              <a:rPr lang="en-US" i="1" dirty="0"/>
              <a:t>annually</a:t>
            </a:r>
          </a:p>
          <a:p>
            <a:r>
              <a:rPr lang="en-US" altLang="en-US" dirty="0"/>
              <a:t>Chris Hixon, Coach Aaron </a:t>
            </a:r>
            <a:r>
              <a:rPr lang="en-US" altLang="en-US" dirty="0" err="1"/>
              <a:t>Feis</a:t>
            </a:r>
            <a:r>
              <a:rPr lang="en-US" altLang="en-US" dirty="0"/>
              <a:t>, and Coach Scott Beigel Guardian Program </a:t>
            </a:r>
            <a:r>
              <a:rPr lang="en-US" dirty="0"/>
              <a:t>–</a:t>
            </a:r>
            <a:r>
              <a:rPr lang="en-US" altLang="en-US" dirty="0"/>
              <a:t> </a:t>
            </a:r>
            <a:r>
              <a:rPr lang="en-US" dirty="0"/>
              <a:t>$6.5 </a:t>
            </a:r>
            <a:r>
              <a:rPr lang="en-US" sz="2800" dirty="0"/>
              <a:t>million </a:t>
            </a:r>
            <a:r>
              <a:rPr lang="en-US" sz="2800" i="1" dirty="0"/>
              <a:t>annually</a:t>
            </a:r>
            <a:endParaRPr lang="en-US" i="1" dirty="0"/>
          </a:p>
          <a:p>
            <a:r>
              <a:rPr lang="en-US" dirty="0"/>
              <a:t>Hardening Grant – $42 million </a:t>
            </a:r>
            <a:r>
              <a:rPr lang="en-US" i="1" dirty="0"/>
              <a:t>annually</a:t>
            </a:r>
          </a:p>
          <a:p>
            <a:r>
              <a:rPr lang="en-US" dirty="0"/>
              <a:t>Bleeding Control Kits – $1.25 million</a:t>
            </a:r>
          </a:p>
          <a:p>
            <a:r>
              <a:rPr lang="en-US" dirty="0"/>
              <a:t>District Threat Management Coordinators – </a:t>
            </a:r>
            <a:br>
              <a:rPr lang="en-US" dirty="0"/>
            </a:br>
            <a:r>
              <a:rPr lang="en-US" dirty="0"/>
              <a:t>$5 million </a:t>
            </a:r>
            <a:r>
              <a:rPr lang="en-US" i="1" dirty="0"/>
              <a:t>annually</a:t>
            </a:r>
          </a:p>
          <a:p>
            <a:endParaRPr lang="en-US" dirty="0"/>
          </a:p>
          <a:p>
            <a:endParaRPr lang="en-US" i="1" dirty="0"/>
          </a:p>
        </p:txBody>
      </p:sp>
      <p:sp>
        <p:nvSpPr>
          <p:cNvPr id="5" name="Title 1">
            <a:extLst>
              <a:ext uri="{FF2B5EF4-FFF2-40B4-BE49-F238E27FC236}">
                <a16:creationId xmlns:a16="http://schemas.microsoft.com/office/drawing/2014/main" id="{454B477A-D445-AA76-9B85-5B18D9865A6D}"/>
              </a:ext>
            </a:extLst>
          </p:cNvPr>
          <p:cNvSpPr>
            <a:spLocks noGrp="1"/>
          </p:cNvSpPr>
          <p:nvPr>
            <p:ph type="title"/>
          </p:nvPr>
        </p:nvSpPr>
        <p:spPr>
          <a:xfrm>
            <a:off x="628650" y="966788"/>
            <a:ext cx="7886700" cy="576877"/>
          </a:xfrm>
        </p:spPr>
        <p:txBody>
          <a:bodyPr/>
          <a:lstStyle/>
          <a:p>
            <a:r>
              <a:rPr lang="en-US" dirty="0"/>
              <a:t>Safe Schools Funding – Projects</a:t>
            </a:r>
          </a:p>
        </p:txBody>
      </p:sp>
    </p:spTree>
    <p:extLst>
      <p:ext uri="{BB962C8B-B14F-4D97-AF65-F5344CB8AC3E}">
        <p14:creationId xmlns:p14="http://schemas.microsoft.com/office/powerpoint/2010/main" val="1293282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4A2DF6-BD7F-E721-8D93-7F0B482674A5}"/>
              </a:ext>
            </a:extLst>
          </p:cNvPr>
          <p:cNvSpPr>
            <a:spLocks noGrp="1"/>
          </p:cNvSpPr>
          <p:nvPr>
            <p:ph idx="1"/>
          </p:nvPr>
        </p:nvSpPr>
        <p:spPr>
          <a:xfrm>
            <a:off x="628650" y="1709703"/>
            <a:ext cx="7886700" cy="4354753"/>
          </a:xfrm>
        </p:spPr>
        <p:txBody>
          <a:bodyPr/>
          <a:lstStyle/>
          <a:p>
            <a:r>
              <a:rPr lang="en-US" dirty="0"/>
              <a:t>Florida Safe Schools Canine Program – </a:t>
            </a:r>
            <a:r>
              <a:rPr lang="en-US" sz="2800" dirty="0"/>
              <a:t>extension of unspent 2023 funds, plus $3.3 million </a:t>
            </a:r>
            <a:r>
              <a:rPr lang="en-US" sz="2800" i="1" dirty="0"/>
              <a:t>annually</a:t>
            </a:r>
            <a:endParaRPr lang="en-US" i="1" dirty="0"/>
          </a:p>
          <a:p>
            <a:r>
              <a:rPr lang="en-US" dirty="0"/>
              <a:t>Data Portals &amp; Infrastructure</a:t>
            </a:r>
          </a:p>
          <a:p>
            <a:pPr lvl="1"/>
            <a:r>
              <a:rPr lang="en-US" dirty="0"/>
              <a:t>FSSAT – $845,000 </a:t>
            </a:r>
            <a:r>
              <a:rPr lang="en-US" i="1" dirty="0"/>
              <a:t>annually</a:t>
            </a:r>
            <a:r>
              <a:rPr lang="en-US" dirty="0"/>
              <a:t> (with some fluctuation)</a:t>
            </a:r>
          </a:p>
          <a:p>
            <a:pPr lvl="1"/>
            <a:r>
              <a:rPr lang="en-US" dirty="0"/>
              <a:t>Safety Portal – $3 million </a:t>
            </a:r>
            <a:r>
              <a:rPr lang="en-US" i="1" dirty="0"/>
              <a:t>annually</a:t>
            </a:r>
          </a:p>
          <a:p>
            <a:pPr lvl="1"/>
            <a:r>
              <a:rPr lang="en-US" dirty="0"/>
              <a:t>Threat Management Portal – $17 million </a:t>
            </a:r>
            <a:r>
              <a:rPr lang="en-US" i="1" dirty="0"/>
              <a:t>to date </a:t>
            </a:r>
          </a:p>
          <a:p>
            <a:pPr lvl="1"/>
            <a:r>
              <a:rPr lang="en-US" dirty="0"/>
              <a:t>SESIR Portal – $4.5 million </a:t>
            </a:r>
            <a:r>
              <a:rPr lang="en-US" i="1" dirty="0"/>
              <a:t>to date </a:t>
            </a:r>
          </a:p>
        </p:txBody>
      </p:sp>
      <p:sp>
        <p:nvSpPr>
          <p:cNvPr id="5" name="Title 1">
            <a:extLst>
              <a:ext uri="{FF2B5EF4-FFF2-40B4-BE49-F238E27FC236}">
                <a16:creationId xmlns:a16="http://schemas.microsoft.com/office/drawing/2014/main" id="{454B477A-D445-AA76-9B85-5B18D9865A6D}"/>
              </a:ext>
            </a:extLst>
          </p:cNvPr>
          <p:cNvSpPr>
            <a:spLocks noGrp="1"/>
          </p:cNvSpPr>
          <p:nvPr>
            <p:ph type="title"/>
          </p:nvPr>
        </p:nvSpPr>
        <p:spPr>
          <a:xfrm>
            <a:off x="628650" y="966788"/>
            <a:ext cx="7886700" cy="576877"/>
          </a:xfrm>
        </p:spPr>
        <p:txBody>
          <a:bodyPr/>
          <a:lstStyle/>
          <a:p>
            <a:r>
              <a:rPr lang="en-US" dirty="0"/>
              <a:t>Safe Schools Funding – Other Projects</a:t>
            </a:r>
          </a:p>
        </p:txBody>
      </p:sp>
    </p:spTree>
    <p:extLst>
      <p:ext uri="{BB962C8B-B14F-4D97-AF65-F5344CB8AC3E}">
        <p14:creationId xmlns:p14="http://schemas.microsoft.com/office/powerpoint/2010/main" val="214755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FortifyFL</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50" y="1828800"/>
            <a:ext cx="5659028" cy="4432301"/>
          </a:xfrm>
        </p:spPr>
        <p:txBody>
          <a:bodyPr/>
          <a:lstStyle/>
          <a:p>
            <a:pPr marL="0" indent="0">
              <a:buNone/>
            </a:pPr>
            <a:r>
              <a:rPr lang="en-US" sz="3200" i="1" dirty="0">
                <a:solidFill>
                  <a:srgbClr val="325EAC"/>
                </a:solidFill>
                <a:latin typeface="NewCenturySchlbkLTStd-Roman"/>
              </a:rPr>
              <a:t>Section 943.082, Florida Statutes</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Each district school board and charter school governing board must ensure that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instruction on the use of FortifyFL </a:t>
            </a:r>
            <a:r>
              <a:rPr lang="en-US" sz="3200" dirty="0">
                <a:effectLst/>
                <a:latin typeface="Calibri" panose="020F0502020204030204" pitchFamily="34" charset="0"/>
                <a:ea typeface="Calibri" panose="020F0502020204030204" pitchFamily="34" charset="0"/>
                <a:cs typeface="Times New Roman" panose="02020603050405020304" pitchFamily="18" charset="0"/>
              </a:rPr>
              <a:t>is provided </a:t>
            </a:r>
            <a:r>
              <a:rPr lang="en-US" sz="3200" dirty="0">
                <a:ea typeface="Calibri" panose="020F0502020204030204" pitchFamily="34" charset="0"/>
                <a:cs typeface="Times New Roman" panose="02020603050405020304" pitchFamily="18" charset="0"/>
              </a:rPr>
              <a:t>to students within the first 5 days of each school year - instruction must include consequences for making a threat or false report</a:t>
            </a:r>
            <a:endParaRPr lang="en-US" sz="4800" dirty="0"/>
          </a:p>
        </p:txBody>
      </p:sp>
      <p:pic>
        <p:nvPicPr>
          <p:cNvPr id="5" name="Picture 4" descr="A screenshot of a phone&#10;&#10;Description automatically generated">
            <a:extLst>
              <a:ext uri="{FF2B5EF4-FFF2-40B4-BE49-F238E27FC236}">
                <a16:creationId xmlns:a16="http://schemas.microsoft.com/office/drawing/2014/main" id="{182B6DD0-A510-16CF-29F6-EA90BA76C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611" y="643379"/>
            <a:ext cx="2574389" cy="5571241"/>
          </a:xfrm>
          <a:prstGeom prst="rect">
            <a:avLst/>
          </a:prstGeom>
        </p:spPr>
      </p:pic>
    </p:spTree>
    <p:extLst>
      <p:ext uri="{BB962C8B-B14F-4D97-AF65-F5344CB8AC3E}">
        <p14:creationId xmlns:p14="http://schemas.microsoft.com/office/powerpoint/2010/main" val="610337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628650" y="966788"/>
            <a:ext cx="7886700" cy="626342"/>
          </a:xfrm>
        </p:spPr>
        <p:txBody>
          <a:bodyPr/>
          <a:lstStyle/>
          <a:p>
            <a:r>
              <a:rPr lang="en-US" dirty="0"/>
              <a:t>HB 1473 – School Safety: Student in Custody</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50" y="1838227"/>
            <a:ext cx="4942592" cy="4422874"/>
          </a:xfrm>
        </p:spPr>
        <p:txBody>
          <a:bodyPr/>
          <a:lstStyle/>
          <a:p>
            <a:pPr marL="0" indent="0">
              <a:buNone/>
            </a:pPr>
            <a:r>
              <a:rPr lang="en-US" sz="3200" i="1" dirty="0">
                <a:solidFill>
                  <a:srgbClr val="325EAC"/>
                </a:solidFill>
                <a:latin typeface="NewCenturySchlbkLTStd-Roman"/>
              </a:rPr>
              <a:t>Section 985.04, Florida Statutes</a:t>
            </a:r>
          </a:p>
          <a:p>
            <a:pPr marL="0" indent="0">
              <a:buNone/>
            </a:pPr>
            <a:r>
              <a:rPr lang="en-US" sz="3200" dirty="0"/>
              <a:t>If a dual enrolled student is taken into custody for certain serious offenses, the superintendent or designee must </a:t>
            </a:r>
            <a:r>
              <a:rPr lang="en-US" sz="3200" b="1" dirty="0"/>
              <a:t>notify the police chief or safety director of the postsecondary institution </a:t>
            </a:r>
            <a:r>
              <a:rPr lang="en-US" sz="3200" dirty="0"/>
              <a:t>within 1 business day</a:t>
            </a:r>
          </a:p>
        </p:txBody>
      </p:sp>
      <p:pic>
        <p:nvPicPr>
          <p:cNvPr id="7" name="Picture 6">
            <a:extLst>
              <a:ext uri="{FF2B5EF4-FFF2-40B4-BE49-F238E27FC236}">
                <a16:creationId xmlns:a16="http://schemas.microsoft.com/office/drawing/2014/main" id="{A87282CD-6D24-A7D9-C970-C0A1D164E23D}"/>
              </a:ext>
            </a:extLst>
          </p:cNvPr>
          <p:cNvPicPr>
            <a:picLocks noChangeAspect="1"/>
          </p:cNvPicPr>
          <p:nvPr/>
        </p:nvPicPr>
        <p:blipFill>
          <a:blip r:embed="rId3"/>
          <a:stretch>
            <a:fillRect/>
          </a:stretch>
        </p:blipFill>
        <p:spPr>
          <a:xfrm>
            <a:off x="5571243" y="1795707"/>
            <a:ext cx="3572758" cy="4474620"/>
          </a:xfrm>
          <a:prstGeom prst="rect">
            <a:avLst/>
          </a:prstGeom>
        </p:spPr>
      </p:pic>
    </p:spTree>
    <p:extLst>
      <p:ext uri="{BB962C8B-B14F-4D97-AF65-F5344CB8AC3E}">
        <p14:creationId xmlns:p14="http://schemas.microsoft.com/office/powerpoint/2010/main" val="41146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 flipping">
            <a:extLst>
              <a:ext uri="{FF2B5EF4-FFF2-40B4-BE49-F238E27FC236}">
                <a16:creationId xmlns:a16="http://schemas.microsoft.com/office/drawing/2014/main" id="{E8681090-3CC7-9DC0-5A44-7B479F1B4E19}"/>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810705"/>
            <a:ext cx="9144000" cy="5599522"/>
          </a:xfrm>
          <a:prstGeom prst="rect">
            <a:avLst/>
          </a:prstGeom>
        </p:spPr>
      </p:pic>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436872" y="966788"/>
            <a:ext cx="8270253" cy="626342"/>
          </a:xfrm>
        </p:spPr>
        <p:txBody>
          <a:bodyPr/>
          <a:lstStyle/>
          <a:p>
            <a:r>
              <a:rPr lang="en-US" dirty="0"/>
              <a:t>HB 1473 – School Safety: Office of Safe Schools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781666"/>
            <a:ext cx="7886701" cy="4479435"/>
          </a:xfrm>
        </p:spPr>
        <p:txBody>
          <a:bodyPr/>
          <a:lstStyle/>
          <a:p>
            <a:pPr marL="0" indent="0">
              <a:buNone/>
            </a:pPr>
            <a:r>
              <a:rPr lang="en-US" sz="3200" i="1" dirty="0">
                <a:solidFill>
                  <a:srgbClr val="325EAC"/>
                </a:solidFill>
                <a:latin typeface="NewCenturySchlbkLTStd-Roman"/>
              </a:rPr>
              <a:t>Section 1001.212, Florida Statutes</a:t>
            </a:r>
          </a:p>
          <a:p>
            <a:r>
              <a:rPr lang="en-US" sz="3000" dirty="0">
                <a:latin typeface="NewCenturySchlbkLTStd-Roman"/>
              </a:rPr>
              <a:t>By August 1, 2024, OSS must develop and adopt a Florida school safety compliance inspection report, which is completed and adopted in Rule 6A-1.0018, F.A.C.</a:t>
            </a:r>
          </a:p>
          <a:p>
            <a:r>
              <a:rPr lang="en-US" sz="3000" dirty="0">
                <a:latin typeface="NewCenturySchlbkLTStd-Roman"/>
              </a:rPr>
              <a:t>OSS will conduct triennial, unannounced inspections of all public and public charter schools while school is in session</a:t>
            </a:r>
          </a:p>
          <a:p>
            <a:r>
              <a:rPr lang="en-US" sz="3000" dirty="0">
                <a:latin typeface="NewCenturySchlbkLTStd-Roman"/>
              </a:rPr>
              <a:t>OSS will investigate reports of noncompliance with school safety requirements</a:t>
            </a:r>
          </a:p>
        </p:txBody>
      </p:sp>
    </p:spTree>
    <p:extLst>
      <p:ext uri="{BB962C8B-B14F-4D97-AF65-F5344CB8AC3E}">
        <p14:creationId xmlns:p14="http://schemas.microsoft.com/office/powerpoint/2010/main" val="39624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436872" y="966788"/>
            <a:ext cx="8270253" cy="626342"/>
          </a:xfrm>
        </p:spPr>
        <p:txBody>
          <a:bodyPr/>
          <a:lstStyle/>
          <a:p>
            <a:r>
              <a:rPr lang="en-US" dirty="0"/>
              <a:t>HB 1473 – School Safety: Office of Safe Schools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781666"/>
            <a:ext cx="7886701" cy="4479435"/>
          </a:xfrm>
        </p:spPr>
        <p:txBody>
          <a:bodyPr/>
          <a:lstStyle/>
          <a:p>
            <a:pPr marL="0" indent="0">
              <a:buNone/>
            </a:pPr>
            <a:r>
              <a:rPr lang="en-US" sz="3200" i="1" dirty="0">
                <a:solidFill>
                  <a:srgbClr val="325EAC"/>
                </a:solidFill>
                <a:latin typeface="NewCenturySchlbkLTStd-Roman"/>
              </a:rPr>
              <a:t>Section 1001.212, Florida Statutes</a:t>
            </a:r>
          </a:p>
          <a:p>
            <a:r>
              <a:rPr lang="en-US" dirty="0">
                <a:latin typeface="NewCenturySchlbkLTStd-Roman"/>
              </a:rPr>
              <a:t>OSS has 3 days post-inspection to provide the report to certain district and school staff; recipients have 1 school day to acknowledge receipt</a:t>
            </a:r>
          </a:p>
          <a:p>
            <a:r>
              <a:rPr lang="en-US" dirty="0">
                <a:latin typeface="NewCenturySchlbkLTStd-Roman"/>
              </a:rPr>
              <a:t>The school safety specialist, charter school administrator or designee has 3 days to provide OSS notice of how noncompliance has been remediated for specific violations of access control and safest area requirements</a:t>
            </a:r>
          </a:p>
          <a:p>
            <a:endParaRPr lang="en-US" dirty="0">
              <a:latin typeface="NewCenturySchlbkLTStd-Roman"/>
            </a:endParaRPr>
          </a:p>
        </p:txBody>
      </p:sp>
      <p:pic>
        <p:nvPicPr>
          <p:cNvPr id="5" name="Picture 4" descr="Hands typing on keyboard">
            <a:extLst>
              <a:ext uri="{FF2B5EF4-FFF2-40B4-BE49-F238E27FC236}">
                <a16:creationId xmlns:a16="http://schemas.microsoft.com/office/drawing/2014/main" id="{BA200233-255B-658F-CC39-3FF660C52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902" y="5319964"/>
            <a:ext cx="2461098" cy="1538036"/>
          </a:xfrm>
          <a:prstGeom prst="rect">
            <a:avLst/>
          </a:prstGeom>
        </p:spPr>
      </p:pic>
    </p:spTree>
    <p:extLst>
      <p:ext uri="{BB962C8B-B14F-4D97-AF65-F5344CB8AC3E}">
        <p14:creationId xmlns:p14="http://schemas.microsoft.com/office/powerpoint/2010/main" val="5631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9170-6196-4212-A143-D9E54457B22E}"/>
              </a:ext>
            </a:extLst>
          </p:cNvPr>
          <p:cNvSpPr>
            <a:spLocks noGrp="1"/>
          </p:cNvSpPr>
          <p:nvPr>
            <p:ph type="title"/>
          </p:nvPr>
        </p:nvSpPr>
        <p:spPr>
          <a:xfrm>
            <a:off x="436872" y="966788"/>
            <a:ext cx="8270253" cy="626342"/>
          </a:xfrm>
        </p:spPr>
        <p:txBody>
          <a:bodyPr/>
          <a:lstStyle/>
          <a:p>
            <a:r>
              <a:rPr lang="en-US" dirty="0"/>
              <a:t>HB 1473 – School Safety: Office of Safe Schools</a:t>
            </a:r>
          </a:p>
        </p:txBody>
      </p:sp>
      <p:sp>
        <p:nvSpPr>
          <p:cNvPr id="3" name="Content Placeholder 2">
            <a:extLst>
              <a:ext uri="{FF2B5EF4-FFF2-40B4-BE49-F238E27FC236}">
                <a16:creationId xmlns:a16="http://schemas.microsoft.com/office/drawing/2014/main" id="{94F8C15E-1105-4D43-9BF5-C14A7163369B}"/>
              </a:ext>
            </a:extLst>
          </p:cNvPr>
          <p:cNvSpPr>
            <a:spLocks noGrp="1"/>
          </p:cNvSpPr>
          <p:nvPr>
            <p:ph idx="1"/>
          </p:nvPr>
        </p:nvSpPr>
        <p:spPr>
          <a:xfrm>
            <a:off x="628649" y="1781666"/>
            <a:ext cx="7666939" cy="4479435"/>
          </a:xfrm>
        </p:spPr>
        <p:txBody>
          <a:bodyPr/>
          <a:lstStyle/>
          <a:p>
            <a:pPr marL="0" indent="0">
              <a:buNone/>
            </a:pPr>
            <a:r>
              <a:rPr lang="en-US" sz="3200" i="1" dirty="0">
                <a:solidFill>
                  <a:srgbClr val="325EAC"/>
                </a:solidFill>
                <a:latin typeface="NewCenturySchlbkLTStd-Roman"/>
              </a:rPr>
              <a:t>Section 1001.212, Florida Statutes</a:t>
            </a:r>
          </a:p>
          <a:p>
            <a:r>
              <a:rPr lang="en-US" dirty="0">
                <a:latin typeface="NewCenturySchlbkLTStd-Roman"/>
              </a:rPr>
              <a:t>OSS must provide quarterly reports to superintendents and school safety specialists with data on which schools were inspected and which had no school safety requirement deficiencies</a:t>
            </a:r>
          </a:p>
          <a:p>
            <a:r>
              <a:rPr lang="en-US" dirty="0">
                <a:latin typeface="NewCenturySchlbkLTStd-Roman"/>
              </a:rPr>
              <a:t>Additionally, the school safety specialist must report quarterly to the superintendent and school board on any noncompliance with school safety laws or rules</a:t>
            </a:r>
          </a:p>
        </p:txBody>
      </p:sp>
      <p:pic>
        <p:nvPicPr>
          <p:cNvPr id="5" name="Picture 4" descr="Magnifying glass showing decling performance">
            <a:extLst>
              <a:ext uri="{FF2B5EF4-FFF2-40B4-BE49-F238E27FC236}">
                <a16:creationId xmlns:a16="http://schemas.microsoft.com/office/drawing/2014/main" id="{A7B33CE5-72CF-58D3-26CD-0F18F4E32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254" y="5198157"/>
            <a:ext cx="2164536" cy="1442671"/>
          </a:xfrm>
          <a:prstGeom prst="rect">
            <a:avLst/>
          </a:prstGeom>
        </p:spPr>
      </p:pic>
    </p:spTree>
    <p:extLst>
      <p:ext uri="{BB962C8B-B14F-4D97-AF65-F5344CB8AC3E}">
        <p14:creationId xmlns:p14="http://schemas.microsoft.com/office/powerpoint/2010/main" val="21282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D2BB715915F3439215B4A9AC37E67C" ma:contentTypeVersion="13" ma:contentTypeDescription="Create a new document." ma:contentTypeScope="" ma:versionID="12d20e6a983de09be1b07bb8a72dd52f">
  <xsd:schema xmlns:xsd="http://www.w3.org/2001/XMLSchema" xmlns:xs="http://www.w3.org/2001/XMLSchema" xmlns:p="http://schemas.microsoft.com/office/2006/metadata/properties" xmlns:ns3="6923b6fb-d093-4030-841e-5376a26b1337" xmlns:ns4="55d99279-e70e-4571-a06d-507effb949cf" targetNamespace="http://schemas.microsoft.com/office/2006/metadata/properties" ma:root="true" ma:fieldsID="6e2fb0fd4408875616610bbd741d591f" ns3:_="" ns4:_="">
    <xsd:import namespace="6923b6fb-d093-4030-841e-5376a26b1337"/>
    <xsd:import namespace="55d99279-e70e-4571-a06d-507effb94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3b6fb-d093-4030-841e-5376a26b1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d99279-e70e-4571-a06d-507effb949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6B2DDF-CFD8-4DCD-9322-1D6C77F89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3b6fb-d093-4030-841e-5376a26b1337"/>
    <ds:schemaRef ds:uri="55d99279-e70e-4571-a06d-507effb94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63FAC-4ED1-4376-96C7-C185E46CAFED}">
  <ds:schemaRefs>
    <ds:schemaRef ds:uri="http://schemas.microsoft.com/sharepoint/v3/contenttype/forms"/>
  </ds:schemaRefs>
</ds:datastoreItem>
</file>

<file path=customXml/itemProps3.xml><?xml version="1.0" encoding="utf-8"?>
<ds:datastoreItem xmlns:ds="http://schemas.openxmlformats.org/officeDocument/2006/customXml" ds:itemID="{646CE6C3-05E4-4EE1-B3B4-E25393CB7826}">
  <ds:schemaRefs>
    <ds:schemaRef ds:uri="http://purl.org/dc/dcmitype/"/>
    <ds:schemaRef ds:uri="http://schemas.microsoft.com/office/2006/documentManagement/types"/>
    <ds:schemaRef ds:uri="http://purl.org/dc/elements/1.1/"/>
    <ds:schemaRef ds:uri="6923b6fb-d093-4030-841e-5376a26b1337"/>
    <ds:schemaRef ds:uri="55d99279-e70e-4571-a06d-507effb949cf"/>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46532</TotalTime>
  <Words>2275</Words>
  <Application>Microsoft Office PowerPoint</Application>
  <PresentationFormat>On-screen Show (4:3)</PresentationFormat>
  <Paragraphs>330</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NewCenturySchlbkLTStd-Roman</vt:lpstr>
      <vt:lpstr>Symbol</vt:lpstr>
      <vt:lpstr>FDOE_PPT_template_Standard</vt:lpstr>
      <vt:lpstr>House Bill 1473  </vt:lpstr>
      <vt:lpstr>HB 1473 – School Safety: Guardian Program</vt:lpstr>
      <vt:lpstr>HB 1473 – School Safety: Safe-School Officers</vt:lpstr>
      <vt:lpstr>HB 1473 – School Safety: Drones</vt:lpstr>
      <vt:lpstr>HB 1473 – School Safety: FortifyFL</vt:lpstr>
      <vt:lpstr>HB 1473 – School Safety: Student in Custody</vt:lpstr>
      <vt:lpstr>HB 1473 – School Safety: Office of Safe Schools</vt:lpstr>
      <vt:lpstr>HB 1473 – School Safety: Office of Safe Schools</vt:lpstr>
      <vt:lpstr>HB 1473 – School Safety: Office of Safe Schools</vt:lpstr>
      <vt:lpstr>HB 1473 – School Safety: Office of Safe Schools</vt:lpstr>
      <vt:lpstr>HB 1473 – School Safety: School Board Duties</vt:lpstr>
      <vt:lpstr>HB 1473 – School Safety: School Board Duties</vt:lpstr>
      <vt:lpstr>HB 1473 – School Safety: School Board Duties</vt:lpstr>
      <vt:lpstr>HB 1473 – School Safety: School Board Duties</vt:lpstr>
      <vt:lpstr>HB 1473 – School Safety: School Board Duties</vt:lpstr>
      <vt:lpstr>HB 1473 – School Safety: School Board Duties</vt:lpstr>
      <vt:lpstr>PowerPoint Presentation</vt:lpstr>
      <vt:lpstr>Office of Safe Schools Update</vt:lpstr>
      <vt:lpstr>Office of Safe Schools (OSS) Origins</vt:lpstr>
      <vt:lpstr>Office of Safe Schools (OSS) Staffing 2018-19</vt:lpstr>
      <vt:lpstr>OSS Staffing – 2018 to Present</vt:lpstr>
      <vt:lpstr>Office of Safe Schools (OSS) Staffing 2024</vt:lpstr>
      <vt:lpstr>Office of Safe Schools – Threat Management &amp; Training</vt:lpstr>
      <vt:lpstr>Office of Safe Schools – Compliance</vt:lpstr>
      <vt:lpstr>Office of Safe Schools – Contracts, Grants &amp; Data Analytics</vt:lpstr>
      <vt:lpstr>PowerPoint Presentation</vt:lpstr>
      <vt:lpstr>Emergency Drills </vt:lpstr>
      <vt:lpstr>Emergency Drills Prior to August 2023</vt:lpstr>
      <vt:lpstr>Emergency Drills Since August 2023</vt:lpstr>
      <vt:lpstr>PowerPoint Presentation</vt:lpstr>
      <vt:lpstr>Office of Safe Schools Compliance Inspection Program Updates</vt:lpstr>
      <vt:lpstr> OSS Compliance Regions</vt:lpstr>
      <vt:lpstr>Office of Safe Schools Compliance  </vt:lpstr>
      <vt:lpstr>Analysis of Compliance Monitoring Visits</vt:lpstr>
      <vt:lpstr>Analysis of Compliance Monitoring Visits</vt:lpstr>
      <vt:lpstr>Analysis of Compliance Monitoring Visits</vt:lpstr>
      <vt:lpstr>New Compliance Inspection Requirements for OSS</vt:lpstr>
      <vt:lpstr>New Compliance Inspection Requirement for School Districts</vt:lpstr>
      <vt:lpstr>District Safety Compliance Inspection Report</vt:lpstr>
      <vt:lpstr>PowerPoint Presentation</vt:lpstr>
      <vt:lpstr>Alyssa’s Alert Update</vt:lpstr>
      <vt:lpstr>Safe Schools Funding – Alyssa’s Alert</vt:lpstr>
      <vt:lpstr>Vendor Information </vt:lpstr>
      <vt:lpstr>Utilization of Products  </vt:lpstr>
      <vt:lpstr>PowerPoint Presentation</vt:lpstr>
      <vt:lpstr>Overview of School Safety Funding</vt:lpstr>
      <vt:lpstr>Safe Schools Funding – Safe Schools Allocation</vt:lpstr>
      <vt:lpstr>Safe Schools Funding – Projects</vt:lpstr>
      <vt:lpstr>Safe Schools Funding – Other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Collins, Julie</cp:lastModifiedBy>
  <cp:revision>587</cp:revision>
  <cp:lastPrinted>2024-07-18T15:27:40Z</cp:lastPrinted>
  <dcterms:created xsi:type="dcterms:W3CDTF">2015-06-03T15:39:07Z</dcterms:created>
  <dcterms:modified xsi:type="dcterms:W3CDTF">2024-07-24T13:51:02Z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0x0101009DD2BB715915F3439215B4A9AC37E67C</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