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2" r:id="rId2"/>
    <p:sldId id="273" r:id="rId3"/>
    <p:sldId id="3464" r:id="rId4"/>
    <p:sldId id="3465" r:id="rId5"/>
    <p:sldId id="274" r:id="rId6"/>
    <p:sldId id="297" r:id="rId7"/>
    <p:sldId id="302" r:id="rId8"/>
    <p:sldId id="304" r:id="rId9"/>
    <p:sldId id="3320" r:id="rId10"/>
    <p:sldId id="299" r:id="rId11"/>
    <p:sldId id="300" r:id="rId12"/>
    <p:sldId id="301" r:id="rId13"/>
    <p:sldId id="3308" r:id="rId14"/>
    <p:sldId id="3417" r:id="rId15"/>
    <p:sldId id="3416" r:id="rId16"/>
    <p:sldId id="277" r:id="rId17"/>
    <p:sldId id="306" r:id="rId18"/>
    <p:sldId id="3251" r:id="rId19"/>
    <p:sldId id="308" r:id="rId20"/>
    <p:sldId id="315" r:id="rId21"/>
    <p:sldId id="3343" r:id="rId22"/>
    <p:sldId id="3344" r:id="rId23"/>
    <p:sldId id="3345" r:id="rId24"/>
    <p:sldId id="3346" r:id="rId25"/>
    <p:sldId id="3413" r:id="rId26"/>
    <p:sldId id="323" r:id="rId27"/>
    <p:sldId id="326" r:id="rId28"/>
    <p:sldId id="3258" r:id="rId29"/>
    <p:sldId id="3466" r:id="rId30"/>
    <p:sldId id="3412"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B37000-F020-8B75-563E-DB30B4EE428C}" name="Joshua Weinstein" initials="JW" userId="S::jiweinstein@fsu.edu::9aabab7b-db09-43c2-96f0-5da5b01d9982" providerId="AD"/>
  <p188:author id="{4408BA6E-6121-41DA-D77D-AC23D025E4FB}" name="Chesser, Angela" initials="CA" userId="S::Angela.Chesser@fldoe.org::5ef5259a-4894-4f52-bbac-cebd6df0b5a0" providerId="AD"/>
  <p188:author id="{C2AE4E83-81B1-C8DC-350A-F6F61711A91D}" name="Baker, Melissa" initials="BM" userId="S::melissa.baker@fldoe.org::bfbb2e71-399a-4b67-ad2c-946130dec3e6" providerId="AD"/>
  <p188:author id="{EBE24BAA-A643-A49B-8093-78BADF2FC280}" name="Christopher Womack" initials="CW" userId="S::cwomack@fsu.edu::a614934a-1bbd-4c9b-845e-6d51a09fb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933"/>
    <a:srgbClr val="FFAC2A"/>
    <a:srgbClr val="FF6600"/>
    <a:srgbClr val="4472C4"/>
    <a:srgbClr val="273975"/>
    <a:srgbClr val="A42300"/>
    <a:srgbClr val="E9C665"/>
    <a:srgbClr val="5B5C63"/>
    <a:srgbClr val="80778D"/>
    <a:srgbClr val="EF4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cSldViewPr>
  </p:slideViewPr>
  <p:notesTextViewPr>
    <p:cViewPr>
      <p:scale>
        <a:sx n="1" d="1"/>
        <a:sy n="1" d="1"/>
      </p:scale>
      <p:origin x="0" y="0"/>
    </p:cViewPr>
  </p:notesTextViewPr>
  <p:notesViewPr>
    <p:cSldViewPr snapToGrid="0">
      <p:cViewPr>
        <p:scale>
          <a:sx n="1" d="2"/>
          <a:sy n="1" d="2"/>
        </p:scale>
        <p:origin x="4476" y="7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D71AB-3F6E-22BF-656E-73DA54EF89B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D5F71C0-4D5B-4431-9A80-9EE8A6E3439A}" type="datetimeFigureOut">
              <a:rPr lang="en-US" smtClean="0"/>
              <a:t>7/24/2024</a:t>
            </a:fld>
            <a:endParaRPr lang="en-US"/>
          </a:p>
        </p:txBody>
      </p:sp>
    </p:spTree>
    <p:extLst>
      <p:ext uri="{BB962C8B-B14F-4D97-AF65-F5344CB8AC3E}">
        <p14:creationId xmlns:p14="http://schemas.microsoft.com/office/powerpoint/2010/main" val="15174449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3" tIns="48317" rIns="96633" bIns="48317" rtlCol="0"/>
          <a:lstStyle>
            <a:lvl1pPr algn="r">
              <a:defRPr sz="1300"/>
            </a:lvl1pPr>
          </a:lstStyle>
          <a:p>
            <a:fld id="{D0DF878F-6D50-4882-A752-CCCE394A2D82}" type="datetimeFigureOut">
              <a:rPr lang="en-US" smtClean="0"/>
              <a:t>7/24/2024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3" tIns="48317" rIns="96633"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3" tIns="48317" rIns="96633"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3" tIns="48317" rIns="96633" bIns="48317" rtlCol="0" anchor="b"/>
          <a:lstStyle>
            <a:lvl1pPr algn="r">
              <a:defRPr sz="1300"/>
            </a:lvl1pPr>
          </a:lstStyle>
          <a:p>
            <a:fld id="{6F5D971D-4465-48D4-AE04-A7A9308E4CC4}" type="slidenum">
              <a:rPr lang="en-US" smtClean="0"/>
              <a:t>‹#›</a:t>
            </a:fld>
            <a:endParaRPr lang="en-US"/>
          </a:p>
        </p:txBody>
      </p:sp>
    </p:spTree>
    <p:extLst>
      <p:ext uri="{BB962C8B-B14F-4D97-AF65-F5344CB8AC3E}">
        <p14:creationId xmlns:p14="http://schemas.microsoft.com/office/powerpoint/2010/main" val="40684191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099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655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279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993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687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440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65B7BC0C-ACC9-D0AB-9552-999C749148F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1841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99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561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6417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666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903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18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098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903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856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056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4710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0938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4319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77CCF6AE-E691-79A6-49F7-CD37A69AC7B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34274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812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230B8FE8-0750-58A3-86B5-5A67B9B9F76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01289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75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F8EBE924-A263-389A-4C9E-D6B23C7386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4987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201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733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468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559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27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152D-1EB5-2C94-8CD4-E62A044850B3}"/>
              </a:ext>
            </a:extLst>
          </p:cNvPr>
          <p:cNvSpPr>
            <a:spLocks noGrp="1"/>
          </p:cNvSpPr>
          <p:nvPr>
            <p:ph type="title" hasCustomPrompt="1"/>
          </p:nvPr>
        </p:nvSpPr>
        <p:spPr>
          <a:xfrm>
            <a:off x="1415562" y="2571994"/>
            <a:ext cx="9381392"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8" name="Content Placeholder 7">
            <a:extLst>
              <a:ext uri="{FF2B5EF4-FFF2-40B4-BE49-F238E27FC236}">
                <a16:creationId xmlns:a16="http://schemas.microsoft.com/office/drawing/2014/main" id="{94A1F513-B76A-E385-1D0F-C7562616EC0D}"/>
              </a:ext>
            </a:extLst>
          </p:cNvPr>
          <p:cNvSpPr>
            <a:spLocks noGrp="1"/>
          </p:cNvSpPr>
          <p:nvPr>
            <p:ph sz="quarter" idx="10" hasCustomPrompt="1"/>
          </p:nvPr>
        </p:nvSpPr>
        <p:spPr>
          <a:xfrm>
            <a:off x="3802856" y="4460899"/>
            <a:ext cx="4586288" cy="639763"/>
          </a:xfrm>
        </p:spPr>
        <p:txBody>
          <a:bodyPr>
            <a:noAutofit/>
          </a:bodyPr>
          <a:lstStyle>
            <a:lvl1pPr marL="0" indent="0" algn="ctr">
              <a:buNone/>
              <a:defRPr sz="3600">
                <a:solidFill>
                  <a:srgbClr val="273975"/>
                </a:solidFill>
                <a:latin typeface="Arial" panose="020B0604020202020204" pitchFamily="34" charset="0"/>
                <a:cs typeface="Arial" panose="020B0604020202020204" pitchFamily="34" charset="0"/>
              </a:defRPr>
            </a:lvl1pPr>
            <a:lvl2pPr>
              <a:defRPr>
                <a:solidFill>
                  <a:srgbClr val="273975"/>
                </a:solidFill>
              </a:defRPr>
            </a:lvl2pPr>
            <a:lvl3pPr>
              <a:defRPr>
                <a:solidFill>
                  <a:srgbClr val="273975"/>
                </a:solidFill>
              </a:defRPr>
            </a:lvl3pPr>
            <a:lvl4pPr>
              <a:defRPr>
                <a:solidFill>
                  <a:srgbClr val="273975"/>
                </a:solidFill>
              </a:defRPr>
            </a:lvl4pPr>
            <a:lvl5pPr>
              <a:defRPr>
                <a:solidFill>
                  <a:srgbClr val="273975"/>
                </a:solidFill>
              </a:defRPr>
            </a:lvl5pPr>
          </a:lstStyle>
          <a:p>
            <a:pPr lvl="0"/>
            <a:r>
              <a:rPr lang="en-US"/>
              <a:t>Click to edit sub title</a:t>
            </a:r>
          </a:p>
        </p:txBody>
      </p:sp>
    </p:spTree>
    <p:extLst>
      <p:ext uri="{BB962C8B-B14F-4D97-AF65-F5344CB8AC3E}">
        <p14:creationId xmlns:p14="http://schemas.microsoft.com/office/powerpoint/2010/main" val="3480811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94A3-4E5C-0ED0-79E4-17735916F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54F6EC-FCBC-6472-C981-908D48D19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D1E25-DA28-E292-98E3-B429D19AD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61FCD-F870-8133-2CBB-1749FD810483}"/>
              </a:ext>
            </a:extLst>
          </p:cNvPr>
          <p:cNvSpPr>
            <a:spLocks noGrp="1"/>
          </p:cNvSpPr>
          <p:nvPr>
            <p:ph type="dt" sz="half" idx="10"/>
          </p:nvPr>
        </p:nvSpPr>
        <p:spPr/>
        <p:txBody>
          <a:bodyPr/>
          <a:lstStyle/>
          <a:p>
            <a:fld id="{9A86F6E4-0DAD-49A0-9E90-A0A67FA141FF}" type="datetime1">
              <a:rPr lang="en-US" smtClean="0"/>
              <a:t>7/24/2024</a:t>
            </a:fld>
            <a:endParaRPr lang="en-US"/>
          </a:p>
        </p:txBody>
      </p:sp>
      <p:sp>
        <p:nvSpPr>
          <p:cNvPr id="6" name="Footer Placeholder 5">
            <a:extLst>
              <a:ext uri="{FF2B5EF4-FFF2-40B4-BE49-F238E27FC236}">
                <a16:creationId xmlns:a16="http://schemas.microsoft.com/office/drawing/2014/main" id="{A98742B4-A146-4301-34E1-62BDF96BB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CDBE1-CD4D-0BF3-3E0B-21EAE01110FC}"/>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425456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0019-60FA-BFCA-E033-24007B5D1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3B2ADA-F6E2-9479-551A-5F7B8F81C6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0ACBC-C626-C2E3-8DA6-BF681453B392}"/>
              </a:ext>
            </a:extLst>
          </p:cNvPr>
          <p:cNvSpPr>
            <a:spLocks noGrp="1"/>
          </p:cNvSpPr>
          <p:nvPr>
            <p:ph type="dt" sz="half" idx="10"/>
          </p:nvPr>
        </p:nvSpPr>
        <p:spPr/>
        <p:txBody>
          <a:bodyPr/>
          <a:lstStyle/>
          <a:p>
            <a:fld id="{3CF62BFE-1950-477A-A6C4-5C4EBD8F8F3A}" type="datetime1">
              <a:rPr lang="en-US" smtClean="0"/>
              <a:t>7/24/2024</a:t>
            </a:fld>
            <a:endParaRPr lang="en-US"/>
          </a:p>
        </p:txBody>
      </p:sp>
      <p:sp>
        <p:nvSpPr>
          <p:cNvPr id="5" name="Footer Placeholder 4">
            <a:extLst>
              <a:ext uri="{FF2B5EF4-FFF2-40B4-BE49-F238E27FC236}">
                <a16:creationId xmlns:a16="http://schemas.microsoft.com/office/drawing/2014/main" id="{F15CA73B-D3A9-7D84-E583-8A1B28328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C3A63-7698-AECA-10A9-0116FAE14BB3}"/>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379862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0BB8A-814F-384E-53D1-9F1CD2F7F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A4B2A2-4B09-4369-602D-80316144A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FE099-A38E-784C-0F6C-103176531853}"/>
              </a:ext>
            </a:extLst>
          </p:cNvPr>
          <p:cNvSpPr>
            <a:spLocks noGrp="1"/>
          </p:cNvSpPr>
          <p:nvPr>
            <p:ph type="dt" sz="half" idx="10"/>
          </p:nvPr>
        </p:nvSpPr>
        <p:spPr/>
        <p:txBody>
          <a:bodyPr/>
          <a:lstStyle/>
          <a:p>
            <a:fld id="{ECF94FCB-6279-4BE4-8C7C-275F491FC6E0}" type="datetime1">
              <a:rPr lang="en-US" smtClean="0"/>
              <a:t>7/24/2024</a:t>
            </a:fld>
            <a:endParaRPr lang="en-US"/>
          </a:p>
        </p:txBody>
      </p:sp>
      <p:sp>
        <p:nvSpPr>
          <p:cNvPr id="5" name="Footer Placeholder 4">
            <a:extLst>
              <a:ext uri="{FF2B5EF4-FFF2-40B4-BE49-F238E27FC236}">
                <a16:creationId xmlns:a16="http://schemas.microsoft.com/office/drawing/2014/main" id="{058A5575-3542-E02D-6D2A-9B9480A11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3D9F1-83DF-00D1-CD8A-0883034C6E23}"/>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3600566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EDF3-80F9-F25B-AD76-D00B17320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ACB3E-5192-5EC3-62C3-96F4A63DD5C3}"/>
              </a:ext>
            </a:extLst>
          </p:cNvPr>
          <p:cNvSpPr>
            <a:spLocks noGrp="1"/>
          </p:cNvSpPr>
          <p:nvPr>
            <p:ph type="dt" sz="half" idx="10"/>
          </p:nvPr>
        </p:nvSpPr>
        <p:spPr/>
        <p:txBody>
          <a:bodyPr/>
          <a:lstStyle/>
          <a:p>
            <a:fld id="{3028ED07-CAB6-4C9D-BC29-E217FDFE6C65}" type="datetime1">
              <a:rPr lang="en-US" smtClean="0"/>
              <a:t>7/24/2024</a:t>
            </a:fld>
            <a:endParaRPr lang="en-US"/>
          </a:p>
        </p:txBody>
      </p:sp>
      <p:sp>
        <p:nvSpPr>
          <p:cNvPr id="4" name="Footer Placeholder 3">
            <a:extLst>
              <a:ext uri="{FF2B5EF4-FFF2-40B4-BE49-F238E27FC236}">
                <a16:creationId xmlns:a16="http://schemas.microsoft.com/office/drawing/2014/main" id="{A4904532-3B8F-2033-D50B-F623370AAD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8ACF1B-11F9-5860-CA0D-FA1CD10CA65D}"/>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113498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OE Title Page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DE06-774E-7775-2141-105B78404D93}"/>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title style</a:t>
            </a:r>
          </a:p>
        </p:txBody>
      </p:sp>
      <p:sp>
        <p:nvSpPr>
          <p:cNvPr id="3" name="Subtitle 2">
            <a:extLst>
              <a:ext uri="{FF2B5EF4-FFF2-40B4-BE49-F238E27FC236}">
                <a16:creationId xmlns:a16="http://schemas.microsoft.com/office/drawing/2014/main" id="{619D6074-BB36-AEEF-9F20-6F911BA1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D79BC-2F46-2999-709E-517F25FC45B3}"/>
              </a:ext>
            </a:extLst>
          </p:cNvPr>
          <p:cNvSpPr>
            <a:spLocks noGrp="1"/>
          </p:cNvSpPr>
          <p:nvPr>
            <p:ph type="dt" sz="half" idx="10"/>
          </p:nvPr>
        </p:nvSpPr>
        <p:spPr/>
        <p:txBody>
          <a:bodyPr/>
          <a:lstStyle/>
          <a:p>
            <a:fld id="{BDAEF3B6-7764-4827-B793-840B4DE3030D}" type="datetime1">
              <a:rPr lang="en-US" smtClean="0"/>
              <a:t>7/24/2024</a:t>
            </a:fld>
            <a:endParaRPr lang="en-US"/>
          </a:p>
        </p:txBody>
      </p:sp>
      <p:sp>
        <p:nvSpPr>
          <p:cNvPr id="5" name="Footer Placeholder 4">
            <a:extLst>
              <a:ext uri="{FF2B5EF4-FFF2-40B4-BE49-F238E27FC236}">
                <a16:creationId xmlns:a16="http://schemas.microsoft.com/office/drawing/2014/main" id="{D66D255C-0C5A-A6C7-9200-D8D3ED6EA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845F7-BDEA-3BBC-90CD-907191AE0638}"/>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2740725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OE 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7842-CBF8-9B25-C65D-583BA4870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55CB8-1424-4E33-B519-00B8BF7150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40427-0494-FAFC-0A4F-83BA043FCD2E}"/>
              </a:ext>
            </a:extLst>
          </p:cNvPr>
          <p:cNvSpPr>
            <a:spLocks noGrp="1"/>
          </p:cNvSpPr>
          <p:nvPr>
            <p:ph type="dt" sz="half" idx="10"/>
          </p:nvPr>
        </p:nvSpPr>
        <p:spPr/>
        <p:txBody>
          <a:bodyPr/>
          <a:lstStyle/>
          <a:p>
            <a:fld id="{B9FA36F4-0F2B-46B5-A445-8AA8E63FD653}" type="datetime1">
              <a:rPr lang="en-US" smtClean="0"/>
              <a:t>7/24/2024</a:t>
            </a:fld>
            <a:endParaRPr lang="en-US"/>
          </a:p>
        </p:txBody>
      </p:sp>
      <p:sp>
        <p:nvSpPr>
          <p:cNvPr id="5" name="Footer Placeholder 4">
            <a:extLst>
              <a:ext uri="{FF2B5EF4-FFF2-40B4-BE49-F238E27FC236}">
                <a16:creationId xmlns:a16="http://schemas.microsoft.com/office/drawing/2014/main" id="{AD06F3D0-A192-A732-3343-2C3EACE7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0DF42-8CC4-B6F4-DFB7-4745A3CE2400}"/>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2399210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B904-FD7E-79B3-B863-5A2F8AFD2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9F867-A309-16E2-71C3-549388871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8B220-98D7-2B01-1468-A330A05F8AC1}"/>
              </a:ext>
            </a:extLst>
          </p:cNvPr>
          <p:cNvSpPr>
            <a:spLocks noGrp="1"/>
          </p:cNvSpPr>
          <p:nvPr>
            <p:ph type="dt" sz="half" idx="10"/>
          </p:nvPr>
        </p:nvSpPr>
        <p:spPr/>
        <p:txBody>
          <a:bodyPr/>
          <a:lstStyle/>
          <a:p>
            <a:fld id="{270BB71B-5E49-4B42-B76C-022828DF0751}" type="datetime1">
              <a:rPr lang="en-US" smtClean="0"/>
              <a:t>7/24/2024</a:t>
            </a:fld>
            <a:endParaRPr lang="en-US"/>
          </a:p>
        </p:txBody>
      </p:sp>
      <p:sp>
        <p:nvSpPr>
          <p:cNvPr id="5" name="Footer Placeholder 4">
            <a:extLst>
              <a:ext uri="{FF2B5EF4-FFF2-40B4-BE49-F238E27FC236}">
                <a16:creationId xmlns:a16="http://schemas.microsoft.com/office/drawing/2014/main" id="{AE2F01B0-239F-F838-B7A8-F1EEBD7F4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DB486-2948-6397-EA03-10D0DC7A11B7}"/>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1604163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40EB-43DE-C5B4-6E2A-F9898D1CE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42DD3-FAF7-BEFA-A71A-11CF1E85CE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766FD-3789-0C88-9307-4232F5B67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CE71F-2B2A-C369-F7D6-C08576CBE91E}"/>
              </a:ext>
            </a:extLst>
          </p:cNvPr>
          <p:cNvSpPr>
            <a:spLocks noGrp="1"/>
          </p:cNvSpPr>
          <p:nvPr>
            <p:ph type="dt" sz="half" idx="10"/>
          </p:nvPr>
        </p:nvSpPr>
        <p:spPr/>
        <p:txBody>
          <a:bodyPr/>
          <a:lstStyle/>
          <a:p>
            <a:fld id="{512AED81-26AF-47ED-BF9C-171545FC8184}" type="datetime1">
              <a:rPr lang="en-US" smtClean="0"/>
              <a:t>7/24/2024</a:t>
            </a:fld>
            <a:endParaRPr lang="en-US"/>
          </a:p>
        </p:txBody>
      </p:sp>
      <p:sp>
        <p:nvSpPr>
          <p:cNvPr id="6" name="Footer Placeholder 5">
            <a:extLst>
              <a:ext uri="{FF2B5EF4-FFF2-40B4-BE49-F238E27FC236}">
                <a16:creationId xmlns:a16="http://schemas.microsoft.com/office/drawing/2014/main" id="{18D39773-80EC-7552-5C08-519238026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9D6B8-131A-EB9B-D4B9-1AAB13300EE2}"/>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88236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75D1-8CE6-EA96-F47E-0E5CD6A4A5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8189A-56EE-8844-A8F5-D3B0CB21F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7E649-C8AE-9E65-A9FC-64389DE7C5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E524C-6FE9-B2DE-14A4-DAB766158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452E2-B1BF-A800-83A3-36D3453D6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DE9BD-029E-49DE-BFD0-3823F9DAC248}"/>
              </a:ext>
            </a:extLst>
          </p:cNvPr>
          <p:cNvSpPr>
            <a:spLocks noGrp="1"/>
          </p:cNvSpPr>
          <p:nvPr>
            <p:ph type="dt" sz="half" idx="10"/>
          </p:nvPr>
        </p:nvSpPr>
        <p:spPr/>
        <p:txBody>
          <a:bodyPr/>
          <a:lstStyle/>
          <a:p>
            <a:fld id="{85660F70-EB78-4C3D-A603-E9F2BE58746F}" type="datetime1">
              <a:rPr lang="en-US" smtClean="0"/>
              <a:t>7/24/2024</a:t>
            </a:fld>
            <a:endParaRPr lang="en-US"/>
          </a:p>
        </p:txBody>
      </p:sp>
      <p:sp>
        <p:nvSpPr>
          <p:cNvPr id="8" name="Footer Placeholder 7">
            <a:extLst>
              <a:ext uri="{FF2B5EF4-FFF2-40B4-BE49-F238E27FC236}">
                <a16:creationId xmlns:a16="http://schemas.microsoft.com/office/drawing/2014/main" id="{9EA91B73-E572-8C80-00E1-CD7C9D606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45875B-9952-FD97-5233-876C57162219}"/>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3997536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C95D-7B63-CAB3-759D-B6B701B23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C8976-F7E5-776A-FAAB-254A31A2D77D}"/>
              </a:ext>
            </a:extLst>
          </p:cNvPr>
          <p:cNvSpPr>
            <a:spLocks noGrp="1"/>
          </p:cNvSpPr>
          <p:nvPr>
            <p:ph type="dt" sz="half" idx="10"/>
          </p:nvPr>
        </p:nvSpPr>
        <p:spPr/>
        <p:txBody>
          <a:bodyPr/>
          <a:lstStyle/>
          <a:p>
            <a:fld id="{18EDEBEB-60E0-4FD4-9339-B31F3259BE59}" type="datetime1">
              <a:rPr lang="en-US" smtClean="0"/>
              <a:t>7/24/2024</a:t>
            </a:fld>
            <a:endParaRPr lang="en-US"/>
          </a:p>
        </p:txBody>
      </p:sp>
      <p:sp>
        <p:nvSpPr>
          <p:cNvPr id="4" name="Footer Placeholder 3">
            <a:extLst>
              <a:ext uri="{FF2B5EF4-FFF2-40B4-BE49-F238E27FC236}">
                <a16:creationId xmlns:a16="http://schemas.microsoft.com/office/drawing/2014/main" id="{3CDD16FB-40E4-1839-A5CE-42DB9212C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3401E-73CE-F451-B28A-67A0F7F84F60}"/>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3111741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D8DC5-390A-132F-0F37-570B9A8B171D}"/>
              </a:ext>
            </a:extLst>
          </p:cNvPr>
          <p:cNvSpPr>
            <a:spLocks noGrp="1"/>
          </p:cNvSpPr>
          <p:nvPr>
            <p:ph type="dt" sz="half" idx="10"/>
          </p:nvPr>
        </p:nvSpPr>
        <p:spPr/>
        <p:txBody>
          <a:bodyPr/>
          <a:lstStyle/>
          <a:p>
            <a:fld id="{2973325F-E2B4-4582-9EA6-FC208A2C1A57}" type="datetime1">
              <a:rPr lang="en-US" smtClean="0"/>
              <a:t>7/24/2024</a:t>
            </a:fld>
            <a:endParaRPr lang="en-US"/>
          </a:p>
        </p:txBody>
      </p:sp>
      <p:sp>
        <p:nvSpPr>
          <p:cNvPr id="3" name="Footer Placeholder 2">
            <a:extLst>
              <a:ext uri="{FF2B5EF4-FFF2-40B4-BE49-F238E27FC236}">
                <a16:creationId xmlns:a16="http://schemas.microsoft.com/office/drawing/2014/main" id="{F48FC27D-16E2-05A3-FDCB-E02679F1FF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592A90-D3A6-8242-5095-8A9103F06AB8}"/>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26591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9812-CA08-8996-A363-8E6496333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7ADCE-DD15-013A-1058-87D98E2DF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77054-C96E-9B1E-429E-804F5441D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1735E-91F6-495B-0BD6-A61A6CA6FDD6}"/>
              </a:ext>
            </a:extLst>
          </p:cNvPr>
          <p:cNvSpPr>
            <a:spLocks noGrp="1"/>
          </p:cNvSpPr>
          <p:nvPr>
            <p:ph type="dt" sz="half" idx="10"/>
          </p:nvPr>
        </p:nvSpPr>
        <p:spPr/>
        <p:txBody>
          <a:bodyPr/>
          <a:lstStyle/>
          <a:p>
            <a:fld id="{8C77AD8E-73A3-4AB2-BD09-6C8CB7148E26}" type="datetime1">
              <a:rPr lang="en-US" smtClean="0"/>
              <a:t>7/24/2024</a:t>
            </a:fld>
            <a:endParaRPr lang="en-US"/>
          </a:p>
        </p:txBody>
      </p:sp>
      <p:sp>
        <p:nvSpPr>
          <p:cNvPr id="6" name="Footer Placeholder 5">
            <a:extLst>
              <a:ext uri="{FF2B5EF4-FFF2-40B4-BE49-F238E27FC236}">
                <a16:creationId xmlns:a16="http://schemas.microsoft.com/office/drawing/2014/main" id="{924AF4B2-3C32-BAEC-DF30-81B61A99A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1A2AC-91DB-EC29-E0B2-A97F1DE6B9A1}"/>
              </a:ext>
            </a:extLst>
          </p:cNvPr>
          <p:cNvSpPr>
            <a:spLocks noGrp="1"/>
          </p:cNvSpPr>
          <p:nvPr>
            <p:ph type="sldNum" sz="quarter" idx="12"/>
          </p:nvPr>
        </p:nvSpPr>
        <p:spPr/>
        <p:txBody>
          <a:bodyPr/>
          <a:lstStyle/>
          <a:p>
            <a:fld id="{A6E38F66-3673-4527-A583-14DBE9898DCD}" type="slidenum">
              <a:rPr lang="en-US" smtClean="0"/>
              <a:t>‹#›</a:t>
            </a:fld>
            <a:endParaRPr lang="en-US"/>
          </a:p>
        </p:txBody>
      </p:sp>
    </p:spTree>
    <p:extLst>
      <p:ext uri="{BB962C8B-B14F-4D97-AF65-F5344CB8AC3E}">
        <p14:creationId xmlns:p14="http://schemas.microsoft.com/office/powerpoint/2010/main" val="4075663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8F4FB-3B0F-DCB0-333E-B09A8261A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937662-26CB-E95D-09DD-62EA4E64C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8033C-19ED-8F6E-D88B-EEAE5C41D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88982-96B5-4C1F-9FEA-4B902A3B740B}" type="datetime1">
              <a:rPr lang="en-US" smtClean="0"/>
              <a:t>7/24/2024</a:t>
            </a:fld>
            <a:endParaRPr lang="en-US"/>
          </a:p>
        </p:txBody>
      </p:sp>
      <p:sp>
        <p:nvSpPr>
          <p:cNvPr id="5" name="Footer Placeholder 4">
            <a:extLst>
              <a:ext uri="{FF2B5EF4-FFF2-40B4-BE49-F238E27FC236}">
                <a16:creationId xmlns:a16="http://schemas.microsoft.com/office/drawing/2014/main" id="{6B383064-DB37-A4C2-E80C-1B32CAFB2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ED871-5693-7D5F-0895-88505918B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38F66-3673-4527-A583-14DBE9898DCD}" type="slidenum">
              <a:rPr lang="en-US" smtClean="0"/>
              <a:t>‹#›</a:t>
            </a:fld>
            <a:endParaRPr lang="en-US"/>
          </a:p>
        </p:txBody>
      </p:sp>
    </p:spTree>
    <p:extLst>
      <p:ext uri="{BB962C8B-B14F-4D97-AF65-F5344CB8AC3E}">
        <p14:creationId xmlns:p14="http://schemas.microsoft.com/office/powerpoint/2010/main" val="12134339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hf hdr="0" ftr="0" dt="0"/>
  <p:txStyles>
    <p:titleStyle>
      <a:lvl1pPr algn="ctr" defTabSz="914400" rtl="0" eaLnBrk="1" latinLnBrk="0" hangingPunct="1">
        <a:lnSpc>
          <a:spcPct val="9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B6D423-0600-04ED-B563-1144E6EEF2D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4" descr="A picture containing blue, screenshot, electric blue, majorelle blue&#10;&#10;Description automatically generated">
            <a:extLst>
              <a:ext uri="{FF2B5EF4-FFF2-40B4-BE49-F238E27FC236}">
                <a16:creationId xmlns:a16="http://schemas.microsoft.com/office/drawing/2014/main" id="{4525C34C-514B-43AA-66A4-677D0F37B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039" y="2537700"/>
            <a:ext cx="9542082" cy="1406675"/>
          </a:xfrm>
          <a:prstGeom prst="rect">
            <a:avLst/>
          </a:prstGeom>
        </p:spPr>
      </p:pic>
      <p:sp>
        <p:nvSpPr>
          <p:cNvPr id="2" name="Title 1">
            <a:extLst>
              <a:ext uri="{FF2B5EF4-FFF2-40B4-BE49-F238E27FC236}">
                <a16:creationId xmlns:a16="http://schemas.microsoft.com/office/drawing/2014/main" id="{33F727A2-2EC2-21ED-38B7-EE830F0F5663}"/>
              </a:ext>
            </a:extLst>
          </p:cNvPr>
          <p:cNvSpPr>
            <a:spLocks noGrp="1"/>
          </p:cNvSpPr>
          <p:nvPr>
            <p:ph type="title"/>
          </p:nvPr>
        </p:nvSpPr>
        <p:spPr/>
        <p:txBody>
          <a:bodyPr>
            <a:noAutofit/>
          </a:bodyPr>
          <a:lstStyle/>
          <a:p>
            <a:r>
              <a:rPr lang="en-US" sz="4000"/>
              <a:t>Florida’s Harm Prevention and Threat Management Model</a:t>
            </a:r>
          </a:p>
        </p:txBody>
      </p:sp>
      <p:sp>
        <p:nvSpPr>
          <p:cNvPr id="4" name="Content Placeholder 3">
            <a:extLst>
              <a:ext uri="{FF2B5EF4-FFF2-40B4-BE49-F238E27FC236}">
                <a16:creationId xmlns:a16="http://schemas.microsoft.com/office/drawing/2014/main" id="{53C68EE2-5938-2F18-BEE7-F9B3A4AABC24}"/>
              </a:ext>
            </a:extLst>
          </p:cNvPr>
          <p:cNvSpPr>
            <a:spLocks noGrp="1"/>
          </p:cNvSpPr>
          <p:nvPr>
            <p:ph sz="quarter" idx="10"/>
          </p:nvPr>
        </p:nvSpPr>
        <p:spPr/>
        <p:txBody>
          <a:bodyPr/>
          <a:lstStyle/>
          <a:p>
            <a:r>
              <a:rPr lang="en-US"/>
              <a:t>July 30, 2024</a:t>
            </a:r>
          </a:p>
        </p:txBody>
      </p:sp>
    </p:spTree>
    <p:extLst>
      <p:ext uri="{BB962C8B-B14F-4D97-AF65-F5344CB8AC3E}">
        <p14:creationId xmlns:p14="http://schemas.microsoft.com/office/powerpoint/2010/main" val="802286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E6F0B2E-2043-9D7A-ED8A-41CE1668450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F37FC4-7E3B-A1BD-6C4F-88F11943AF43}"/>
              </a:ext>
            </a:extLst>
          </p:cNvPr>
          <p:cNvSpPr>
            <a:spLocks noGrp="1"/>
          </p:cNvSpPr>
          <p:nvPr>
            <p:ph type="title"/>
          </p:nvPr>
        </p:nvSpPr>
        <p:spPr/>
        <p:txBody>
          <a:bodyPr/>
          <a:lstStyle/>
          <a:p>
            <a:r>
              <a:rPr lang="en-US"/>
              <a:t>SBTMT Role Clarification</a:t>
            </a:r>
          </a:p>
        </p:txBody>
      </p:sp>
      <p:sp>
        <p:nvSpPr>
          <p:cNvPr id="3" name="Content Placeholder 2">
            <a:extLst>
              <a:ext uri="{FF2B5EF4-FFF2-40B4-BE49-F238E27FC236}">
                <a16:creationId xmlns:a16="http://schemas.microsoft.com/office/drawing/2014/main" id="{24EF605F-5A63-5738-90F4-B500DD5D8CBB}"/>
              </a:ext>
            </a:extLst>
          </p:cNvPr>
          <p:cNvSpPr>
            <a:spLocks noGrp="1"/>
          </p:cNvSpPr>
          <p:nvPr>
            <p:ph idx="1"/>
          </p:nvPr>
        </p:nvSpPr>
        <p:spPr/>
        <p:txBody>
          <a:bodyPr>
            <a:normAutofit/>
          </a:bodyPr>
          <a:lstStyle/>
          <a:p>
            <a:pPr marL="0" indent="0">
              <a:buNone/>
            </a:pPr>
            <a:endParaRPr lang="en-US"/>
          </a:p>
          <a:p>
            <a:pPr marL="0" indent="0">
              <a:buNone/>
            </a:pPr>
            <a:r>
              <a:rPr lang="en-US" sz="3600"/>
              <a:t>Individual with personal knowledge of student being assessed can be a sitting member of the team. </a:t>
            </a:r>
          </a:p>
          <a:p>
            <a:endParaRPr lang="en-US"/>
          </a:p>
          <a:p>
            <a:pPr marL="0" indent="0">
              <a:buNone/>
            </a:pPr>
            <a:r>
              <a:rPr lang="en-US" sz="3200"/>
              <a:t>If the person is not a core team member and is there to provide background knowledge, they are not required to be trained and they are not a decision-making member. This staff member must be an instructional or administrative employee.</a:t>
            </a:r>
          </a:p>
          <a:p>
            <a:endParaRPr lang="en-US"/>
          </a:p>
          <a:p>
            <a:pPr marL="0" indent="0">
              <a:buNone/>
            </a:pPr>
            <a:endParaRPr lang="en-US"/>
          </a:p>
        </p:txBody>
      </p:sp>
      <p:sp>
        <p:nvSpPr>
          <p:cNvPr id="4" name="Slide Number Placeholder 3">
            <a:extLst>
              <a:ext uri="{FF2B5EF4-FFF2-40B4-BE49-F238E27FC236}">
                <a16:creationId xmlns:a16="http://schemas.microsoft.com/office/drawing/2014/main" id="{D9C32224-677F-84C6-0A71-C330B3DFB7F7}"/>
              </a:ext>
            </a:extLst>
          </p:cNvPr>
          <p:cNvSpPr>
            <a:spLocks noGrp="1"/>
          </p:cNvSpPr>
          <p:nvPr>
            <p:ph type="sldNum" sz="quarter" idx="12"/>
          </p:nvPr>
        </p:nvSpPr>
        <p:spPr/>
        <p:txBody>
          <a:bodyPr/>
          <a:lstStyle/>
          <a:p>
            <a:fld id="{A6E38F66-3673-4527-A583-14DBE9898DCD}" type="slidenum">
              <a:rPr lang="en-US" smtClean="0"/>
              <a:t>10</a:t>
            </a:fld>
            <a:endParaRPr lang="en-US"/>
          </a:p>
        </p:txBody>
      </p:sp>
    </p:spTree>
    <p:extLst>
      <p:ext uri="{BB962C8B-B14F-4D97-AF65-F5344CB8AC3E}">
        <p14:creationId xmlns:p14="http://schemas.microsoft.com/office/powerpoint/2010/main" val="9090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0B486CB-0E03-969F-B7D0-F7148841C0D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2C385B-DB17-ABB0-6702-27BB22DC17A1}"/>
              </a:ext>
            </a:extLst>
          </p:cNvPr>
          <p:cNvSpPr>
            <a:spLocks noGrp="1"/>
          </p:cNvSpPr>
          <p:nvPr>
            <p:ph type="title"/>
          </p:nvPr>
        </p:nvSpPr>
        <p:spPr>
          <a:xfrm>
            <a:off x="0" y="365125"/>
            <a:ext cx="12192000" cy="1325563"/>
          </a:xfrm>
        </p:spPr>
        <p:txBody>
          <a:bodyPr>
            <a:noAutofit/>
          </a:bodyPr>
          <a:lstStyle/>
          <a:p>
            <a:r>
              <a:rPr lang="en-US" sz="3200"/>
              <a:t>SBTMT Chair and Vice-Chair Roles and Responsibilities</a:t>
            </a:r>
          </a:p>
        </p:txBody>
      </p:sp>
      <p:sp>
        <p:nvSpPr>
          <p:cNvPr id="3" name="Content Placeholder 2">
            <a:extLst>
              <a:ext uri="{FF2B5EF4-FFF2-40B4-BE49-F238E27FC236}">
                <a16:creationId xmlns:a16="http://schemas.microsoft.com/office/drawing/2014/main" id="{8FC1C439-CF54-60B0-00BC-107BEEAD56E0}"/>
              </a:ext>
            </a:extLst>
          </p:cNvPr>
          <p:cNvSpPr>
            <a:spLocks noGrp="1"/>
          </p:cNvSpPr>
          <p:nvPr>
            <p:ph idx="1"/>
          </p:nvPr>
        </p:nvSpPr>
        <p:spPr>
          <a:xfrm>
            <a:off x="838200" y="1825625"/>
            <a:ext cx="10515600" cy="4667250"/>
          </a:xfrm>
        </p:spPr>
        <p:txBody>
          <a:bodyPr/>
          <a:lstStyle/>
          <a:p>
            <a:r>
              <a:rPr lang="en-US"/>
              <a:t>Chair is the point person at each school re: threat management.</a:t>
            </a:r>
          </a:p>
          <a:p>
            <a:r>
              <a:rPr lang="en-US"/>
              <a:t>Vice-Chair performs duties of Chair when Chair is absent.</a:t>
            </a:r>
          </a:p>
          <a:p>
            <a:r>
              <a:rPr lang="en-US"/>
              <a:t>All reports of threats and concerning behavior are reported to Chair.</a:t>
            </a:r>
          </a:p>
          <a:p>
            <a:r>
              <a:rPr lang="en-US"/>
              <a:t>Chair assesses each report for factual basis and merit.</a:t>
            </a:r>
          </a:p>
          <a:p>
            <a:r>
              <a:rPr lang="en-US"/>
              <a:t>Chair can summarily close report, or refer to entire SBTMT (Principal and DTMC review).</a:t>
            </a:r>
          </a:p>
          <a:p>
            <a:pPr marL="0" indent="0">
              <a:buNone/>
            </a:pPr>
            <a:endParaRPr lang="en-US"/>
          </a:p>
          <a:p>
            <a:endParaRPr lang="en-US"/>
          </a:p>
        </p:txBody>
      </p:sp>
      <p:sp>
        <p:nvSpPr>
          <p:cNvPr id="4" name="Slide Number Placeholder 3">
            <a:extLst>
              <a:ext uri="{FF2B5EF4-FFF2-40B4-BE49-F238E27FC236}">
                <a16:creationId xmlns:a16="http://schemas.microsoft.com/office/drawing/2014/main" id="{7B14F1E9-C1B9-497E-1EF3-7AD8DDDC0E6E}"/>
              </a:ext>
            </a:extLst>
          </p:cNvPr>
          <p:cNvSpPr>
            <a:spLocks noGrp="1"/>
          </p:cNvSpPr>
          <p:nvPr>
            <p:ph type="sldNum" sz="quarter" idx="12"/>
          </p:nvPr>
        </p:nvSpPr>
        <p:spPr/>
        <p:txBody>
          <a:bodyPr/>
          <a:lstStyle/>
          <a:p>
            <a:fld id="{A6E38F66-3673-4527-A583-14DBE9898DCD}" type="slidenum">
              <a:rPr lang="en-US" smtClean="0"/>
              <a:t>11</a:t>
            </a:fld>
            <a:endParaRPr lang="en-US"/>
          </a:p>
        </p:txBody>
      </p:sp>
    </p:spTree>
    <p:extLst>
      <p:ext uri="{BB962C8B-B14F-4D97-AF65-F5344CB8AC3E}">
        <p14:creationId xmlns:p14="http://schemas.microsoft.com/office/powerpoint/2010/main" val="764089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7E6B952-366F-F91B-97EF-9F531B931C8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B84DFE-9050-D9AA-76AB-552CBF872D3A}"/>
              </a:ext>
            </a:extLst>
          </p:cNvPr>
          <p:cNvSpPr>
            <a:spLocks noGrp="1"/>
          </p:cNvSpPr>
          <p:nvPr>
            <p:ph type="title"/>
          </p:nvPr>
        </p:nvSpPr>
        <p:spPr>
          <a:xfrm>
            <a:off x="838200" y="446642"/>
            <a:ext cx="10515600" cy="966788"/>
          </a:xfrm>
        </p:spPr>
        <p:txBody>
          <a:bodyPr>
            <a:noAutofit/>
          </a:bodyPr>
          <a:lstStyle/>
          <a:p>
            <a:r>
              <a:rPr lang="en-US" sz="4400"/>
              <a:t>Principal Roles and Responsibilities</a:t>
            </a:r>
          </a:p>
        </p:txBody>
      </p:sp>
      <p:sp>
        <p:nvSpPr>
          <p:cNvPr id="3" name="Content Placeholder 2">
            <a:extLst>
              <a:ext uri="{FF2B5EF4-FFF2-40B4-BE49-F238E27FC236}">
                <a16:creationId xmlns:a16="http://schemas.microsoft.com/office/drawing/2014/main" id="{E0EFFEDF-18EE-2A7A-19D7-FEE234DA4AFC}"/>
              </a:ext>
            </a:extLst>
          </p:cNvPr>
          <p:cNvSpPr>
            <a:spLocks noGrp="1"/>
          </p:cNvSpPr>
          <p:nvPr>
            <p:ph idx="1"/>
          </p:nvPr>
        </p:nvSpPr>
        <p:spPr>
          <a:xfrm>
            <a:off x="410441" y="1520536"/>
            <a:ext cx="10655300" cy="4925458"/>
          </a:xfrm>
        </p:spPr>
        <p:txBody>
          <a:bodyPr vert="horz" lIns="91440" tIns="45720" rIns="91440" bIns="45720" rtlCol="0" anchor="t">
            <a:normAutofit/>
          </a:bodyPr>
          <a:lstStyle/>
          <a:p>
            <a:pPr>
              <a:spcBef>
                <a:spcPts val="0"/>
              </a:spcBef>
              <a:spcAft>
                <a:spcPts val="0"/>
              </a:spcAft>
            </a:pPr>
            <a:endParaRPr lang="en-US">
              <a:effectLst/>
            </a:endParaRPr>
          </a:p>
          <a:p>
            <a:pPr marL="914400" marR="0" lvl="1" indent="-457200">
              <a:lnSpc>
                <a:spcPct val="105000"/>
              </a:lnSpc>
              <a:spcBef>
                <a:spcPts val="0"/>
              </a:spcBef>
              <a:spcAft>
                <a:spcPts val="0"/>
              </a:spcAft>
            </a:pPr>
            <a:r>
              <a:rPr lang="en-US" sz="2800">
                <a:effectLst/>
                <a:latin typeface="Calibri"/>
                <a:ea typeface="Times New Roman" panose="02020603050405020304" pitchFamily="18" charset="0"/>
                <a:cs typeface="Calibri"/>
              </a:rPr>
              <a:t>Review all SBTMT final decisions and recommendations to ensure completeness and fidelity, and the Principal will determine whether he/she concurs with the team’s decisions. </a:t>
            </a:r>
          </a:p>
          <a:p>
            <a:pPr marL="914400" marR="0" lvl="1" indent="-457200">
              <a:lnSpc>
                <a:spcPct val="105000"/>
              </a:lnSpc>
              <a:spcBef>
                <a:spcPts val="0"/>
              </a:spcBef>
              <a:spcAft>
                <a:spcPts val="0"/>
              </a:spcAft>
            </a:pPr>
            <a:r>
              <a:rPr lang="en-US" sz="2800">
                <a:effectLst/>
                <a:latin typeface="Calibri"/>
                <a:ea typeface="Times New Roman" panose="02020603050405020304" pitchFamily="18" charset="0"/>
                <a:cs typeface="Calibri"/>
              </a:rPr>
              <a:t>The Principal is the first tier of review in the threat management process.</a:t>
            </a:r>
            <a:endParaRPr lang="en-US" sz="2800">
              <a:effectLst/>
              <a:latin typeface="Times New Roman"/>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11B40E17-146E-3BE5-57BB-DC641FE25284}"/>
              </a:ext>
            </a:extLst>
          </p:cNvPr>
          <p:cNvSpPr>
            <a:spLocks noGrp="1"/>
          </p:cNvSpPr>
          <p:nvPr>
            <p:ph type="sldNum" sz="quarter" idx="12"/>
          </p:nvPr>
        </p:nvSpPr>
        <p:spPr/>
        <p:txBody>
          <a:bodyPr/>
          <a:lstStyle/>
          <a:p>
            <a:fld id="{A6E38F66-3673-4527-A583-14DBE9898DCD}" type="slidenum">
              <a:rPr lang="en-US" smtClean="0"/>
              <a:t>12</a:t>
            </a:fld>
            <a:endParaRPr lang="en-US"/>
          </a:p>
        </p:txBody>
      </p:sp>
    </p:spTree>
    <p:extLst>
      <p:ext uri="{BB962C8B-B14F-4D97-AF65-F5344CB8AC3E}">
        <p14:creationId xmlns:p14="http://schemas.microsoft.com/office/powerpoint/2010/main" val="64422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AA9D863-81AF-9D0B-1EA0-1EA83146328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Content Placeholder 4" descr="A picture containing blue, screenshot, electric blue, majorelle blue&#10;&#10;Description automatically generated">
            <a:extLst>
              <a:ext uri="{FF2B5EF4-FFF2-40B4-BE49-F238E27FC236}">
                <a16:creationId xmlns:a16="http://schemas.microsoft.com/office/drawing/2014/main" id="{D78B0D69-1434-5330-A47C-65ED617C7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Picture 3" descr="A person standing in front of a group of people&#10;&#10;Description automatically generated">
            <a:extLst>
              <a:ext uri="{FF2B5EF4-FFF2-40B4-BE49-F238E27FC236}">
                <a16:creationId xmlns:a16="http://schemas.microsoft.com/office/drawing/2014/main" id="{CCBCC60C-734D-B25F-9511-061F7EEEA1AF}"/>
              </a:ext>
            </a:extLst>
          </p:cNvPr>
          <p:cNvPicPr>
            <a:picLocks noChangeAspect="1"/>
          </p:cNvPicPr>
          <p:nvPr/>
        </p:nvPicPr>
        <p:blipFill rotWithShape="1">
          <a:blip r:embed="rId4">
            <a:alphaModFix amt="20000"/>
            <a:duotone>
              <a:prstClr val="black"/>
              <a:schemeClr val="accent5">
                <a:tint val="45000"/>
                <a:satMod val="400000"/>
              </a:schemeClr>
            </a:duotone>
            <a:extLst>
              <a:ext uri="{28A0092B-C50C-407E-A947-70E740481C1C}">
                <a14:useLocalDpi xmlns:a14="http://schemas.microsoft.com/office/drawing/2010/main" val="0"/>
              </a:ext>
            </a:extLst>
          </a:blip>
          <a:srcRect t="8209" r="30158"/>
          <a:stretch/>
        </p:blipFill>
        <p:spPr>
          <a:xfrm>
            <a:off x="0" y="0"/>
            <a:ext cx="12192000" cy="6858000"/>
          </a:xfrm>
          <a:prstGeom prst="rect">
            <a:avLst/>
          </a:prstGeom>
        </p:spPr>
      </p:pic>
      <p:sp>
        <p:nvSpPr>
          <p:cNvPr id="13" name="Content Placeholder 3">
            <a:extLst>
              <a:ext uri="{FF2B5EF4-FFF2-40B4-BE49-F238E27FC236}">
                <a16:creationId xmlns:a16="http://schemas.microsoft.com/office/drawing/2014/main" id="{997874CF-1F01-AB6B-A175-774821A5A6FD}"/>
              </a:ext>
            </a:extLst>
          </p:cNvPr>
          <p:cNvSpPr txBox="1">
            <a:spLocks/>
          </p:cNvSpPr>
          <p:nvPr/>
        </p:nvSpPr>
        <p:spPr>
          <a:xfrm>
            <a:off x="766547" y="1810940"/>
            <a:ext cx="10091955" cy="3645570"/>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00000"/>
              </a:lnSpc>
              <a:buSzPct val="100000"/>
              <a:buNone/>
            </a:pPr>
            <a:endParaRPr lang="en-US" sz="4000"/>
          </a:p>
          <a:p>
            <a:pPr marL="101600" indent="0">
              <a:lnSpc>
                <a:spcPct val="100000"/>
              </a:lnSpc>
              <a:buSzPct val="100000"/>
              <a:buNone/>
            </a:pPr>
            <a:r>
              <a:rPr lang="en-US" sz="4000"/>
              <a:t>Any SBTMT or DTMT member must complete Day 1 training in person.</a:t>
            </a:r>
            <a:endParaRPr lang="en-US" sz="4000">
              <a:cs typeface="Calibri"/>
            </a:endParaRPr>
          </a:p>
          <a:p>
            <a:pPr marL="101600" indent="0">
              <a:lnSpc>
                <a:spcPct val="100000"/>
              </a:lnSpc>
              <a:buSzPct val="100000"/>
              <a:buNone/>
            </a:pPr>
            <a:endParaRPr lang="en-US" sz="4000"/>
          </a:p>
          <a:p>
            <a:pPr marL="101600" indent="0">
              <a:lnSpc>
                <a:spcPct val="100000"/>
              </a:lnSpc>
              <a:buSzPct val="100000"/>
              <a:buNone/>
            </a:pPr>
            <a:r>
              <a:rPr lang="en-US" sz="4000"/>
              <a:t>Any Principal, SBTMT Chair or SBTMT Vice-Chair must complete Day 1 training, followed by an additional 4 hours of training in person, specific to their role.</a:t>
            </a:r>
            <a:endParaRPr lang="en-US" sz="4000">
              <a:ea typeface="Calibri"/>
              <a:cs typeface="Calibri"/>
            </a:endParaRPr>
          </a:p>
          <a:p>
            <a:pPr marL="101600" indent="0">
              <a:lnSpc>
                <a:spcPct val="100000"/>
              </a:lnSpc>
              <a:buSzPct val="100000"/>
              <a:buNone/>
            </a:pPr>
            <a:endParaRPr lang="en-US" sz="4000"/>
          </a:p>
          <a:p>
            <a:pPr marL="101600" indent="0">
              <a:lnSpc>
                <a:spcPct val="100000"/>
              </a:lnSpc>
              <a:buSzPct val="100000"/>
              <a:buNone/>
            </a:pPr>
            <a:r>
              <a:rPr lang="en-US" sz="4000">
                <a:cs typeface="Calibri"/>
              </a:rPr>
              <a:t>Any DTMC must complete Day 1 training, followed by an additional 8 hours of training in person, specific to their role.</a:t>
            </a:r>
            <a:endParaRPr lang="en-US" sz="4000">
              <a:ea typeface="Calibri"/>
              <a:cs typeface="Calibri"/>
            </a:endParaRPr>
          </a:p>
          <a:p>
            <a:pPr marL="101600" lvl="0" indent="0" rtl="0">
              <a:lnSpc>
                <a:spcPct val="100000"/>
              </a:lnSpc>
              <a:spcBef>
                <a:spcPts val="1000"/>
              </a:spcBef>
              <a:spcAft>
                <a:spcPts val="0"/>
              </a:spcAft>
              <a:buSzPct val="100000"/>
              <a:buNone/>
            </a:pPr>
            <a:endParaRPr lang="en-US" sz="4000"/>
          </a:p>
          <a:p>
            <a:pPr marL="101600" indent="0">
              <a:lnSpc>
                <a:spcPct val="100000"/>
              </a:lnSpc>
              <a:buSzPct val="100000"/>
              <a:buNone/>
            </a:pPr>
            <a:r>
              <a:rPr lang="en-US" sz="4000"/>
              <a:t>Additionally, the SBTMT and DTMT are required to participate in mandatory annual retraining to be completed </a:t>
            </a:r>
            <a:r>
              <a:rPr lang="en-US" sz="4000" b="1" u="sng">
                <a:solidFill>
                  <a:srgbClr val="FFAC2A"/>
                </a:solidFill>
              </a:rPr>
              <a:t>within the first sixty (60) days of school</a:t>
            </a:r>
            <a:r>
              <a:rPr lang="en-US" sz="4000">
                <a:solidFill>
                  <a:srgbClr val="FFAC2A"/>
                </a:solidFill>
              </a:rPr>
              <a:t>.</a:t>
            </a:r>
            <a:endParaRPr lang="en-US" sz="4000"/>
          </a:p>
          <a:p>
            <a:pPr marL="101600" lvl="0" indent="0" rtl="0">
              <a:lnSpc>
                <a:spcPct val="100000"/>
              </a:lnSpc>
              <a:spcBef>
                <a:spcPts val="1000"/>
              </a:spcBef>
              <a:spcAft>
                <a:spcPts val="0"/>
              </a:spcAft>
              <a:buSzPct val="100000"/>
              <a:buNone/>
            </a:pPr>
            <a:endParaRPr lang="en-US" sz="4000"/>
          </a:p>
          <a:p>
            <a:pPr marL="457200" lvl="0" indent="-355600" rtl="0">
              <a:lnSpc>
                <a:spcPct val="100000"/>
              </a:lnSpc>
              <a:spcBef>
                <a:spcPts val="1000"/>
              </a:spcBef>
              <a:spcAft>
                <a:spcPts val="0"/>
              </a:spcAft>
              <a:buSzPts val="2000"/>
              <a:buChar char="•"/>
            </a:pPr>
            <a:endParaRPr lang="en-US"/>
          </a:p>
          <a:p>
            <a:endParaRPr lang="en-US" sz="3600"/>
          </a:p>
        </p:txBody>
      </p:sp>
      <p:sp>
        <p:nvSpPr>
          <p:cNvPr id="9" name="Text Placeholder 8">
            <a:extLst>
              <a:ext uri="{FF2B5EF4-FFF2-40B4-BE49-F238E27FC236}">
                <a16:creationId xmlns:a16="http://schemas.microsoft.com/office/drawing/2014/main" id="{A7A30C2D-B443-CC0A-2C34-A7D69AA182DC}"/>
              </a:ext>
            </a:extLst>
          </p:cNvPr>
          <p:cNvSpPr>
            <a:spLocks noGrp="1"/>
          </p:cNvSpPr>
          <p:nvPr>
            <p:ph type="body" idx="1"/>
          </p:nvPr>
        </p:nvSpPr>
        <p:spPr>
          <a:xfrm>
            <a:off x="766547" y="769937"/>
            <a:ext cx="10091954" cy="846137"/>
          </a:xfrm>
        </p:spPr>
        <p:txBody>
          <a:bodyPr anchor="ctr">
            <a:normAutofit/>
          </a:bodyPr>
          <a:lstStyle/>
          <a:p>
            <a:pPr algn="ctr"/>
            <a:r>
              <a:rPr lang="en-US" sz="5400">
                <a:latin typeface="Arial" panose="020B0604020202020204" pitchFamily="34" charset="0"/>
                <a:cs typeface="Arial" panose="020B0604020202020204" pitchFamily="34" charset="0"/>
              </a:rPr>
              <a:t>Training Requirements</a:t>
            </a:r>
          </a:p>
        </p:txBody>
      </p:sp>
      <p:sp>
        <p:nvSpPr>
          <p:cNvPr id="2" name="Content Placeholder 3">
            <a:extLst>
              <a:ext uri="{FF2B5EF4-FFF2-40B4-BE49-F238E27FC236}">
                <a16:creationId xmlns:a16="http://schemas.microsoft.com/office/drawing/2014/main" id="{84295689-AC30-9857-4A98-79CB26F83C9F}"/>
              </a:ext>
            </a:extLst>
          </p:cNvPr>
          <p:cNvSpPr txBox="1">
            <a:spLocks/>
          </p:cNvSpPr>
          <p:nvPr/>
        </p:nvSpPr>
        <p:spPr>
          <a:xfrm>
            <a:off x="680283" y="4221040"/>
            <a:ext cx="10091955" cy="1235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a:lnSpc>
                <a:spcPct val="100000"/>
              </a:lnSpc>
              <a:buSzPct val="100000"/>
              <a:buNone/>
            </a:pPr>
            <a:endParaRPr lang="en-US" sz="4000"/>
          </a:p>
        </p:txBody>
      </p:sp>
      <p:sp>
        <p:nvSpPr>
          <p:cNvPr id="6" name="Slide Number Placeholder 5">
            <a:extLst>
              <a:ext uri="{FF2B5EF4-FFF2-40B4-BE49-F238E27FC236}">
                <a16:creationId xmlns:a16="http://schemas.microsoft.com/office/drawing/2014/main" id="{85818566-6A67-104D-3616-627643884220}"/>
              </a:ext>
            </a:extLst>
          </p:cNvPr>
          <p:cNvSpPr>
            <a:spLocks noGrp="1"/>
          </p:cNvSpPr>
          <p:nvPr>
            <p:ph type="sldNum" sz="quarter" idx="12"/>
          </p:nvPr>
        </p:nvSpPr>
        <p:spPr/>
        <p:txBody>
          <a:bodyPr/>
          <a:lstStyle/>
          <a:p>
            <a:fld id="{A6E38F66-3673-4527-A583-14DBE9898DCD}" type="slidenum">
              <a:rPr lang="en-US" smtClean="0"/>
              <a:t>13</a:t>
            </a:fld>
            <a:endParaRPr lang="en-US"/>
          </a:p>
        </p:txBody>
      </p:sp>
    </p:spTree>
    <p:extLst>
      <p:ext uri="{BB962C8B-B14F-4D97-AF65-F5344CB8AC3E}">
        <p14:creationId xmlns:p14="http://schemas.microsoft.com/office/powerpoint/2010/main" val="264004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A6AA-5FA0-C421-4C6B-46324E7C8067}"/>
              </a:ext>
            </a:extLst>
          </p:cNvPr>
          <p:cNvSpPr>
            <a:spLocks noGrp="1"/>
          </p:cNvSpPr>
          <p:nvPr>
            <p:ph type="title"/>
          </p:nvPr>
        </p:nvSpPr>
        <p:spPr/>
        <p:txBody>
          <a:bodyPr>
            <a:normAutofit fontScale="90000"/>
          </a:bodyPr>
          <a:lstStyle/>
          <a:p>
            <a:r>
              <a:rPr lang="en-US"/>
              <a:t>Florida Model </a:t>
            </a:r>
            <a:br>
              <a:rPr lang="en-US"/>
            </a:br>
            <a:r>
              <a:rPr lang="en-US"/>
              <a:t>Training Numbers</a:t>
            </a:r>
          </a:p>
        </p:txBody>
      </p:sp>
      <p:sp>
        <p:nvSpPr>
          <p:cNvPr id="3" name="Content Placeholder 2">
            <a:extLst>
              <a:ext uri="{FF2B5EF4-FFF2-40B4-BE49-F238E27FC236}">
                <a16:creationId xmlns:a16="http://schemas.microsoft.com/office/drawing/2014/main" id="{F6EFE9E8-F18C-81AB-B3BC-70FABEB680FD}"/>
              </a:ext>
            </a:extLst>
          </p:cNvPr>
          <p:cNvSpPr>
            <a:spLocks noGrp="1"/>
          </p:cNvSpPr>
          <p:nvPr>
            <p:ph idx="1"/>
          </p:nvPr>
        </p:nvSpPr>
        <p:spPr/>
        <p:txBody>
          <a:bodyPr/>
          <a:lstStyle/>
          <a:p>
            <a:pPr marL="0" indent="0">
              <a:buNone/>
            </a:pPr>
            <a:endParaRPr lang="en-US" sz="3500">
              <a:effectLst/>
              <a:latin typeface="Calibri" panose="020F0502020204030204" pitchFamily="34" charset="0"/>
              <a:ea typeface="Aptos" panose="020B0004020202020204" pitchFamily="34" charset="0"/>
            </a:endParaRPr>
          </a:p>
          <a:p>
            <a:pPr marL="0" indent="0">
              <a:buNone/>
            </a:pPr>
            <a:r>
              <a:rPr lang="en-US" sz="3500">
                <a:effectLst/>
                <a:latin typeface="Calibri" panose="020F0502020204030204" pitchFamily="34" charset="0"/>
                <a:ea typeface="Aptos" panose="020B0004020202020204" pitchFamily="34" charset="0"/>
              </a:rPr>
              <a:t>Day 1 Florida Model Training: 29,146</a:t>
            </a:r>
          </a:p>
          <a:p>
            <a:pPr marL="0" indent="0">
              <a:buNone/>
            </a:pPr>
            <a:endParaRPr lang="en-US" sz="3500">
              <a:effectLst/>
              <a:latin typeface="Calibri" panose="020F0502020204030204" pitchFamily="34" charset="0"/>
              <a:ea typeface="Aptos" panose="020B0004020202020204" pitchFamily="34" charset="0"/>
            </a:endParaRPr>
          </a:p>
          <a:p>
            <a:pPr marL="0" indent="0">
              <a:buNone/>
            </a:pPr>
            <a:r>
              <a:rPr lang="en-US" sz="3500">
                <a:effectLst/>
                <a:latin typeface="Calibri" panose="020F0502020204030204" pitchFamily="34" charset="0"/>
                <a:ea typeface="Aptos" panose="020B0004020202020204" pitchFamily="34" charset="0"/>
              </a:rPr>
              <a:t>Principal/Chair/Vice Chair Florida Model Training: 13,402</a:t>
            </a:r>
          </a:p>
          <a:p>
            <a:pPr marL="0" indent="0">
              <a:buNone/>
            </a:pPr>
            <a:endParaRPr lang="en-US" sz="3500">
              <a:latin typeface="Calibri" panose="020F0502020204030204" pitchFamily="34" charset="0"/>
              <a:ea typeface="Aptos" panose="020B0004020202020204" pitchFamily="34" charset="0"/>
            </a:endParaRPr>
          </a:p>
          <a:p>
            <a:pPr marL="0" indent="0">
              <a:buNone/>
            </a:pPr>
            <a:r>
              <a:rPr lang="en-US" sz="2000">
                <a:effectLst/>
                <a:latin typeface="Calibri" panose="020F0502020204030204" pitchFamily="34" charset="0"/>
                <a:ea typeface="Aptos" panose="020B0004020202020204" pitchFamily="34" charset="0"/>
              </a:rPr>
              <a:t>*As of 6/24/24</a:t>
            </a:r>
          </a:p>
          <a:p>
            <a:pPr marL="0" indent="0">
              <a:buNone/>
            </a:pPr>
            <a:endParaRPr lang="en-US" sz="3500">
              <a:effectLst/>
              <a:latin typeface="Calibri" panose="020F0502020204030204" pitchFamily="34" charset="0"/>
              <a:ea typeface="Aptos" panose="020B00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31BEB51B-E1BB-CE58-B28F-7FFD9F66D963}"/>
              </a:ext>
            </a:extLst>
          </p:cNvPr>
          <p:cNvSpPr>
            <a:spLocks noGrp="1"/>
          </p:cNvSpPr>
          <p:nvPr>
            <p:ph type="sldNum" sz="quarter" idx="12"/>
          </p:nvPr>
        </p:nvSpPr>
        <p:spPr/>
        <p:txBody>
          <a:bodyPr/>
          <a:lstStyle/>
          <a:p>
            <a:fld id="{A6E38F66-3673-4527-A583-14DBE9898DCD}" type="slidenum">
              <a:rPr lang="en-US" smtClean="0"/>
              <a:t>14</a:t>
            </a:fld>
            <a:endParaRPr lang="en-US"/>
          </a:p>
        </p:txBody>
      </p:sp>
    </p:spTree>
    <p:extLst>
      <p:ext uri="{BB962C8B-B14F-4D97-AF65-F5344CB8AC3E}">
        <p14:creationId xmlns:p14="http://schemas.microsoft.com/office/powerpoint/2010/main" val="469266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C58F-EED0-4B43-E3E3-36F49B5C91A0}"/>
              </a:ext>
            </a:extLst>
          </p:cNvPr>
          <p:cNvSpPr>
            <a:spLocks noGrp="1"/>
          </p:cNvSpPr>
          <p:nvPr>
            <p:ph type="title"/>
          </p:nvPr>
        </p:nvSpPr>
        <p:spPr/>
        <p:txBody>
          <a:bodyPr/>
          <a:lstStyle/>
          <a:p>
            <a:r>
              <a:rPr lang="en-US"/>
              <a:t>DTMCs &amp; Trainers</a:t>
            </a:r>
          </a:p>
        </p:txBody>
      </p:sp>
      <p:sp>
        <p:nvSpPr>
          <p:cNvPr id="3" name="Content Placeholder 2">
            <a:extLst>
              <a:ext uri="{FF2B5EF4-FFF2-40B4-BE49-F238E27FC236}">
                <a16:creationId xmlns:a16="http://schemas.microsoft.com/office/drawing/2014/main" id="{806782B2-ED1C-4046-8957-FAA8914EA7DC}"/>
              </a:ext>
            </a:extLst>
          </p:cNvPr>
          <p:cNvSpPr>
            <a:spLocks noGrp="1"/>
          </p:cNvSpPr>
          <p:nvPr>
            <p:ph idx="1"/>
          </p:nvPr>
        </p:nvSpPr>
        <p:spPr>
          <a:xfrm>
            <a:off x="862584" y="1847691"/>
            <a:ext cx="10515600" cy="4351338"/>
          </a:xfrm>
        </p:spPr>
        <p:txBody>
          <a:bodyPr>
            <a:normAutofit/>
          </a:bodyPr>
          <a:lstStyle/>
          <a:p>
            <a:pPr marL="0" indent="0">
              <a:buNone/>
            </a:pPr>
            <a:r>
              <a:rPr lang="en-US" sz="4500"/>
              <a:t>DTMC &amp; Trainer: 89</a:t>
            </a:r>
          </a:p>
          <a:p>
            <a:pPr marL="0" indent="0">
              <a:buNone/>
            </a:pPr>
            <a:r>
              <a:rPr lang="en-US" sz="4500"/>
              <a:t>DTMC Only: 33</a:t>
            </a:r>
          </a:p>
          <a:p>
            <a:pPr marL="0" indent="0">
              <a:buNone/>
            </a:pPr>
            <a:r>
              <a:rPr lang="en-US" sz="4500"/>
              <a:t>Trainer Only: 128</a:t>
            </a:r>
          </a:p>
          <a:p>
            <a:pPr marL="0" indent="0">
              <a:buNone/>
            </a:pPr>
            <a:r>
              <a:rPr lang="en-US" sz="4500"/>
              <a:t>Total: 250</a:t>
            </a:r>
          </a:p>
          <a:p>
            <a:pPr marL="0" indent="0">
              <a:buNone/>
            </a:pPr>
            <a:endParaRPr lang="en-US" sz="4500"/>
          </a:p>
          <a:p>
            <a:pPr marL="0" indent="0">
              <a:buNone/>
            </a:pPr>
            <a:r>
              <a:rPr lang="en-US" sz="2000">
                <a:effectLst/>
                <a:latin typeface="Calibri" panose="020F0502020204030204" pitchFamily="34" charset="0"/>
                <a:ea typeface="Aptos" panose="020B0004020202020204" pitchFamily="34" charset="0"/>
              </a:rPr>
              <a:t>*As of 6/24/24</a:t>
            </a:r>
          </a:p>
          <a:p>
            <a:pPr marL="0" indent="0">
              <a:buNone/>
            </a:pPr>
            <a:endParaRPr lang="en-US" sz="4500"/>
          </a:p>
        </p:txBody>
      </p:sp>
      <p:cxnSp>
        <p:nvCxnSpPr>
          <p:cNvPr id="5" name="Straight Connector 4">
            <a:extLst>
              <a:ext uri="{FF2B5EF4-FFF2-40B4-BE49-F238E27FC236}">
                <a16:creationId xmlns:a16="http://schemas.microsoft.com/office/drawing/2014/main" id="{B17D7AF3-7536-70C2-E091-64F41214DDA7}"/>
              </a:ext>
            </a:extLst>
          </p:cNvPr>
          <p:cNvCxnSpPr/>
          <p:nvPr/>
        </p:nvCxnSpPr>
        <p:spPr>
          <a:xfrm>
            <a:off x="862584" y="4050792"/>
            <a:ext cx="3493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B5A9DB-038D-65D4-E5A8-5D8EC8DC89CB}"/>
              </a:ext>
            </a:extLst>
          </p:cNvPr>
          <p:cNvSpPr>
            <a:spLocks noGrp="1"/>
          </p:cNvSpPr>
          <p:nvPr>
            <p:ph type="sldNum" sz="quarter" idx="12"/>
          </p:nvPr>
        </p:nvSpPr>
        <p:spPr/>
        <p:txBody>
          <a:bodyPr/>
          <a:lstStyle/>
          <a:p>
            <a:fld id="{A6E38F66-3673-4527-A583-14DBE9898DCD}" type="slidenum">
              <a:rPr lang="en-US" smtClean="0"/>
              <a:t>15</a:t>
            </a:fld>
            <a:endParaRPr lang="en-US"/>
          </a:p>
        </p:txBody>
      </p:sp>
    </p:spTree>
    <p:extLst>
      <p:ext uri="{BB962C8B-B14F-4D97-AF65-F5344CB8AC3E}">
        <p14:creationId xmlns:p14="http://schemas.microsoft.com/office/powerpoint/2010/main" val="61613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7FDCB61-1694-B866-E98A-A2DBDA6074D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lue, screenshot, electric blue, majorelle blue&#10;&#10;Description automatically generated">
            <a:extLst>
              <a:ext uri="{FF2B5EF4-FFF2-40B4-BE49-F238E27FC236}">
                <a16:creationId xmlns:a16="http://schemas.microsoft.com/office/drawing/2014/main" id="{CC4C5F10-1501-096E-15C0-1CD5061A0EF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22479" y="2524126"/>
            <a:ext cx="9552080" cy="1435756"/>
          </a:xfrm>
        </p:spPr>
      </p:pic>
      <p:sp>
        <p:nvSpPr>
          <p:cNvPr id="2" name="Title 1">
            <a:extLst>
              <a:ext uri="{FF2B5EF4-FFF2-40B4-BE49-F238E27FC236}">
                <a16:creationId xmlns:a16="http://schemas.microsoft.com/office/drawing/2014/main" id="{C2A5C2D6-CD4A-4124-C018-9C4025BF22F4}"/>
              </a:ext>
            </a:extLst>
          </p:cNvPr>
          <p:cNvSpPr>
            <a:spLocks noGrp="1"/>
          </p:cNvSpPr>
          <p:nvPr>
            <p:ph type="title"/>
          </p:nvPr>
        </p:nvSpPr>
        <p:spPr/>
        <p:txBody>
          <a:bodyPr/>
          <a:lstStyle/>
          <a:p>
            <a:r>
              <a:rPr lang="en-US"/>
              <a:t>The Basics</a:t>
            </a:r>
          </a:p>
        </p:txBody>
      </p:sp>
    </p:spTree>
    <p:extLst>
      <p:ext uri="{BB962C8B-B14F-4D97-AF65-F5344CB8AC3E}">
        <p14:creationId xmlns:p14="http://schemas.microsoft.com/office/powerpoint/2010/main" val="269473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2FE8D3-BBF2-6F7C-6217-CF7B78248EC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 name="Content Placeholder 9" descr="A picture containing screenshot, rectangle, square&#10;&#10;Description automatically generated">
            <a:extLst>
              <a:ext uri="{FF2B5EF4-FFF2-40B4-BE49-F238E27FC236}">
                <a16:creationId xmlns:a16="http://schemas.microsoft.com/office/drawing/2014/main" id="{BC5EC041-D158-B8E1-1DA0-F6EADD2139E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6561" y="319267"/>
            <a:ext cx="5416754" cy="6352023"/>
          </a:xfrm>
        </p:spPr>
      </p:pic>
      <p:sp>
        <p:nvSpPr>
          <p:cNvPr id="3" name="Text Placeholder 2">
            <a:extLst>
              <a:ext uri="{FF2B5EF4-FFF2-40B4-BE49-F238E27FC236}">
                <a16:creationId xmlns:a16="http://schemas.microsoft.com/office/drawing/2014/main" id="{61EEB7A7-C1BA-568E-FBB6-9BDABD87342F}"/>
              </a:ext>
            </a:extLst>
          </p:cNvPr>
          <p:cNvSpPr>
            <a:spLocks noGrp="1"/>
          </p:cNvSpPr>
          <p:nvPr>
            <p:ph type="body" idx="1"/>
          </p:nvPr>
        </p:nvSpPr>
        <p:spPr>
          <a:xfrm>
            <a:off x="6266561" y="319267"/>
            <a:ext cx="5416754" cy="723627"/>
          </a:xfrm>
        </p:spPr>
        <p:txBody>
          <a:bodyPr anchor="ctr">
            <a:normAutofit/>
          </a:bodyPr>
          <a:lstStyle/>
          <a:p>
            <a:pPr algn="ctr"/>
            <a:r>
              <a:rPr lang="en-US" sz="3600">
                <a:solidFill>
                  <a:schemeClr val="tx1"/>
                </a:solidFill>
                <a:latin typeface="Arial" panose="020B0604020202020204" pitchFamily="34" charset="0"/>
                <a:cs typeface="Arial" panose="020B0604020202020204" pitchFamily="34" charset="0"/>
              </a:rPr>
              <a:t>Concerning Behavior</a:t>
            </a:r>
          </a:p>
        </p:txBody>
      </p:sp>
      <p:sp>
        <p:nvSpPr>
          <p:cNvPr id="13" name="Content Placeholder 3">
            <a:extLst>
              <a:ext uri="{FF2B5EF4-FFF2-40B4-BE49-F238E27FC236}">
                <a16:creationId xmlns:a16="http://schemas.microsoft.com/office/drawing/2014/main" id="{4AB7F90F-6FDC-AA46-8796-4F13023C2F10}"/>
              </a:ext>
            </a:extLst>
          </p:cNvPr>
          <p:cNvSpPr txBox="1">
            <a:spLocks/>
          </p:cNvSpPr>
          <p:nvPr/>
        </p:nvSpPr>
        <p:spPr>
          <a:xfrm>
            <a:off x="6376087" y="1337105"/>
            <a:ext cx="5307228" cy="49996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100"/>
              <a:t>An observable behavior that elicits concern in others regarding the safety of an individual or those around them.</a:t>
            </a:r>
          </a:p>
          <a:p>
            <a:pPr marL="0" indent="0">
              <a:buFont typeface="Arial" panose="020B0604020202020204" pitchFamily="34" charset="0"/>
              <a:buNone/>
            </a:pPr>
            <a:endParaRPr lang="en-US"/>
          </a:p>
          <a:p>
            <a:r>
              <a:rPr lang="en-US" sz="3100"/>
              <a:t>May be prohibited behavior, but also might be other behaviors that elicit concern.</a:t>
            </a:r>
          </a:p>
          <a:p>
            <a:r>
              <a:rPr lang="en-US" sz="3100"/>
              <a:t>Does not necessarily imply or predict that an individual or group will become violent. </a:t>
            </a:r>
          </a:p>
          <a:p>
            <a:r>
              <a:rPr lang="en-US" sz="3100"/>
              <a:t>Serves as an indicator that the student may need intervention or increased supports to prevent the situation from progressing.                                   </a:t>
            </a:r>
          </a:p>
          <a:p>
            <a:pPr marL="0" indent="0">
              <a:buFont typeface="Arial" panose="020B0604020202020204" pitchFamily="34" charset="0"/>
              <a:buNone/>
            </a:pPr>
            <a:endParaRPr lang="en-US" sz="1100"/>
          </a:p>
          <a:p>
            <a:endParaRPr lang="en-US"/>
          </a:p>
        </p:txBody>
      </p:sp>
      <p:pic>
        <p:nvPicPr>
          <p:cNvPr id="8" name="Content Placeholder 11" descr="A black square with orange border&#10;&#10;Description automatically generated with low confidence">
            <a:extLst>
              <a:ext uri="{FF2B5EF4-FFF2-40B4-BE49-F238E27FC236}">
                <a16:creationId xmlns:a16="http://schemas.microsoft.com/office/drawing/2014/main" id="{B6799C77-A0F6-BF33-35BD-B93ED4C8E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6" y="319268"/>
            <a:ext cx="5416754" cy="6352023"/>
          </a:xfrm>
          <a:prstGeom prst="rect">
            <a:avLst/>
          </a:prstGeom>
        </p:spPr>
      </p:pic>
      <p:sp>
        <p:nvSpPr>
          <p:cNvPr id="9" name="Text Placeholder 4">
            <a:extLst>
              <a:ext uri="{FF2B5EF4-FFF2-40B4-BE49-F238E27FC236}">
                <a16:creationId xmlns:a16="http://schemas.microsoft.com/office/drawing/2014/main" id="{717BFDDD-43CF-43A9-0E16-60D9EE41C508}"/>
              </a:ext>
            </a:extLst>
          </p:cNvPr>
          <p:cNvSpPr txBox="1">
            <a:spLocks/>
          </p:cNvSpPr>
          <p:nvPr/>
        </p:nvSpPr>
        <p:spPr>
          <a:xfrm>
            <a:off x="405272" y="319267"/>
            <a:ext cx="5416754" cy="72362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E9C665"/>
              </a:buClr>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E9C665"/>
              </a:buClr>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E9C665"/>
              </a:buClr>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E9C665"/>
              </a:buClr>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E9C665"/>
              </a:buClr>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600">
                <a:latin typeface="Arial" panose="020B0604020202020204" pitchFamily="34" charset="0"/>
                <a:cs typeface="Arial" panose="020B0604020202020204" pitchFamily="34" charset="0"/>
              </a:rPr>
              <a:t>Threat</a:t>
            </a:r>
          </a:p>
        </p:txBody>
      </p:sp>
      <p:sp>
        <p:nvSpPr>
          <p:cNvPr id="11" name="Content Placeholder 5">
            <a:extLst>
              <a:ext uri="{FF2B5EF4-FFF2-40B4-BE49-F238E27FC236}">
                <a16:creationId xmlns:a16="http://schemas.microsoft.com/office/drawing/2014/main" id="{081A32E4-18C0-CEA1-E95D-A5AEFDB783E6}"/>
              </a:ext>
            </a:extLst>
          </p:cNvPr>
          <p:cNvSpPr txBox="1">
            <a:spLocks/>
          </p:cNvSpPr>
          <p:nvPr/>
        </p:nvSpPr>
        <p:spPr>
          <a:xfrm>
            <a:off x="612101" y="1238412"/>
            <a:ext cx="5209925" cy="535411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Communication or behavior indicating that an individual poses a danger to the safety of school staff or students through acts of violence, or behavior that would cause harm to self or others. </a:t>
            </a:r>
          </a:p>
          <a:p>
            <a:pPr marL="0" indent="0">
              <a:buFont typeface="Arial" panose="020B0604020202020204" pitchFamily="34" charset="0"/>
              <a:buNone/>
            </a:pPr>
            <a:endParaRPr lang="en-US" sz="1100" dirty="0">
              <a:solidFill>
                <a:schemeClr val="tx1"/>
              </a:solidFill>
            </a:endParaRPr>
          </a:p>
          <a:p>
            <a:pPr marL="285750" indent="-171450"/>
            <a:r>
              <a:rPr lang="en-US" dirty="0">
                <a:latin typeface="Calibri"/>
                <a:cs typeface="Calibri"/>
              </a:rPr>
              <a:t>Includes communication or behavior characteristic of a person who is on the pathway to violence, and may be expressed/ communicated behaviorally, orally, visually, in writing, electronically or through any other means.</a:t>
            </a:r>
          </a:p>
          <a:p>
            <a:pPr marL="285750" indent="-171450"/>
            <a:r>
              <a:rPr lang="en-US" dirty="0"/>
              <a:t>A threat is </a:t>
            </a:r>
            <a:r>
              <a:rPr lang="en-US" u="sng" dirty="0"/>
              <a:t>not</a:t>
            </a:r>
            <a:r>
              <a:rPr lang="en-US" dirty="0"/>
              <a:t> a communication or behavior that is an obvious joke or unequivocally known by the observer to be innocuous.</a:t>
            </a:r>
            <a:endParaRPr lang="en-US" dirty="0">
              <a:cs typeface="Calibri"/>
            </a:endParaRPr>
          </a:p>
        </p:txBody>
      </p:sp>
      <p:sp>
        <p:nvSpPr>
          <p:cNvPr id="4" name="Slide Number Placeholder 3">
            <a:extLst>
              <a:ext uri="{FF2B5EF4-FFF2-40B4-BE49-F238E27FC236}">
                <a16:creationId xmlns:a16="http://schemas.microsoft.com/office/drawing/2014/main" id="{9FDD5C8D-9816-9442-08D3-35EAB2C6AD1D}"/>
              </a:ext>
            </a:extLst>
          </p:cNvPr>
          <p:cNvSpPr>
            <a:spLocks noGrp="1"/>
          </p:cNvSpPr>
          <p:nvPr>
            <p:ph type="sldNum" sz="quarter" idx="12"/>
          </p:nvPr>
        </p:nvSpPr>
        <p:spPr/>
        <p:txBody>
          <a:bodyPr/>
          <a:lstStyle/>
          <a:p>
            <a:fld id="{A6E38F66-3673-4527-A583-14DBE9898DCD}" type="slidenum">
              <a:rPr lang="en-US" smtClean="0"/>
              <a:t>17</a:t>
            </a:fld>
            <a:endParaRPr lang="en-US"/>
          </a:p>
        </p:txBody>
      </p:sp>
    </p:spTree>
    <p:extLst>
      <p:ext uri="{BB962C8B-B14F-4D97-AF65-F5344CB8AC3E}">
        <p14:creationId xmlns:p14="http://schemas.microsoft.com/office/powerpoint/2010/main" val="70298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2C698A5-878C-1099-D07C-17D51D5B2B1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2D8E2F-19D9-B821-3ECC-17E78F6F2F12}"/>
              </a:ext>
            </a:extLst>
          </p:cNvPr>
          <p:cNvSpPr>
            <a:spLocks noGrp="1"/>
          </p:cNvSpPr>
          <p:nvPr>
            <p:ph idx="1"/>
          </p:nvPr>
        </p:nvSpPr>
        <p:spPr>
          <a:xfrm>
            <a:off x="1195847" y="1386244"/>
            <a:ext cx="9841083" cy="2295144"/>
          </a:xfrm>
        </p:spPr>
        <p:txBody>
          <a:bodyPr anchor="ctr">
            <a:normAutofit fontScale="85000" lnSpcReduction="10000"/>
          </a:bodyPr>
          <a:lstStyle/>
          <a:p>
            <a:pPr marL="0" indent="0">
              <a:buNone/>
            </a:pPr>
            <a:r>
              <a:rPr lang="en-US" sz="4800"/>
              <a:t>Consider the totality of concerning behaviors, stressors and protective factors to determine if and where the student is on the pathway to violence and the level of concern.</a:t>
            </a:r>
          </a:p>
          <a:p>
            <a:endParaRPr lang="en-US"/>
          </a:p>
        </p:txBody>
      </p:sp>
      <p:pic>
        <p:nvPicPr>
          <p:cNvPr id="4" name="Picture 3" descr="A group of children with backpacks&#10;&#10;Description automatically generated">
            <a:extLst>
              <a:ext uri="{FF2B5EF4-FFF2-40B4-BE49-F238E27FC236}">
                <a16:creationId xmlns:a16="http://schemas.microsoft.com/office/drawing/2014/main" id="{DCF0D932-9AC8-F6A8-22DB-642DC9CD4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292" y="4837531"/>
            <a:ext cx="3072708" cy="2049496"/>
          </a:xfrm>
          <a:prstGeom prst="rect">
            <a:avLst/>
          </a:prstGeom>
        </p:spPr>
      </p:pic>
      <p:pic>
        <p:nvPicPr>
          <p:cNvPr id="6" name="Picture 5" descr="A person leaning against a wall&#10;&#10;Description automatically generated">
            <a:extLst>
              <a:ext uri="{FF2B5EF4-FFF2-40B4-BE49-F238E27FC236}">
                <a16:creationId xmlns:a16="http://schemas.microsoft.com/office/drawing/2014/main" id="{71004142-E23A-83C3-648E-5482566A4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292" y="4843771"/>
            <a:ext cx="3072708" cy="2049496"/>
          </a:xfrm>
          <a:prstGeom prst="rect">
            <a:avLst/>
          </a:prstGeom>
        </p:spPr>
      </p:pic>
      <p:pic>
        <p:nvPicPr>
          <p:cNvPr id="8" name="Picture 7" descr="A person holding a child's head&#10;&#10;Description automatically generated">
            <a:extLst>
              <a:ext uri="{FF2B5EF4-FFF2-40B4-BE49-F238E27FC236}">
                <a16:creationId xmlns:a16="http://schemas.microsoft.com/office/drawing/2014/main" id="{F773F876-C571-8CAE-93CF-B685A3122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681" y="4837532"/>
            <a:ext cx="3072708" cy="2049496"/>
          </a:xfrm>
          <a:prstGeom prst="rect">
            <a:avLst/>
          </a:prstGeom>
        </p:spPr>
      </p:pic>
      <p:pic>
        <p:nvPicPr>
          <p:cNvPr id="10" name="Picture 9" descr="Close-up of hands holding each other&#10;&#10;Description automatically generated">
            <a:extLst>
              <a:ext uri="{FF2B5EF4-FFF2-40B4-BE49-F238E27FC236}">
                <a16:creationId xmlns:a16="http://schemas.microsoft.com/office/drawing/2014/main" id="{C97B5F4C-836C-25FF-EF30-62BB86CEB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 y="4832080"/>
            <a:ext cx="3072708" cy="2049496"/>
          </a:xfrm>
          <a:prstGeom prst="rect">
            <a:avLst/>
          </a:prstGeom>
        </p:spPr>
      </p:pic>
      <p:sp>
        <p:nvSpPr>
          <p:cNvPr id="2" name="Slide Number Placeholder 1">
            <a:extLst>
              <a:ext uri="{FF2B5EF4-FFF2-40B4-BE49-F238E27FC236}">
                <a16:creationId xmlns:a16="http://schemas.microsoft.com/office/drawing/2014/main" id="{87EF9365-D715-FDF4-CE20-D4A2482FCA8A}"/>
              </a:ext>
            </a:extLst>
          </p:cNvPr>
          <p:cNvSpPr>
            <a:spLocks noGrp="1"/>
          </p:cNvSpPr>
          <p:nvPr>
            <p:ph type="sldNum" sz="quarter" idx="12"/>
          </p:nvPr>
        </p:nvSpPr>
        <p:spPr/>
        <p:txBody>
          <a:bodyPr/>
          <a:lstStyle/>
          <a:p>
            <a:fld id="{A6E38F66-3673-4527-A583-14DBE9898DCD}" type="slidenum">
              <a:rPr lang="en-US" smtClean="0"/>
              <a:t>18</a:t>
            </a:fld>
            <a:endParaRPr lang="en-US"/>
          </a:p>
        </p:txBody>
      </p:sp>
    </p:spTree>
    <p:extLst>
      <p:ext uri="{BB962C8B-B14F-4D97-AF65-F5344CB8AC3E}">
        <p14:creationId xmlns:p14="http://schemas.microsoft.com/office/powerpoint/2010/main" val="691497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A877A18-9593-655A-695D-9E929B7D1B3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Content Placeholder 4" descr="A picture containing blue, screenshot, electric blue, majorelle blue&#10;&#10;Description automatically generated">
            <a:extLst>
              <a:ext uri="{FF2B5EF4-FFF2-40B4-BE49-F238E27FC236}">
                <a16:creationId xmlns:a16="http://schemas.microsoft.com/office/drawing/2014/main" id="{22F80967-6E76-2F9B-9BDC-E444062EB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946" y="2533893"/>
            <a:ext cx="9520604" cy="1428507"/>
          </a:xfrm>
          <a:prstGeom prst="rect">
            <a:avLst/>
          </a:prstGeom>
        </p:spPr>
      </p:pic>
      <p:sp>
        <p:nvSpPr>
          <p:cNvPr id="2" name="Title 1">
            <a:extLst>
              <a:ext uri="{FF2B5EF4-FFF2-40B4-BE49-F238E27FC236}">
                <a16:creationId xmlns:a16="http://schemas.microsoft.com/office/drawing/2014/main" id="{D801DDC2-613D-E474-A1E3-30B6C36B19DF}"/>
              </a:ext>
            </a:extLst>
          </p:cNvPr>
          <p:cNvSpPr>
            <a:spLocks noGrp="1"/>
          </p:cNvSpPr>
          <p:nvPr>
            <p:ph type="title"/>
          </p:nvPr>
        </p:nvSpPr>
        <p:spPr/>
        <p:txBody>
          <a:bodyPr/>
          <a:lstStyle/>
          <a:p>
            <a:r>
              <a:rPr lang="en-US"/>
              <a:t>Levels of Concern</a:t>
            </a:r>
          </a:p>
        </p:txBody>
      </p:sp>
    </p:spTree>
    <p:extLst>
      <p:ext uri="{BB962C8B-B14F-4D97-AF65-F5344CB8AC3E}">
        <p14:creationId xmlns:p14="http://schemas.microsoft.com/office/powerpoint/2010/main" val="298111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7A1FC9-C5D6-A266-0BA9-364C53349D1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B8F00A-03EE-D926-1349-D4D9C5822D45}"/>
              </a:ext>
            </a:extLst>
          </p:cNvPr>
          <p:cNvSpPr>
            <a:spLocks noGrp="1"/>
          </p:cNvSpPr>
          <p:nvPr>
            <p:ph type="ctrTitle"/>
          </p:nvPr>
        </p:nvSpPr>
        <p:spPr>
          <a:xfrm>
            <a:off x="1524000" y="1373448"/>
            <a:ext cx="9144000" cy="1135063"/>
          </a:xfrm>
        </p:spPr>
        <p:txBody>
          <a:bodyPr>
            <a:normAutofit/>
          </a:bodyPr>
          <a:lstStyle/>
          <a:p>
            <a:r>
              <a:rPr lang="en-US" sz="5500"/>
              <a:t>SCHOOL SAFETY</a:t>
            </a:r>
          </a:p>
        </p:txBody>
      </p:sp>
      <p:sp>
        <p:nvSpPr>
          <p:cNvPr id="3" name="Subtitle 2">
            <a:extLst>
              <a:ext uri="{FF2B5EF4-FFF2-40B4-BE49-F238E27FC236}">
                <a16:creationId xmlns:a16="http://schemas.microsoft.com/office/drawing/2014/main" id="{388A21F3-CB2B-053E-35E1-BBD4769142AF}"/>
              </a:ext>
            </a:extLst>
          </p:cNvPr>
          <p:cNvSpPr>
            <a:spLocks noGrp="1"/>
          </p:cNvSpPr>
          <p:nvPr>
            <p:ph type="subTitle" idx="1"/>
          </p:nvPr>
        </p:nvSpPr>
        <p:spPr>
          <a:xfrm>
            <a:off x="1809750" y="3349269"/>
            <a:ext cx="8572500" cy="1655762"/>
          </a:xfrm>
        </p:spPr>
        <p:txBody>
          <a:bodyPr>
            <a:noAutofit/>
          </a:bodyPr>
          <a:lstStyle/>
          <a:p>
            <a:r>
              <a:rPr lang="en-US" sz="4000" b="1">
                <a:latin typeface="Arial" panose="020B0604020202020204" pitchFamily="34" charset="0"/>
                <a:cs typeface="Arial" panose="020B0604020202020204" pitchFamily="34" charset="0"/>
              </a:rPr>
              <a:t>is </a:t>
            </a:r>
            <a:r>
              <a:rPr lang="en-US" sz="4000" b="1">
                <a:solidFill>
                  <a:srgbClr val="FFC000"/>
                </a:solidFill>
                <a:latin typeface="Arial" panose="020B0604020202020204" pitchFamily="34" charset="0"/>
                <a:cs typeface="Arial" panose="020B0604020202020204" pitchFamily="34" charset="0"/>
              </a:rPr>
              <a:t>everyone’s</a:t>
            </a:r>
            <a:r>
              <a:rPr lang="en-US" sz="4000" b="1">
                <a:latin typeface="Arial" panose="020B0604020202020204" pitchFamily="34" charset="0"/>
                <a:cs typeface="Arial" panose="020B0604020202020204" pitchFamily="34" charset="0"/>
              </a:rPr>
              <a:t> responsibility, and it must be the number one priority  in Florida’s schools.</a:t>
            </a:r>
          </a:p>
        </p:txBody>
      </p:sp>
      <p:pic>
        <p:nvPicPr>
          <p:cNvPr id="5" name="Picture 4">
            <a:extLst>
              <a:ext uri="{FF2B5EF4-FFF2-40B4-BE49-F238E27FC236}">
                <a16:creationId xmlns:a16="http://schemas.microsoft.com/office/drawing/2014/main" id="{6B53E365-38F5-CA4E-A423-527317204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0" y="2853191"/>
            <a:ext cx="6262688" cy="151398"/>
          </a:xfrm>
          <a:prstGeom prst="rect">
            <a:avLst/>
          </a:prstGeom>
        </p:spPr>
      </p:pic>
      <p:sp>
        <p:nvSpPr>
          <p:cNvPr id="6" name="Slide Number Placeholder 5">
            <a:extLst>
              <a:ext uri="{FF2B5EF4-FFF2-40B4-BE49-F238E27FC236}">
                <a16:creationId xmlns:a16="http://schemas.microsoft.com/office/drawing/2014/main" id="{897142C1-F09F-1A4A-B5E0-9CC3E5AF27F2}"/>
              </a:ext>
            </a:extLst>
          </p:cNvPr>
          <p:cNvSpPr>
            <a:spLocks noGrp="1"/>
          </p:cNvSpPr>
          <p:nvPr>
            <p:ph type="sldNum" sz="quarter" idx="12"/>
          </p:nvPr>
        </p:nvSpPr>
        <p:spPr/>
        <p:txBody>
          <a:bodyPr/>
          <a:lstStyle/>
          <a:p>
            <a:fld id="{A6E38F66-3673-4527-A583-14DBE9898DCD}" type="slidenum">
              <a:rPr lang="en-US" smtClean="0"/>
              <a:t>2</a:t>
            </a:fld>
            <a:endParaRPr lang="en-US"/>
          </a:p>
        </p:txBody>
      </p:sp>
    </p:spTree>
    <p:extLst>
      <p:ext uri="{BB962C8B-B14F-4D97-AF65-F5344CB8AC3E}">
        <p14:creationId xmlns:p14="http://schemas.microsoft.com/office/powerpoint/2010/main" val="14209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C754B9-A6B5-BCC7-D4C3-564A109D30A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EB26AA-3018-60BC-A04C-EE08988128FD}"/>
              </a:ext>
            </a:extLst>
          </p:cNvPr>
          <p:cNvSpPr>
            <a:spLocks noGrp="1"/>
          </p:cNvSpPr>
          <p:nvPr>
            <p:ph type="title"/>
          </p:nvPr>
        </p:nvSpPr>
        <p:spPr/>
        <p:txBody>
          <a:bodyPr>
            <a:noAutofit/>
          </a:bodyPr>
          <a:lstStyle/>
          <a:p>
            <a:r>
              <a:rPr lang="en-US" sz="5500">
                <a:latin typeface="Arial"/>
                <a:cs typeface="Arial"/>
              </a:rPr>
              <a:t>Possible Levels of Concern</a:t>
            </a:r>
          </a:p>
        </p:txBody>
      </p:sp>
      <p:sp>
        <p:nvSpPr>
          <p:cNvPr id="3" name="Content Placeholder 2">
            <a:extLst>
              <a:ext uri="{FF2B5EF4-FFF2-40B4-BE49-F238E27FC236}">
                <a16:creationId xmlns:a16="http://schemas.microsoft.com/office/drawing/2014/main" id="{70178CB6-C156-5A2D-4047-890529A551C5}"/>
              </a:ext>
            </a:extLst>
          </p:cNvPr>
          <p:cNvSpPr>
            <a:spLocks noGrp="1"/>
          </p:cNvSpPr>
          <p:nvPr>
            <p:ph idx="1"/>
          </p:nvPr>
        </p:nvSpPr>
        <p:spPr>
          <a:xfrm>
            <a:off x="4083957" y="2119539"/>
            <a:ext cx="4024086" cy="3918404"/>
          </a:xfrm>
        </p:spPr>
        <p:txBody>
          <a:bodyPr/>
          <a:lstStyle/>
          <a:p>
            <a:pPr marL="0" indent="0" algn="ctr">
              <a:lnSpc>
                <a:spcPct val="100000"/>
              </a:lnSpc>
              <a:buNone/>
            </a:pPr>
            <a:r>
              <a:rPr lang="en-US" sz="5400"/>
              <a:t>Unfounded</a:t>
            </a:r>
          </a:p>
          <a:p>
            <a:pPr marL="0" indent="0" algn="ctr">
              <a:lnSpc>
                <a:spcPct val="100000"/>
              </a:lnSpc>
              <a:buNone/>
            </a:pPr>
            <a:r>
              <a:rPr lang="en-US" sz="5400"/>
              <a:t>Low</a:t>
            </a:r>
          </a:p>
          <a:p>
            <a:pPr marL="0" indent="0" algn="ctr">
              <a:lnSpc>
                <a:spcPct val="100000"/>
              </a:lnSpc>
              <a:buNone/>
            </a:pPr>
            <a:r>
              <a:rPr lang="en-US" sz="5400"/>
              <a:t>Medium </a:t>
            </a:r>
          </a:p>
          <a:p>
            <a:pPr marL="0" indent="0" algn="ctr">
              <a:lnSpc>
                <a:spcPct val="100000"/>
              </a:lnSpc>
              <a:buNone/>
            </a:pPr>
            <a:r>
              <a:rPr lang="en-US" sz="5400"/>
              <a:t>High</a:t>
            </a:r>
          </a:p>
          <a:p>
            <a:pPr marL="0" indent="0">
              <a:buNone/>
            </a:pPr>
            <a:endParaRPr lang="en-US"/>
          </a:p>
        </p:txBody>
      </p:sp>
      <p:sp>
        <p:nvSpPr>
          <p:cNvPr id="4" name="Slide Number Placeholder 3">
            <a:extLst>
              <a:ext uri="{FF2B5EF4-FFF2-40B4-BE49-F238E27FC236}">
                <a16:creationId xmlns:a16="http://schemas.microsoft.com/office/drawing/2014/main" id="{753B018F-39D9-8129-117D-8A575FA23FDD}"/>
              </a:ext>
            </a:extLst>
          </p:cNvPr>
          <p:cNvSpPr>
            <a:spLocks noGrp="1"/>
          </p:cNvSpPr>
          <p:nvPr>
            <p:ph type="sldNum" sz="quarter" idx="12"/>
          </p:nvPr>
        </p:nvSpPr>
        <p:spPr/>
        <p:txBody>
          <a:bodyPr/>
          <a:lstStyle/>
          <a:p>
            <a:fld id="{A6E38F66-3673-4527-A583-14DBE9898DCD}" type="slidenum">
              <a:rPr lang="en-US" smtClean="0"/>
              <a:t>20</a:t>
            </a:fld>
            <a:endParaRPr lang="en-US"/>
          </a:p>
        </p:txBody>
      </p:sp>
    </p:spTree>
    <p:extLst>
      <p:ext uri="{BB962C8B-B14F-4D97-AF65-F5344CB8AC3E}">
        <p14:creationId xmlns:p14="http://schemas.microsoft.com/office/powerpoint/2010/main" val="824065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9E063D9-42E0-3279-CB4E-B49F39D2E55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DC7E22-2979-314D-07FF-802926270DE5}"/>
              </a:ext>
            </a:extLst>
          </p:cNvPr>
          <p:cNvSpPr>
            <a:spLocks noGrp="1"/>
          </p:cNvSpPr>
          <p:nvPr>
            <p:ph type="title"/>
          </p:nvPr>
        </p:nvSpPr>
        <p:spPr>
          <a:xfrm>
            <a:off x="838200" y="387537"/>
            <a:ext cx="10515600" cy="1325563"/>
          </a:xfrm>
        </p:spPr>
        <p:txBody>
          <a:bodyPr/>
          <a:lstStyle/>
          <a:p>
            <a:r>
              <a:rPr lang="en-US">
                <a:latin typeface="Arial"/>
                <a:cs typeface="Arial"/>
              </a:rPr>
              <a:t>Unfounded Determination </a:t>
            </a:r>
            <a:endParaRPr lang="en-US"/>
          </a:p>
        </p:txBody>
      </p:sp>
      <p:sp>
        <p:nvSpPr>
          <p:cNvPr id="3" name="Content Placeholder 2">
            <a:extLst>
              <a:ext uri="{FF2B5EF4-FFF2-40B4-BE49-F238E27FC236}">
                <a16:creationId xmlns:a16="http://schemas.microsoft.com/office/drawing/2014/main" id="{B3B330B3-C41C-BA24-7812-091E561933F2}"/>
              </a:ext>
            </a:extLst>
          </p:cNvPr>
          <p:cNvSpPr>
            <a:spLocks noGrp="1"/>
          </p:cNvSpPr>
          <p:nvPr>
            <p:ph idx="1"/>
          </p:nvPr>
        </p:nvSpPr>
        <p:spPr>
          <a:xfrm>
            <a:off x="838200" y="1380744"/>
            <a:ext cx="10515600" cy="4947812"/>
          </a:xfrm>
        </p:spPr>
        <p:txBody>
          <a:bodyPr vert="horz" lIns="91440" tIns="45720" rIns="91440" bIns="45720" rtlCol="0" anchor="t">
            <a:normAutofit/>
          </a:bodyPr>
          <a:lstStyle/>
          <a:p>
            <a:pPr marL="0" indent="0">
              <a:buNone/>
            </a:pPr>
            <a:endParaRPr lang="en-US" sz="2500">
              <a:solidFill>
                <a:srgbClr val="FFFFFF"/>
              </a:solidFill>
              <a:ea typeface="Calibri"/>
              <a:cs typeface="Calibri"/>
            </a:endParaRPr>
          </a:p>
          <a:p>
            <a:pPr lvl="1">
              <a:lnSpc>
                <a:spcPct val="200000"/>
              </a:lnSpc>
            </a:pPr>
            <a:r>
              <a:rPr lang="en-US" sz="2500">
                <a:ea typeface="Calibri"/>
                <a:cs typeface="Calibri"/>
              </a:rPr>
              <a:t>No sufficient factual basis,</a:t>
            </a:r>
            <a:endParaRPr lang="en-US" sz="2500">
              <a:solidFill>
                <a:srgbClr val="000000"/>
              </a:solidFill>
              <a:ea typeface="Calibri"/>
              <a:cs typeface="Calibri"/>
            </a:endParaRPr>
          </a:p>
          <a:p>
            <a:pPr lvl="1">
              <a:lnSpc>
                <a:spcPct val="200000"/>
              </a:lnSpc>
            </a:pPr>
            <a:r>
              <a:rPr lang="en-US" sz="2500">
                <a:ea typeface="Calibri"/>
                <a:cs typeface="Calibri"/>
              </a:rPr>
              <a:t>A threat was never made,</a:t>
            </a:r>
            <a:endParaRPr lang="en-US" sz="2500">
              <a:solidFill>
                <a:srgbClr val="000000"/>
              </a:solidFill>
              <a:ea typeface="Calibri"/>
              <a:cs typeface="Calibri"/>
            </a:endParaRPr>
          </a:p>
          <a:p>
            <a:pPr lvl="1">
              <a:lnSpc>
                <a:spcPct val="200000"/>
              </a:lnSpc>
            </a:pPr>
            <a:r>
              <a:rPr lang="en-US" sz="2500">
                <a:ea typeface="Calibri"/>
                <a:cs typeface="Calibri"/>
              </a:rPr>
              <a:t>What was said was clearly not a threat, OR</a:t>
            </a:r>
            <a:endParaRPr lang="en-US" sz="2500">
              <a:solidFill>
                <a:srgbClr val="000000"/>
              </a:solidFill>
              <a:ea typeface="Calibri"/>
              <a:cs typeface="Calibri"/>
            </a:endParaRPr>
          </a:p>
          <a:p>
            <a:pPr lvl="1">
              <a:lnSpc>
                <a:spcPct val="200000"/>
              </a:lnSpc>
            </a:pPr>
            <a:r>
              <a:rPr lang="en-US" sz="2500">
                <a:ea typeface="Calibri"/>
                <a:cs typeface="Calibri"/>
              </a:rPr>
              <a:t>Concern did not happen or pose a threat of harm to the school.</a:t>
            </a:r>
            <a:endParaRPr lang="en-US" sz="2500">
              <a:solidFill>
                <a:srgbClr val="000000"/>
              </a:solidFill>
              <a:ea typeface="Calibri"/>
              <a:cs typeface="Calibri"/>
            </a:endParaRPr>
          </a:p>
          <a:p>
            <a:endParaRPr lang="en-US" sz="2500">
              <a:ea typeface="Calibri"/>
              <a:cs typeface="Calibri"/>
            </a:endParaRPr>
          </a:p>
        </p:txBody>
      </p:sp>
      <p:sp>
        <p:nvSpPr>
          <p:cNvPr id="4" name="Slide Number Placeholder 3">
            <a:extLst>
              <a:ext uri="{FF2B5EF4-FFF2-40B4-BE49-F238E27FC236}">
                <a16:creationId xmlns:a16="http://schemas.microsoft.com/office/drawing/2014/main" id="{AF20F9E5-F8B3-48C5-8E78-D9F9991BD3B7}"/>
              </a:ext>
            </a:extLst>
          </p:cNvPr>
          <p:cNvSpPr>
            <a:spLocks noGrp="1"/>
          </p:cNvSpPr>
          <p:nvPr>
            <p:ph type="sldNum" sz="quarter" idx="12"/>
          </p:nvPr>
        </p:nvSpPr>
        <p:spPr/>
        <p:txBody>
          <a:bodyPr/>
          <a:lstStyle/>
          <a:p>
            <a:fld id="{A6E38F66-3673-4527-A583-14DBE9898DCD}" type="slidenum">
              <a:rPr lang="en-US" smtClean="0"/>
              <a:t>21</a:t>
            </a:fld>
            <a:endParaRPr lang="en-US"/>
          </a:p>
        </p:txBody>
      </p:sp>
    </p:spTree>
    <p:extLst>
      <p:ext uri="{BB962C8B-B14F-4D97-AF65-F5344CB8AC3E}">
        <p14:creationId xmlns:p14="http://schemas.microsoft.com/office/powerpoint/2010/main" val="280170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FDC27B-8375-82BE-DC90-1252095D2E4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2237BE-233C-D09A-248D-188242E456DC}"/>
              </a:ext>
            </a:extLst>
          </p:cNvPr>
          <p:cNvSpPr>
            <a:spLocks noGrp="1"/>
          </p:cNvSpPr>
          <p:nvPr>
            <p:ph type="title"/>
          </p:nvPr>
        </p:nvSpPr>
        <p:spPr/>
        <p:txBody>
          <a:bodyPr/>
          <a:lstStyle/>
          <a:p>
            <a:r>
              <a:rPr lang="en-US">
                <a:latin typeface="Arial"/>
                <a:cs typeface="Arial"/>
              </a:rPr>
              <a:t>Low Level of Concern</a:t>
            </a:r>
            <a:endParaRPr lang="en-US"/>
          </a:p>
        </p:txBody>
      </p:sp>
      <p:sp>
        <p:nvSpPr>
          <p:cNvPr id="3" name="Content Placeholder 2">
            <a:extLst>
              <a:ext uri="{FF2B5EF4-FFF2-40B4-BE49-F238E27FC236}">
                <a16:creationId xmlns:a16="http://schemas.microsoft.com/office/drawing/2014/main" id="{3FEDE3DC-D3B4-CF24-901D-B8E948AA3579}"/>
              </a:ext>
            </a:extLst>
          </p:cNvPr>
          <p:cNvSpPr>
            <a:spLocks noGrp="1"/>
          </p:cNvSpPr>
          <p:nvPr>
            <p:ph idx="1"/>
          </p:nvPr>
        </p:nvSpPr>
        <p:spPr>
          <a:xfrm>
            <a:off x="838200" y="1577683"/>
            <a:ext cx="10515600" cy="4351338"/>
          </a:xfrm>
        </p:spPr>
        <p:txBody>
          <a:bodyPr vert="horz" lIns="91440" tIns="45720" rIns="91440" bIns="45720" rtlCol="0" anchor="t">
            <a:normAutofit/>
          </a:bodyPr>
          <a:lstStyle/>
          <a:p>
            <a:pPr lvl="1">
              <a:lnSpc>
                <a:spcPct val="150000"/>
              </a:lnSpc>
            </a:pPr>
            <a:r>
              <a:rPr lang="en-US" sz="2500" dirty="0">
                <a:ea typeface="Calibri"/>
                <a:cs typeface="Calibri"/>
              </a:rPr>
              <a:t>A threat or concern is minimal.</a:t>
            </a:r>
            <a:endParaRPr lang="en-US" sz="2500" dirty="0">
              <a:solidFill>
                <a:srgbClr val="000000"/>
              </a:solidFill>
              <a:ea typeface="Calibri"/>
              <a:cs typeface="Calibri"/>
            </a:endParaRPr>
          </a:p>
          <a:p>
            <a:pPr lvl="1">
              <a:lnSpc>
                <a:spcPct val="150000"/>
              </a:lnSpc>
            </a:pPr>
            <a:r>
              <a:rPr lang="en-US" sz="2500" dirty="0">
                <a:ea typeface="Calibri"/>
                <a:cs typeface="Calibri"/>
              </a:rPr>
              <a:t>Underlying issues can be resolved easily.</a:t>
            </a:r>
            <a:endParaRPr lang="en-US" sz="2500" dirty="0">
              <a:solidFill>
                <a:srgbClr val="000000"/>
              </a:solidFill>
              <a:ea typeface="Calibri"/>
              <a:cs typeface="Calibri"/>
            </a:endParaRPr>
          </a:p>
          <a:p>
            <a:pPr lvl="1">
              <a:lnSpc>
                <a:spcPct val="150000"/>
              </a:lnSpc>
            </a:pPr>
            <a:r>
              <a:rPr lang="en-US" sz="2500" dirty="0">
                <a:ea typeface="Calibri"/>
                <a:cs typeface="Calibri"/>
              </a:rPr>
              <a:t>Student has significant </a:t>
            </a:r>
            <a:r>
              <a:rPr lang="en-US" sz="2500">
                <a:ea typeface="Calibri"/>
                <a:cs typeface="Calibri"/>
              </a:rPr>
              <a:t>protective factors, </a:t>
            </a:r>
            <a:r>
              <a:rPr lang="en-US" sz="2500" dirty="0">
                <a:ea typeface="Calibri"/>
                <a:cs typeface="Calibri"/>
              </a:rPr>
              <a:t>and the ability to cope with any existing stressors.</a:t>
            </a:r>
            <a:endParaRPr lang="en-US" sz="2500" dirty="0">
              <a:solidFill>
                <a:srgbClr val="000000"/>
              </a:solidFill>
              <a:ea typeface="Calibri"/>
              <a:cs typeface="Calibri"/>
            </a:endParaRPr>
          </a:p>
          <a:p>
            <a:pPr lvl="1">
              <a:lnSpc>
                <a:spcPct val="150000"/>
              </a:lnSpc>
            </a:pPr>
            <a:r>
              <a:rPr lang="en-US" sz="2500" dirty="0">
                <a:ea typeface="Calibri"/>
                <a:cs typeface="Calibri"/>
              </a:rPr>
              <a:t>Student has a desire to resolve any personal grievance rather than escalating on the pathway to violence.</a:t>
            </a:r>
            <a:endParaRPr lang="en-US" sz="2500" dirty="0">
              <a:solidFill>
                <a:srgbClr val="000000"/>
              </a:solidFill>
              <a:ea typeface="Calibri"/>
              <a:cs typeface="Calibri"/>
            </a:endParaRPr>
          </a:p>
          <a:p>
            <a:pPr>
              <a:lnSpc>
                <a:spcPct val="200000"/>
              </a:lnSpc>
            </a:pPr>
            <a:endParaRPr lang="en-US" sz="2500" dirty="0">
              <a:ea typeface="Calibri"/>
              <a:cs typeface="Calibri"/>
            </a:endParaRPr>
          </a:p>
        </p:txBody>
      </p:sp>
      <p:sp>
        <p:nvSpPr>
          <p:cNvPr id="4" name="Slide Number Placeholder 3">
            <a:extLst>
              <a:ext uri="{FF2B5EF4-FFF2-40B4-BE49-F238E27FC236}">
                <a16:creationId xmlns:a16="http://schemas.microsoft.com/office/drawing/2014/main" id="{D253F51A-0F04-A6A5-4A56-32CE56247B12}"/>
              </a:ext>
            </a:extLst>
          </p:cNvPr>
          <p:cNvSpPr>
            <a:spLocks noGrp="1"/>
          </p:cNvSpPr>
          <p:nvPr>
            <p:ph type="sldNum" sz="quarter" idx="12"/>
          </p:nvPr>
        </p:nvSpPr>
        <p:spPr/>
        <p:txBody>
          <a:bodyPr/>
          <a:lstStyle/>
          <a:p>
            <a:fld id="{A6E38F66-3673-4527-A583-14DBE9898DCD}" type="slidenum">
              <a:rPr lang="en-US" smtClean="0"/>
              <a:t>22</a:t>
            </a:fld>
            <a:endParaRPr lang="en-US"/>
          </a:p>
        </p:txBody>
      </p:sp>
    </p:spTree>
    <p:extLst>
      <p:ext uri="{BB962C8B-B14F-4D97-AF65-F5344CB8AC3E}">
        <p14:creationId xmlns:p14="http://schemas.microsoft.com/office/powerpoint/2010/main" val="1365026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F01D075-799D-C5C6-F82A-DFB5D5390C2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8442F6-4D46-7E1B-0BF3-50DC2B345F05}"/>
              </a:ext>
            </a:extLst>
          </p:cNvPr>
          <p:cNvSpPr>
            <a:spLocks noGrp="1"/>
          </p:cNvSpPr>
          <p:nvPr>
            <p:ph type="title"/>
          </p:nvPr>
        </p:nvSpPr>
        <p:spPr/>
        <p:txBody>
          <a:bodyPr/>
          <a:lstStyle/>
          <a:p>
            <a:r>
              <a:rPr lang="en-US">
                <a:latin typeface="Arial"/>
                <a:cs typeface="Arial"/>
              </a:rPr>
              <a:t>Medium Level of Concern</a:t>
            </a:r>
            <a:endParaRPr lang="en-US"/>
          </a:p>
        </p:txBody>
      </p:sp>
      <p:sp>
        <p:nvSpPr>
          <p:cNvPr id="3" name="Content Placeholder 2">
            <a:extLst>
              <a:ext uri="{FF2B5EF4-FFF2-40B4-BE49-F238E27FC236}">
                <a16:creationId xmlns:a16="http://schemas.microsoft.com/office/drawing/2014/main" id="{FBCF75E7-85D4-BBD3-64DB-E78575E0FB11}"/>
              </a:ext>
            </a:extLst>
          </p:cNvPr>
          <p:cNvSpPr>
            <a:spLocks noGrp="1"/>
          </p:cNvSpPr>
          <p:nvPr>
            <p:ph idx="1"/>
          </p:nvPr>
        </p:nvSpPr>
        <p:spPr/>
        <p:txBody>
          <a:bodyPr vert="horz" lIns="91440" tIns="45720" rIns="91440" bIns="45720" rtlCol="0" anchor="t">
            <a:normAutofit/>
          </a:bodyPr>
          <a:lstStyle/>
          <a:p>
            <a:pPr lvl="1">
              <a:lnSpc>
                <a:spcPct val="150000"/>
              </a:lnSpc>
            </a:pPr>
            <a:r>
              <a:rPr lang="en-US" sz="2500">
                <a:ea typeface="Calibri"/>
                <a:cs typeface="Calibri"/>
              </a:rPr>
              <a:t>Does not pose an imminent threat, but</a:t>
            </a:r>
            <a:r>
              <a:rPr lang="en-US" sz="2500">
                <a:solidFill>
                  <a:srgbClr val="000000"/>
                </a:solidFill>
                <a:ea typeface="Calibri"/>
                <a:cs typeface="Calibri"/>
              </a:rPr>
              <a:t> </a:t>
            </a:r>
            <a:r>
              <a:rPr lang="en-US" sz="2500">
                <a:ea typeface="Calibri"/>
                <a:cs typeface="Calibri"/>
              </a:rPr>
              <a:t>has potential intent to harm that requires intervention.</a:t>
            </a:r>
            <a:endParaRPr lang="en-US" sz="2500">
              <a:solidFill>
                <a:srgbClr val="000000"/>
              </a:solidFill>
              <a:ea typeface="Calibri"/>
              <a:cs typeface="Calibri"/>
            </a:endParaRPr>
          </a:p>
          <a:p>
            <a:pPr lvl="1">
              <a:lnSpc>
                <a:spcPct val="150000"/>
              </a:lnSpc>
            </a:pPr>
            <a:r>
              <a:rPr lang="en-US" sz="2500">
                <a:ea typeface="Calibri"/>
                <a:cs typeface="Calibri"/>
              </a:rPr>
              <a:t>Lacks significant protective factors.</a:t>
            </a:r>
            <a:endParaRPr lang="en-US" sz="2500">
              <a:solidFill>
                <a:srgbClr val="000000"/>
              </a:solidFill>
              <a:ea typeface="Calibri"/>
              <a:cs typeface="Calibri"/>
            </a:endParaRPr>
          </a:p>
          <a:p>
            <a:pPr lvl="1">
              <a:lnSpc>
                <a:spcPct val="150000"/>
              </a:lnSpc>
            </a:pPr>
            <a:r>
              <a:rPr lang="en-US" sz="2500">
                <a:ea typeface="Calibri"/>
                <a:cs typeface="Calibri"/>
              </a:rPr>
              <a:t>Exhibits other concerning behaviors or stressors that require intervention.</a:t>
            </a:r>
            <a:endParaRPr lang="en-US" sz="2500">
              <a:solidFill>
                <a:srgbClr val="000000"/>
              </a:solidFill>
              <a:ea typeface="Calibri"/>
              <a:cs typeface="Calibri"/>
            </a:endParaRPr>
          </a:p>
          <a:p>
            <a:pPr lvl="1">
              <a:lnSpc>
                <a:spcPct val="150000"/>
              </a:lnSpc>
            </a:pPr>
            <a:r>
              <a:rPr lang="en-US" sz="2500">
                <a:ea typeface="Calibri"/>
                <a:cs typeface="Calibri"/>
              </a:rPr>
              <a:t>Person may not have made a decision about whether to act violently (e.g., “I don’t want to hurt them, but no one is helping me.”).</a:t>
            </a:r>
            <a:endParaRPr lang="en-US" sz="2500">
              <a:solidFill>
                <a:srgbClr val="000000"/>
              </a:solidFill>
              <a:ea typeface="Calibri"/>
              <a:cs typeface="Calibri"/>
            </a:endParaRPr>
          </a:p>
          <a:p>
            <a:pPr>
              <a:lnSpc>
                <a:spcPct val="150000"/>
              </a:lnSpc>
            </a:pPr>
            <a:endParaRPr lang="en-US" sz="2500">
              <a:ea typeface="Calibri"/>
              <a:cs typeface="Calibri"/>
            </a:endParaRPr>
          </a:p>
        </p:txBody>
      </p:sp>
      <p:sp>
        <p:nvSpPr>
          <p:cNvPr id="4" name="Slide Number Placeholder 3">
            <a:extLst>
              <a:ext uri="{FF2B5EF4-FFF2-40B4-BE49-F238E27FC236}">
                <a16:creationId xmlns:a16="http://schemas.microsoft.com/office/drawing/2014/main" id="{DB8F175A-2BE5-4777-8EF1-BBE4692CEBF8}"/>
              </a:ext>
            </a:extLst>
          </p:cNvPr>
          <p:cNvSpPr>
            <a:spLocks noGrp="1"/>
          </p:cNvSpPr>
          <p:nvPr>
            <p:ph type="sldNum" sz="quarter" idx="12"/>
          </p:nvPr>
        </p:nvSpPr>
        <p:spPr/>
        <p:txBody>
          <a:bodyPr/>
          <a:lstStyle/>
          <a:p>
            <a:fld id="{A6E38F66-3673-4527-A583-14DBE9898DCD}" type="slidenum">
              <a:rPr lang="en-US" smtClean="0"/>
              <a:t>23</a:t>
            </a:fld>
            <a:endParaRPr lang="en-US"/>
          </a:p>
        </p:txBody>
      </p:sp>
    </p:spTree>
    <p:extLst>
      <p:ext uri="{BB962C8B-B14F-4D97-AF65-F5344CB8AC3E}">
        <p14:creationId xmlns:p14="http://schemas.microsoft.com/office/powerpoint/2010/main" val="322906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F985E5-6CDC-7628-BCE1-C689CD357DB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0FC7D4-24C4-E70C-1DAC-79E26FCB0C73}"/>
              </a:ext>
            </a:extLst>
          </p:cNvPr>
          <p:cNvSpPr>
            <a:spLocks noGrp="1"/>
          </p:cNvSpPr>
          <p:nvPr>
            <p:ph type="title"/>
          </p:nvPr>
        </p:nvSpPr>
        <p:spPr/>
        <p:txBody>
          <a:bodyPr/>
          <a:lstStyle/>
          <a:p>
            <a:r>
              <a:rPr lang="en-US">
                <a:latin typeface="Arial"/>
                <a:cs typeface="Arial"/>
              </a:rPr>
              <a:t>High Level of Concern</a:t>
            </a:r>
            <a:endParaRPr lang="en-US"/>
          </a:p>
        </p:txBody>
      </p:sp>
      <p:sp>
        <p:nvSpPr>
          <p:cNvPr id="3" name="Content Placeholder 2">
            <a:extLst>
              <a:ext uri="{FF2B5EF4-FFF2-40B4-BE49-F238E27FC236}">
                <a16:creationId xmlns:a16="http://schemas.microsoft.com/office/drawing/2014/main" id="{8310FDC6-7959-22B4-93DA-86C5CA97D80B}"/>
              </a:ext>
            </a:extLst>
          </p:cNvPr>
          <p:cNvSpPr>
            <a:spLocks noGrp="1"/>
          </p:cNvSpPr>
          <p:nvPr>
            <p:ph idx="1"/>
          </p:nvPr>
        </p:nvSpPr>
        <p:spPr/>
        <p:txBody>
          <a:bodyPr vert="horz" lIns="91440" tIns="45720" rIns="91440" bIns="45720" rtlCol="0" anchor="t">
            <a:normAutofit/>
          </a:bodyPr>
          <a:lstStyle/>
          <a:p>
            <a:pPr lvl="1">
              <a:lnSpc>
                <a:spcPct val="150000"/>
              </a:lnSpc>
            </a:pPr>
            <a:r>
              <a:rPr lang="en-US" sz="2500">
                <a:ea typeface="Calibri"/>
                <a:cs typeface="Calibri"/>
              </a:rPr>
              <a:t>Poses a potentially imminent threat of violence.</a:t>
            </a:r>
            <a:endParaRPr lang="en-US" sz="2500">
              <a:solidFill>
                <a:srgbClr val="000000"/>
              </a:solidFill>
              <a:ea typeface="Calibri"/>
              <a:cs typeface="Calibri"/>
            </a:endParaRPr>
          </a:p>
          <a:p>
            <a:pPr lvl="1">
              <a:lnSpc>
                <a:spcPct val="150000"/>
              </a:lnSpc>
            </a:pPr>
            <a:r>
              <a:rPr lang="en-US" sz="2500">
                <a:ea typeface="Calibri"/>
                <a:cs typeface="Calibri"/>
              </a:rPr>
              <a:t>Exhibits behaviors that indicate both a continuing intent to harm and an effort to acquire the capacity to carry out a plan.</a:t>
            </a:r>
            <a:endParaRPr lang="en-US" sz="2500">
              <a:solidFill>
                <a:srgbClr val="000000"/>
              </a:solidFill>
              <a:ea typeface="Calibri"/>
              <a:cs typeface="Calibri"/>
            </a:endParaRPr>
          </a:p>
          <a:p>
            <a:pPr lvl="1">
              <a:lnSpc>
                <a:spcPct val="150000"/>
              </a:lnSpc>
            </a:pPr>
            <a:r>
              <a:rPr lang="en-US" sz="2500">
                <a:ea typeface="Calibri"/>
                <a:cs typeface="Calibri"/>
              </a:rPr>
              <a:t>Exhibits other concerning behavior that requires immediate intervention.</a:t>
            </a:r>
            <a:endParaRPr lang="en-US" sz="2500">
              <a:solidFill>
                <a:srgbClr val="000000"/>
              </a:solidFill>
              <a:ea typeface="Calibri"/>
              <a:cs typeface="Calibri"/>
            </a:endParaRPr>
          </a:p>
          <a:p>
            <a:pPr lvl="1">
              <a:lnSpc>
                <a:spcPct val="150000"/>
              </a:lnSpc>
            </a:pPr>
            <a:r>
              <a:rPr lang="en-US" sz="2500">
                <a:ea typeface="Calibri"/>
                <a:cs typeface="Calibri"/>
              </a:rPr>
              <a:t>Need protective measures for the target(s).</a:t>
            </a:r>
            <a:endParaRPr lang="en-US" sz="2500">
              <a:solidFill>
                <a:srgbClr val="000000"/>
              </a:solidFill>
              <a:ea typeface="Calibri"/>
              <a:cs typeface="Calibri"/>
            </a:endParaRPr>
          </a:p>
          <a:p>
            <a:pPr>
              <a:lnSpc>
                <a:spcPct val="150000"/>
              </a:lnSpc>
            </a:pPr>
            <a:endParaRPr lang="en-US" sz="2500">
              <a:ea typeface="Calibri"/>
              <a:cs typeface="Calibri"/>
            </a:endParaRPr>
          </a:p>
        </p:txBody>
      </p:sp>
      <p:sp>
        <p:nvSpPr>
          <p:cNvPr id="4" name="Slide Number Placeholder 3">
            <a:extLst>
              <a:ext uri="{FF2B5EF4-FFF2-40B4-BE49-F238E27FC236}">
                <a16:creationId xmlns:a16="http://schemas.microsoft.com/office/drawing/2014/main" id="{FBF74478-142F-ADBA-5EA6-7CA47E6AE39F}"/>
              </a:ext>
            </a:extLst>
          </p:cNvPr>
          <p:cNvSpPr>
            <a:spLocks noGrp="1"/>
          </p:cNvSpPr>
          <p:nvPr>
            <p:ph type="sldNum" sz="quarter" idx="12"/>
          </p:nvPr>
        </p:nvSpPr>
        <p:spPr/>
        <p:txBody>
          <a:bodyPr/>
          <a:lstStyle/>
          <a:p>
            <a:fld id="{A6E38F66-3673-4527-A583-14DBE9898DCD}" type="slidenum">
              <a:rPr lang="en-US" smtClean="0"/>
              <a:t>24</a:t>
            </a:fld>
            <a:endParaRPr lang="en-US"/>
          </a:p>
        </p:txBody>
      </p:sp>
    </p:spTree>
    <p:extLst>
      <p:ext uri="{BB962C8B-B14F-4D97-AF65-F5344CB8AC3E}">
        <p14:creationId xmlns:p14="http://schemas.microsoft.com/office/powerpoint/2010/main" val="2619936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E44A350-987B-7840-237A-06829E54C0F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AF6923-F135-1C9B-26B3-E13C156E575F}"/>
              </a:ext>
            </a:extLst>
          </p:cNvPr>
          <p:cNvSpPr>
            <a:spLocks noGrp="1"/>
          </p:cNvSpPr>
          <p:nvPr>
            <p:ph type="title"/>
          </p:nvPr>
        </p:nvSpPr>
        <p:spPr/>
        <p:txBody>
          <a:bodyPr vert="horz" lIns="91440" tIns="45720" rIns="91440" bIns="45720" rtlCol="0" anchor="ctr">
            <a:noAutofit/>
          </a:bodyPr>
          <a:lstStyle/>
          <a:p>
            <a:r>
              <a:rPr lang="en-US" sz="4800">
                <a:latin typeface="Arial"/>
                <a:ea typeface="Calibri"/>
                <a:cs typeface="Arial"/>
              </a:rPr>
              <a:t>Student Support </a:t>
            </a:r>
            <a:br>
              <a:rPr lang="en-US" sz="4800">
                <a:latin typeface="Arial"/>
                <a:ea typeface="Calibri"/>
                <a:cs typeface="Arial"/>
              </a:rPr>
            </a:br>
            <a:r>
              <a:rPr lang="en-US" sz="4800">
                <a:latin typeface="Arial"/>
                <a:ea typeface="Calibri"/>
                <a:cs typeface="Arial"/>
              </a:rPr>
              <a:t>Management Plan</a:t>
            </a:r>
            <a:r>
              <a:rPr lang="en-US" sz="4800" b="0">
                <a:latin typeface="Arial"/>
                <a:ea typeface="Calibri"/>
                <a:cs typeface="Arial"/>
              </a:rPr>
              <a:t> </a:t>
            </a:r>
            <a:r>
              <a:rPr lang="en-US" sz="4800">
                <a:latin typeface="Arial"/>
                <a:ea typeface="Calibri"/>
                <a:cs typeface="Arial"/>
              </a:rPr>
              <a:t>(</a:t>
            </a:r>
            <a:r>
              <a:rPr lang="en-US" sz="4800">
                <a:latin typeface="Arial"/>
                <a:cs typeface="Arial"/>
              </a:rPr>
              <a:t>SSMP)</a:t>
            </a:r>
            <a:endParaRPr lang="en-US" sz="4800"/>
          </a:p>
        </p:txBody>
      </p:sp>
    </p:spTree>
    <p:extLst>
      <p:ext uri="{BB962C8B-B14F-4D97-AF65-F5344CB8AC3E}">
        <p14:creationId xmlns:p14="http://schemas.microsoft.com/office/powerpoint/2010/main" val="277641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53218F-CDD7-F8FE-CFFD-B6F315FDF42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D34F0C-975E-F286-2302-BB2C8C3409C2}"/>
              </a:ext>
            </a:extLst>
          </p:cNvPr>
          <p:cNvSpPr>
            <a:spLocks noGrp="1"/>
          </p:cNvSpPr>
          <p:nvPr>
            <p:ph idx="1"/>
          </p:nvPr>
        </p:nvSpPr>
        <p:spPr>
          <a:xfrm>
            <a:off x="838200" y="1927888"/>
            <a:ext cx="10515600" cy="4351338"/>
          </a:xfrm>
        </p:spPr>
        <p:txBody>
          <a:bodyPr vert="horz" lIns="91440" tIns="45720" rIns="91440" bIns="45720" rtlCol="0" anchor="t">
            <a:normAutofit/>
          </a:bodyPr>
          <a:lstStyle/>
          <a:p>
            <a:pPr marL="0" indent="0">
              <a:buNone/>
            </a:pPr>
            <a:endParaRPr lang="en-US" b="1">
              <a:latin typeface="Arial"/>
              <a:cs typeface="Arial"/>
            </a:endParaRPr>
          </a:p>
          <a:p>
            <a:pPr marL="0" indent="0">
              <a:buNone/>
            </a:pPr>
            <a:r>
              <a:rPr lang="en-US"/>
              <a:t>It is a Student Support Management Plan that uses direct and indirect interventions to help create an environment less likely to produce violence.  </a:t>
            </a:r>
            <a:endParaRPr lang="en-US">
              <a:cs typeface="Calibri"/>
            </a:endParaRPr>
          </a:p>
          <a:p>
            <a:pPr marL="0" indent="0">
              <a:buNone/>
            </a:pPr>
            <a:endParaRPr lang="en-US"/>
          </a:p>
        </p:txBody>
      </p:sp>
      <p:sp>
        <p:nvSpPr>
          <p:cNvPr id="4" name="TextBox 3">
            <a:extLst>
              <a:ext uri="{FF2B5EF4-FFF2-40B4-BE49-F238E27FC236}">
                <a16:creationId xmlns:a16="http://schemas.microsoft.com/office/drawing/2014/main" id="{8AD732BF-DE01-D550-F70C-4A8E8CA9C3CA}"/>
              </a:ext>
            </a:extLst>
          </p:cNvPr>
          <p:cNvSpPr txBox="1"/>
          <p:nvPr/>
        </p:nvSpPr>
        <p:spPr>
          <a:xfrm>
            <a:off x="2913712" y="299802"/>
            <a:ext cx="71984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rgbClr val="FFFFFF"/>
                </a:solidFill>
                <a:latin typeface="Arial"/>
                <a:cs typeface="Arial"/>
              </a:rPr>
              <a:t>What is an SSMP?</a:t>
            </a:r>
            <a:endParaRPr lang="en-US" sz="5400"/>
          </a:p>
        </p:txBody>
      </p:sp>
      <p:sp>
        <p:nvSpPr>
          <p:cNvPr id="2" name="Slide Number Placeholder 1">
            <a:extLst>
              <a:ext uri="{FF2B5EF4-FFF2-40B4-BE49-F238E27FC236}">
                <a16:creationId xmlns:a16="http://schemas.microsoft.com/office/drawing/2014/main" id="{22CBB573-D612-7E4F-BC3A-C3AA6DD47A4F}"/>
              </a:ext>
            </a:extLst>
          </p:cNvPr>
          <p:cNvSpPr>
            <a:spLocks noGrp="1"/>
          </p:cNvSpPr>
          <p:nvPr>
            <p:ph type="sldNum" sz="quarter" idx="12"/>
          </p:nvPr>
        </p:nvSpPr>
        <p:spPr/>
        <p:txBody>
          <a:bodyPr/>
          <a:lstStyle/>
          <a:p>
            <a:fld id="{A6E38F66-3673-4527-A583-14DBE9898DCD}" type="slidenum">
              <a:rPr lang="en-US" smtClean="0"/>
              <a:t>26</a:t>
            </a:fld>
            <a:endParaRPr lang="en-US"/>
          </a:p>
        </p:txBody>
      </p:sp>
    </p:spTree>
    <p:extLst>
      <p:ext uri="{BB962C8B-B14F-4D97-AF65-F5344CB8AC3E}">
        <p14:creationId xmlns:p14="http://schemas.microsoft.com/office/powerpoint/2010/main" val="23909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A5BD22-E19A-5A59-C814-034BFFA8115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11EAC74-1029-D185-A768-5E5E945C64B3}"/>
              </a:ext>
            </a:extLst>
          </p:cNvPr>
          <p:cNvSpPr>
            <a:spLocks noGrp="1"/>
          </p:cNvSpPr>
          <p:nvPr>
            <p:ph type="title"/>
          </p:nvPr>
        </p:nvSpPr>
        <p:spPr>
          <a:xfrm>
            <a:off x="838200" y="18255"/>
            <a:ext cx="10515600" cy="1325563"/>
          </a:xfrm>
        </p:spPr>
        <p:txBody>
          <a:bodyPr/>
          <a:lstStyle/>
          <a:p>
            <a:r>
              <a:rPr lang="en-US"/>
              <a:t>Monitoring SSMP</a:t>
            </a:r>
          </a:p>
        </p:txBody>
      </p:sp>
      <p:sp>
        <p:nvSpPr>
          <p:cNvPr id="3" name="Content Placeholder 2">
            <a:extLst>
              <a:ext uri="{FF2B5EF4-FFF2-40B4-BE49-F238E27FC236}">
                <a16:creationId xmlns:a16="http://schemas.microsoft.com/office/drawing/2014/main" id="{505941AB-900F-8568-669C-70DE5F9C82A6}"/>
              </a:ext>
            </a:extLst>
          </p:cNvPr>
          <p:cNvSpPr>
            <a:spLocks noGrp="1"/>
          </p:cNvSpPr>
          <p:nvPr>
            <p:ph idx="1"/>
          </p:nvPr>
        </p:nvSpPr>
        <p:spPr>
          <a:xfrm>
            <a:off x="428625" y="1343818"/>
            <a:ext cx="11334750" cy="4833145"/>
          </a:xfrm>
        </p:spPr>
        <p:txBody>
          <a:bodyPr vert="horz" lIns="91440" tIns="45720" rIns="91440" bIns="45720" rtlCol="0" anchor="t">
            <a:normAutofit/>
          </a:bodyPr>
          <a:lstStyle/>
          <a:p>
            <a:r>
              <a:rPr lang="en-US"/>
              <a:t>Minimum time periods for SSMP implementation and monitoring:</a:t>
            </a:r>
            <a:endParaRPr lang="en-US">
              <a:cs typeface="Calibri"/>
            </a:endParaRPr>
          </a:p>
          <a:p>
            <a:pPr lvl="1">
              <a:buFont typeface="Wingdings" panose="020B0604020202020204" pitchFamily="34" charset="0"/>
              <a:buChar char="§"/>
            </a:pPr>
            <a:r>
              <a:rPr lang="en-US"/>
              <a:t>Low Level - 90 days minimum</a:t>
            </a:r>
            <a:endParaRPr lang="en-US">
              <a:cs typeface="Calibri"/>
            </a:endParaRPr>
          </a:p>
          <a:p>
            <a:pPr lvl="1">
              <a:buFont typeface="Wingdings" panose="020B0604020202020204" pitchFamily="34" charset="0"/>
              <a:buChar char="§"/>
            </a:pPr>
            <a:r>
              <a:rPr lang="en-US"/>
              <a:t>Medium Level - 180 days minimum</a:t>
            </a:r>
            <a:endParaRPr lang="en-US">
              <a:cs typeface="Calibri"/>
            </a:endParaRPr>
          </a:p>
          <a:p>
            <a:pPr lvl="1">
              <a:buFont typeface="Wingdings" panose="020B0604020202020204" pitchFamily="34" charset="0"/>
              <a:buChar char="§"/>
            </a:pPr>
            <a:r>
              <a:rPr lang="en-US"/>
              <a:t>High Level - one year minimum</a:t>
            </a:r>
            <a:endParaRPr lang="en-US">
              <a:cs typeface="Calibri"/>
            </a:endParaRPr>
          </a:p>
          <a:p>
            <a:r>
              <a:rPr lang="en-US">
                <a:cs typeface="Calibri"/>
              </a:rPr>
              <a:t>No downgrading level of concern from initial determination of level of concern.</a:t>
            </a:r>
          </a:p>
          <a:p>
            <a:r>
              <a:rPr lang="en-US"/>
              <a:t>SSMP can be extended beyond the minimum time frame based on need.</a:t>
            </a:r>
            <a:endParaRPr lang="en-US">
              <a:cs typeface="Calibri"/>
            </a:endParaRPr>
          </a:p>
          <a:p>
            <a:r>
              <a:rPr lang="en-US"/>
              <a:t>At least </a:t>
            </a:r>
            <a:r>
              <a:rPr lang="en-US" b="1"/>
              <a:t>30 days </a:t>
            </a:r>
            <a:r>
              <a:rPr lang="en-US"/>
              <a:t>before the end of the initial SSMP monitoring period for each threat level, the SBTMT shall consider the matter again and assess whether to close the case upon expiration of the monitoring period or extend the SSMP.</a:t>
            </a:r>
            <a:endParaRPr lang="en-US">
              <a:cs typeface="Calibri"/>
            </a:endParaRPr>
          </a:p>
          <a:p>
            <a:endParaRPr lang="en-US"/>
          </a:p>
        </p:txBody>
      </p:sp>
      <p:sp>
        <p:nvSpPr>
          <p:cNvPr id="4" name="Slide Number Placeholder 3">
            <a:extLst>
              <a:ext uri="{FF2B5EF4-FFF2-40B4-BE49-F238E27FC236}">
                <a16:creationId xmlns:a16="http://schemas.microsoft.com/office/drawing/2014/main" id="{071516E6-0ED6-6B7E-7B20-B53CD255E518}"/>
              </a:ext>
            </a:extLst>
          </p:cNvPr>
          <p:cNvSpPr>
            <a:spLocks noGrp="1"/>
          </p:cNvSpPr>
          <p:nvPr>
            <p:ph type="sldNum" sz="quarter" idx="12"/>
          </p:nvPr>
        </p:nvSpPr>
        <p:spPr/>
        <p:txBody>
          <a:bodyPr/>
          <a:lstStyle/>
          <a:p>
            <a:fld id="{A6E38F66-3673-4527-A583-14DBE9898DCD}" type="slidenum">
              <a:rPr lang="en-US" smtClean="0"/>
              <a:t>27</a:t>
            </a:fld>
            <a:endParaRPr lang="en-US"/>
          </a:p>
        </p:txBody>
      </p:sp>
    </p:spTree>
    <p:extLst>
      <p:ext uri="{BB962C8B-B14F-4D97-AF65-F5344CB8AC3E}">
        <p14:creationId xmlns:p14="http://schemas.microsoft.com/office/powerpoint/2010/main" val="2879131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D95A42F-2BCE-6F18-C363-A98A6163DC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F2AE10-FD28-AF1F-07B6-EC3980EC5BEE}"/>
              </a:ext>
            </a:extLst>
          </p:cNvPr>
          <p:cNvSpPr txBox="1"/>
          <p:nvPr/>
        </p:nvSpPr>
        <p:spPr>
          <a:xfrm>
            <a:off x="381000" y="1501140"/>
            <a:ext cx="497889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Standardized Threat Management Operational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a:solidFill>
                <a:prstClr val="whit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1AF0700-5DC1-809C-2E0A-79DFD072257E}"/>
              </a:ext>
            </a:extLst>
          </p:cNvPr>
          <p:cNvSpPr/>
          <p:nvPr/>
        </p:nvSpPr>
        <p:spPr>
          <a:xfrm>
            <a:off x="6381749" y="487680"/>
            <a:ext cx="4895851" cy="502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document&#10;&#10;Description automatically generated">
            <a:extLst>
              <a:ext uri="{FF2B5EF4-FFF2-40B4-BE49-F238E27FC236}">
                <a16:creationId xmlns:a16="http://schemas.microsoft.com/office/drawing/2014/main" id="{D6248BFE-D23C-F38A-4B6B-26630D625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36" y="0"/>
            <a:ext cx="5299364" cy="6858000"/>
          </a:xfrm>
          <a:prstGeom prst="rect">
            <a:avLst/>
          </a:prstGeom>
        </p:spPr>
      </p:pic>
      <p:sp>
        <p:nvSpPr>
          <p:cNvPr id="4" name="Slide Number Placeholder 3">
            <a:extLst>
              <a:ext uri="{FF2B5EF4-FFF2-40B4-BE49-F238E27FC236}">
                <a16:creationId xmlns:a16="http://schemas.microsoft.com/office/drawing/2014/main" id="{FC3854F6-BBBA-AC5A-DC19-F63C59A3DA2A}"/>
              </a:ext>
            </a:extLst>
          </p:cNvPr>
          <p:cNvSpPr>
            <a:spLocks noGrp="1"/>
          </p:cNvSpPr>
          <p:nvPr>
            <p:ph type="sldNum" sz="quarter" idx="12"/>
          </p:nvPr>
        </p:nvSpPr>
        <p:spPr/>
        <p:txBody>
          <a:bodyPr/>
          <a:lstStyle/>
          <a:p>
            <a:fld id="{A6E38F66-3673-4527-A583-14DBE9898DCD}" type="slidenum">
              <a:rPr lang="en-US" smtClean="0"/>
              <a:t>28</a:t>
            </a:fld>
            <a:endParaRPr lang="en-US"/>
          </a:p>
        </p:txBody>
      </p:sp>
    </p:spTree>
    <p:extLst>
      <p:ext uri="{BB962C8B-B14F-4D97-AF65-F5344CB8AC3E}">
        <p14:creationId xmlns:p14="http://schemas.microsoft.com/office/powerpoint/2010/main" val="385703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F22C-FD92-0C4C-74A4-D1E933068CA3}"/>
              </a:ext>
            </a:extLst>
          </p:cNvPr>
          <p:cNvSpPr>
            <a:spLocks noGrp="1"/>
          </p:cNvSpPr>
          <p:nvPr>
            <p:ph type="title"/>
          </p:nvPr>
        </p:nvSpPr>
        <p:spPr/>
        <p:txBody>
          <a:bodyPr/>
          <a:lstStyle/>
          <a:p>
            <a:r>
              <a:rPr lang="en-US"/>
              <a:t>Data</a:t>
            </a:r>
          </a:p>
        </p:txBody>
      </p:sp>
    </p:spTree>
    <p:extLst>
      <p:ext uri="{BB962C8B-B14F-4D97-AF65-F5344CB8AC3E}">
        <p14:creationId xmlns:p14="http://schemas.microsoft.com/office/powerpoint/2010/main" val="3818414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F8BE6E1-1EBC-E609-FBDE-DAF09062D65A}"/>
              </a:ext>
            </a:extLst>
          </p:cNvPr>
          <p:cNvSpPr/>
          <p:nvPr/>
        </p:nvSpPr>
        <p:spPr>
          <a:xfrm>
            <a:off x="354419" y="1461977"/>
            <a:ext cx="1998452" cy="500332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B72279A-6B6F-77D2-3857-8B989C28EBDB}"/>
              </a:ext>
            </a:extLst>
          </p:cNvPr>
          <p:cNvSpPr/>
          <p:nvPr/>
        </p:nvSpPr>
        <p:spPr>
          <a:xfrm>
            <a:off x="2658139" y="1440996"/>
            <a:ext cx="1998452" cy="5017697"/>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E849C75-E3E2-CA00-6B90-9BA60F6D7590}"/>
              </a:ext>
            </a:extLst>
          </p:cNvPr>
          <p:cNvSpPr/>
          <p:nvPr/>
        </p:nvSpPr>
        <p:spPr>
          <a:xfrm>
            <a:off x="5028314" y="1427789"/>
            <a:ext cx="1998452" cy="5032074"/>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D0B7D8-8E91-3010-1A73-CB6F06B5071B}"/>
              </a:ext>
            </a:extLst>
          </p:cNvPr>
          <p:cNvSpPr/>
          <p:nvPr/>
        </p:nvSpPr>
        <p:spPr>
          <a:xfrm>
            <a:off x="7415206" y="1421186"/>
            <a:ext cx="1969698" cy="504645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BA4EE0E-FB1E-05B6-62E7-C1742D896CFD}"/>
              </a:ext>
            </a:extLst>
          </p:cNvPr>
          <p:cNvSpPr/>
          <p:nvPr/>
        </p:nvSpPr>
        <p:spPr>
          <a:xfrm>
            <a:off x="9805273" y="1436047"/>
            <a:ext cx="1998451" cy="5017696"/>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730F385-46EC-724B-A4F1-4C4DA37E47C5}"/>
              </a:ext>
            </a:extLst>
          </p:cNvPr>
          <p:cNvSpPr txBox="1"/>
          <p:nvPr/>
        </p:nvSpPr>
        <p:spPr>
          <a:xfrm>
            <a:off x="550258" y="2115537"/>
            <a:ext cx="156928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s. 1006.07(7), F.S.</a:t>
            </a:r>
          </a:p>
          <a:p>
            <a:pPr algn="ctr"/>
            <a:endParaRPr lang="en-US" sz="1600"/>
          </a:p>
          <a:p>
            <a:pPr algn="ctr"/>
            <a:r>
              <a:rPr lang="en-US" sz="1600"/>
              <a:t> Required establishment of multidisciplinary threat assessment teams at every school.</a:t>
            </a:r>
            <a:endParaRPr lang="en-US" sz="1600">
              <a:cs typeface="Calibri"/>
            </a:endParaRPr>
          </a:p>
        </p:txBody>
      </p:sp>
      <p:sp>
        <p:nvSpPr>
          <p:cNvPr id="13" name="TextBox 12">
            <a:extLst>
              <a:ext uri="{FF2B5EF4-FFF2-40B4-BE49-F238E27FC236}">
                <a16:creationId xmlns:a16="http://schemas.microsoft.com/office/drawing/2014/main" id="{2CFAAA63-3780-2D3C-1FF6-88A626B61488}"/>
              </a:ext>
            </a:extLst>
          </p:cNvPr>
          <p:cNvSpPr txBox="1"/>
          <p:nvPr/>
        </p:nvSpPr>
        <p:spPr>
          <a:xfrm>
            <a:off x="2897010" y="2114408"/>
            <a:ext cx="153695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s. 1001.212(12), F.S.</a:t>
            </a:r>
          </a:p>
          <a:p>
            <a:pPr algn="ctr"/>
            <a:endParaRPr lang="en-US" sz="1600"/>
          </a:p>
          <a:p>
            <a:pPr algn="ctr"/>
            <a:r>
              <a:rPr lang="en-US" sz="1600"/>
              <a:t>Required a standardized, statewide behavioral threat assessment instrument for use by all public schools, including charter schools.</a:t>
            </a:r>
          </a:p>
        </p:txBody>
      </p:sp>
      <p:sp>
        <p:nvSpPr>
          <p:cNvPr id="14" name="TextBox 13">
            <a:extLst>
              <a:ext uri="{FF2B5EF4-FFF2-40B4-BE49-F238E27FC236}">
                <a16:creationId xmlns:a16="http://schemas.microsoft.com/office/drawing/2014/main" id="{1B5BAB5A-BB7F-2A7B-C6E2-22583856B149}"/>
              </a:ext>
            </a:extLst>
          </p:cNvPr>
          <p:cNvSpPr txBox="1"/>
          <p:nvPr/>
        </p:nvSpPr>
        <p:spPr>
          <a:xfrm>
            <a:off x="5243581" y="2127944"/>
            <a:ext cx="156791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Continued implementation and monitoring of the former model for behavioral threat assessment.</a:t>
            </a:r>
          </a:p>
          <a:p>
            <a:pPr algn="ctr"/>
            <a:endParaRPr lang="en-US" sz="1600">
              <a:cs typeface="Calibri"/>
            </a:endParaRPr>
          </a:p>
          <a:p>
            <a:pPr algn="ctr"/>
            <a:r>
              <a:rPr lang="en-US" sz="1600">
                <a:cs typeface="Calibri"/>
              </a:rPr>
              <a:t>Office of Safe Schools identified deficiencies in the former model. </a:t>
            </a:r>
          </a:p>
        </p:txBody>
      </p:sp>
      <p:sp>
        <p:nvSpPr>
          <p:cNvPr id="15" name="TextBox 14">
            <a:extLst>
              <a:ext uri="{FF2B5EF4-FFF2-40B4-BE49-F238E27FC236}">
                <a16:creationId xmlns:a16="http://schemas.microsoft.com/office/drawing/2014/main" id="{0415A056-4909-0FBD-CAC1-16BC79CF443A}"/>
              </a:ext>
            </a:extLst>
          </p:cNvPr>
          <p:cNvSpPr txBox="1"/>
          <p:nvPr/>
        </p:nvSpPr>
        <p:spPr>
          <a:xfrm>
            <a:off x="7598421" y="2114408"/>
            <a:ext cx="1635860"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s. 1006.07(7)(a), F.S.</a:t>
            </a:r>
          </a:p>
          <a:p>
            <a:pPr algn="ctr"/>
            <a:endParaRPr lang="en-US" sz="1600">
              <a:solidFill>
                <a:schemeClr val="bg1"/>
              </a:solidFill>
            </a:endParaRPr>
          </a:p>
          <a:p>
            <a:pPr algn="ctr"/>
            <a:r>
              <a:rPr lang="en-US" sz="1500">
                <a:solidFill>
                  <a:schemeClr val="bg1"/>
                </a:solidFill>
              </a:rPr>
              <a:t> Required all members of the threat assessment team to be involved in the threat assessment process and final decision making.</a:t>
            </a:r>
          </a:p>
          <a:p>
            <a:pPr algn="ctr"/>
            <a:endParaRPr lang="en-US" sz="1500">
              <a:solidFill>
                <a:schemeClr val="bg1"/>
              </a:solidFill>
            </a:endParaRPr>
          </a:p>
          <a:p>
            <a:pPr algn="ctr"/>
            <a:r>
              <a:rPr lang="en-US" sz="1500">
                <a:solidFill>
                  <a:schemeClr val="bg1"/>
                </a:solidFill>
              </a:rPr>
              <a:t>MSD Commission formed a Threat Management Workgroup to address identified issues.</a:t>
            </a:r>
          </a:p>
        </p:txBody>
      </p:sp>
      <p:sp>
        <p:nvSpPr>
          <p:cNvPr id="16" name="TextBox 15">
            <a:extLst>
              <a:ext uri="{FF2B5EF4-FFF2-40B4-BE49-F238E27FC236}">
                <a16:creationId xmlns:a16="http://schemas.microsoft.com/office/drawing/2014/main" id="{603FFA9F-629A-80CB-E8E8-68864FD30F8C}"/>
              </a:ext>
            </a:extLst>
          </p:cNvPr>
          <p:cNvSpPr txBox="1"/>
          <p:nvPr/>
        </p:nvSpPr>
        <p:spPr>
          <a:xfrm>
            <a:off x="9974038" y="2127683"/>
            <a:ext cx="166770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a:spcBef>
                <a:spcPts val="600"/>
              </a:spcBef>
              <a:buNone/>
            </a:pPr>
            <a:r>
              <a:rPr lang="en-US" sz="1600">
                <a:solidFill>
                  <a:schemeClr val="bg1"/>
                </a:solidFill>
                <a:cs typeface="Calibri"/>
              </a:rPr>
              <a:t>HB 543</a:t>
            </a:r>
          </a:p>
          <a:p>
            <a:pPr marL="0" indent="0" algn="ctr">
              <a:spcBef>
                <a:spcPts val="600"/>
              </a:spcBef>
              <a:buNone/>
            </a:pPr>
            <a:endParaRPr lang="en-US" sz="1600">
              <a:solidFill>
                <a:schemeClr val="bg1"/>
              </a:solidFill>
              <a:cs typeface="Calibri"/>
            </a:endParaRPr>
          </a:p>
          <a:p>
            <a:pPr marL="0" indent="0" algn="ctr">
              <a:spcBef>
                <a:spcPts val="600"/>
              </a:spcBef>
              <a:buNone/>
            </a:pPr>
            <a:r>
              <a:rPr lang="en-US" sz="1600">
                <a:solidFill>
                  <a:schemeClr val="bg1"/>
                </a:solidFill>
                <a:cs typeface="Calibri"/>
              </a:rPr>
              <a:t>Required the Office of Safe Schools to d</a:t>
            </a:r>
            <a:r>
              <a:rPr lang="en-US" sz="1600">
                <a:solidFill>
                  <a:schemeClr val="bg1"/>
                </a:solidFill>
              </a:rPr>
              <a:t>evelop a statewide behavioral threat management instrument and statewide behavioral threat management process. </a:t>
            </a:r>
            <a:endParaRPr lang="en-US" sz="1600">
              <a:solidFill>
                <a:schemeClr val="bg1"/>
              </a:solidFill>
              <a:cs typeface="Calibri"/>
            </a:endParaRPr>
          </a:p>
        </p:txBody>
      </p:sp>
      <p:grpSp>
        <p:nvGrpSpPr>
          <p:cNvPr id="20" name="Group 19">
            <a:extLst>
              <a:ext uri="{FF2B5EF4-FFF2-40B4-BE49-F238E27FC236}">
                <a16:creationId xmlns:a16="http://schemas.microsoft.com/office/drawing/2014/main" id="{6856A972-6FA5-647A-F37C-06636269DB09}"/>
              </a:ext>
            </a:extLst>
          </p:cNvPr>
          <p:cNvGrpSpPr/>
          <p:nvPr/>
        </p:nvGrpSpPr>
        <p:grpSpPr>
          <a:xfrm>
            <a:off x="458617" y="372632"/>
            <a:ext cx="1660921" cy="664368"/>
            <a:chOff x="4464" y="2265241"/>
            <a:chExt cx="1660921" cy="664368"/>
          </a:xfrm>
          <a:solidFill>
            <a:schemeClr val="accent5">
              <a:lumMod val="20000"/>
              <a:lumOff val="80000"/>
            </a:schemeClr>
          </a:solidFill>
        </p:grpSpPr>
        <p:sp>
          <p:nvSpPr>
            <p:cNvPr id="37" name="Arrow: Chevron 36">
              <a:extLst>
                <a:ext uri="{FF2B5EF4-FFF2-40B4-BE49-F238E27FC236}">
                  <a16:creationId xmlns:a16="http://schemas.microsoft.com/office/drawing/2014/main" id="{388E4215-E59E-848B-CBD6-596A1A6A0416}"/>
                </a:ext>
              </a:extLst>
            </p:cNvPr>
            <p:cNvSpPr/>
            <p:nvPr/>
          </p:nvSpPr>
          <p:spPr>
            <a:xfrm>
              <a:off x="4464" y="2265241"/>
              <a:ext cx="1660921" cy="664368"/>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8" name="Arrow: Chevron 4">
              <a:extLst>
                <a:ext uri="{FF2B5EF4-FFF2-40B4-BE49-F238E27FC236}">
                  <a16:creationId xmlns:a16="http://schemas.microsoft.com/office/drawing/2014/main" id="{1445A493-5429-8530-DA83-331176AF1F5E}"/>
                </a:ext>
              </a:extLst>
            </p:cNvPr>
            <p:cNvSpPr txBox="1"/>
            <p:nvPr/>
          </p:nvSpPr>
          <p:spPr>
            <a:xfrm>
              <a:off x="336648" y="2265241"/>
              <a:ext cx="996553" cy="6643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2018</a:t>
              </a:r>
            </a:p>
          </p:txBody>
        </p:sp>
      </p:grpSp>
      <p:grpSp>
        <p:nvGrpSpPr>
          <p:cNvPr id="21" name="Group 20">
            <a:extLst>
              <a:ext uri="{FF2B5EF4-FFF2-40B4-BE49-F238E27FC236}">
                <a16:creationId xmlns:a16="http://schemas.microsoft.com/office/drawing/2014/main" id="{32971887-E7CE-C9BF-FBF3-E5DD4C213141}"/>
              </a:ext>
            </a:extLst>
          </p:cNvPr>
          <p:cNvGrpSpPr/>
          <p:nvPr/>
        </p:nvGrpSpPr>
        <p:grpSpPr>
          <a:xfrm>
            <a:off x="2829242" y="372632"/>
            <a:ext cx="1660921" cy="664368"/>
            <a:chOff x="1499294" y="2265241"/>
            <a:chExt cx="1660921" cy="664368"/>
          </a:xfrm>
          <a:solidFill>
            <a:schemeClr val="accent5">
              <a:lumMod val="40000"/>
              <a:lumOff val="60000"/>
            </a:schemeClr>
          </a:solidFill>
        </p:grpSpPr>
        <p:sp>
          <p:nvSpPr>
            <p:cNvPr id="35" name="Arrow: Chevron 34">
              <a:extLst>
                <a:ext uri="{FF2B5EF4-FFF2-40B4-BE49-F238E27FC236}">
                  <a16:creationId xmlns:a16="http://schemas.microsoft.com/office/drawing/2014/main" id="{8DDCE877-1908-8262-B654-DD9CA45ADBEC}"/>
                </a:ext>
              </a:extLst>
            </p:cNvPr>
            <p:cNvSpPr/>
            <p:nvPr/>
          </p:nvSpPr>
          <p:spPr>
            <a:xfrm>
              <a:off x="1499294" y="2265241"/>
              <a:ext cx="1660921" cy="664368"/>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6" name="Arrow: Chevron 6">
              <a:extLst>
                <a:ext uri="{FF2B5EF4-FFF2-40B4-BE49-F238E27FC236}">
                  <a16:creationId xmlns:a16="http://schemas.microsoft.com/office/drawing/2014/main" id="{1B476727-9711-6FB3-5A77-3D9E9AD62A1A}"/>
                </a:ext>
              </a:extLst>
            </p:cNvPr>
            <p:cNvSpPr txBox="1"/>
            <p:nvPr/>
          </p:nvSpPr>
          <p:spPr>
            <a:xfrm>
              <a:off x="1831478" y="2265241"/>
              <a:ext cx="996553" cy="6643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2019</a:t>
              </a:r>
            </a:p>
          </p:txBody>
        </p:sp>
      </p:grpSp>
      <p:grpSp>
        <p:nvGrpSpPr>
          <p:cNvPr id="23" name="Group 22">
            <a:extLst>
              <a:ext uri="{FF2B5EF4-FFF2-40B4-BE49-F238E27FC236}">
                <a16:creationId xmlns:a16="http://schemas.microsoft.com/office/drawing/2014/main" id="{683ECEBE-9237-A268-5C2F-8E30885B141A}"/>
              </a:ext>
            </a:extLst>
          </p:cNvPr>
          <p:cNvGrpSpPr/>
          <p:nvPr/>
        </p:nvGrpSpPr>
        <p:grpSpPr>
          <a:xfrm>
            <a:off x="5260873" y="372632"/>
            <a:ext cx="1660921" cy="732825"/>
            <a:chOff x="4488953" y="2239736"/>
            <a:chExt cx="1660921" cy="732825"/>
          </a:xfrm>
          <a:solidFill>
            <a:schemeClr val="accent5">
              <a:lumMod val="60000"/>
              <a:lumOff val="40000"/>
            </a:schemeClr>
          </a:solidFill>
        </p:grpSpPr>
        <p:sp>
          <p:nvSpPr>
            <p:cNvPr id="31" name="Arrow: Chevron 30">
              <a:extLst>
                <a:ext uri="{FF2B5EF4-FFF2-40B4-BE49-F238E27FC236}">
                  <a16:creationId xmlns:a16="http://schemas.microsoft.com/office/drawing/2014/main" id="{F6EDB6EB-A2EF-7403-1A3B-856A46C5EA06}"/>
                </a:ext>
              </a:extLst>
            </p:cNvPr>
            <p:cNvSpPr/>
            <p:nvPr/>
          </p:nvSpPr>
          <p:spPr>
            <a:xfrm>
              <a:off x="4488953" y="2265241"/>
              <a:ext cx="1660921" cy="664368"/>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Arrow: Chevron 10">
              <a:extLst>
                <a:ext uri="{FF2B5EF4-FFF2-40B4-BE49-F238E27FC236}">
                  <a16:creationId xmlns:a16="http://schemas.microsoft.com/office/drawing/2014/main" id="{5507854C-2617-3855-67EC-44ECE7B696FB}"/>
                </a:ext>
              </a:extLst>
            </p:cNvPr>
            <p:cNvSpPr txBox="1"/>
            <p:nvPr/>
          </p:nvSpPr>
          <p:spPr>
            <a:xfrm>
              <a:off x="4671593" y="2239736"/>
              <a:ext cx="1405343" cy="7328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2000" kern="1200">
                  <a:solidFill>
                    <a:schemeClr val="tx1"/>
                  </a:solidFill>
                </a:rPr>
                <a:t>2020-2021</a:t>
              </a:r>
            </a:p>
          </p:txBody>
        </p:sp>
      </p:grpSp>
      <p:grpSp>
        <p:nvGrpSpPr>
          <p:cNvPr id="25" name="Group 24">
            <a:extLst>
              <a:ext uri="{FF2B5EF4-FFF2-40B4-BE49-F238E27FC236}">
                <a16:creationId xmlns:a16="http://schemas.microsoft.com/office/drawing/2014/main" id="{A775D401-3F4C-EE47-A753-6D1690A8D1E6}"/>
              </a:ext>
            </a:extLst>
          </p:cNvPr>
          <p:cNvGrpSpPr/>
          <p:nvPr/>
        </p:nvGrpSpPr>
        <p:grpSpPr>
          <a:xfrm>
            <a:off x="7688831" y="441089"/>
            <a:ext cx="1660921" cy="664368"/>
            <a:chOff x="5983783" y="2265241"/>
            <a:chExt cx="1660921" cy="664368"/>
          </a:xfrm>
        </p:grpSpPr>
        <p:sp>
          <p:nvSpPr>
            <p:cNvPr id="29" name="Arrow: Chevron 28">
              <a:extLst>
                <a:ext uri="{FF2B5EF4-FFF2-40B4-BE49-F238E27FC236}">
                  <a16:creationId xmlns:a16="http://schemas.microsoft.com/office/drawing/2014/main" id="{783AEE81-6618-CC32-0D00-A710E3A2C396}"/>
                </a:ext>
              </a:extLst>
            </p:cNvPr>
            <p:cNvSpPr/>
            <p:nvPr/>
          </p:nvSpPr>
          <p:spPr>
            <a:xfrm>
              <a:off x="5983783" y="2265241"/>
              <a:ext cx="1660921" cy="664368"/>
            </a:xfrm>
            <a:prstGeom prst="chevron">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0" name="Arrow: Chevron 12">
              <a:extLst>
                <a:ext uri="{FF2B5EF4-FFF2-40B4-BE49-F238E27FC236}">
                  <a16:creationId xmlns:a16="http://schemas.microsoft.com/office/drawing/2014/main" id="{59E03EC4-F3F4-E641-81BA-C29BAC1B7ED1}"/>
                </a:ext>
              </a:extLst>
            </p:cNvPr>
            <p:cNvSpPr txBox="1"/>
            <p:nvPr/>
          </p:nvSpPr>
          <p:spPr>
            <a:xfrm>
              <a:off x="6315967" y="2265241"/>
              <a:ext cx="996553" cy="664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a:t>2022</a:t>
              </a:r>
            </a:p>
          </p:txBody>
        </p:sp>
      </p:grpSp>
      <p:grpSp>
        <p:nvGrpSpPr>
          <p:cNvPr id="26" name="Group 25">
            <a:extLst>
              <a:ext uri="{FF2B5EF4-FFF2-40B4-BE49-F238E27FC236}">
                <a16:creationId xmlns:a16="http://schemas.microsoft.com/office/drawing/2014/main" id="{49117CF4-36D3-F736-CB3E-678D10F7F2DD}"/>
              </a:ext>
            </a:extLst>
          </p:cNvPr>
          <p:cNvGrpSpPr/>
          <p:nvPr/>
        </p:nvGrpSpPr>
        <p:grpSpPr>
          <a:xfrm>
            <a:off x="9974037" y="441089"/>
            <a:ext cx="1660921" cy="664368"/>
            <a:chOff x="7478613" y="2265241"/>
            <a:chExt cx="1660921" cy="664368"/>
          </a:xfrm>
        </p:grpSpPr>
        <p:sp>
          <p:nvSpPr>
            <p:cNvPr id="27" name="Arrow: Chevron 26">
              <a:extLst>
                <a:ext uri="{FF2B5EF4-FFF2-40B4-BE49-F238E27FC236}">
                  <a16:creationId xmlns:a16="http://schemas.microsoft.com/office/drawing/2014/main" id="{9F0A2858-7BDC-AF72-0506-641B7B123EBA}"/>
                </a:ext>
              </a:extLst>
            </p:cNvPr>
            <p:cNvSpPr/>
            <p:nvPr/>
          </p:nvSpPr>
          <p:spPr>
            <a:xfrm>
              <a:off x="7478613" y="2265241"/>
              <a:ext cx="1660921" cy="664368"/>
            </a:xfrm>
            <a:prstGeom prst="chevron">
              <a:avLst/>
            </a:prstGeom>
            <a:solidFill>
              <a:schemeClr val="accent5">
                <a:lumMod val="5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Arrow: Chevron 14">
              <a:extLst>
                <a:ext uri="{FF2B5EF4-FFF2-40B4-BE49-F238E27FC236}">
                  <a16:creationId xmlns:a16="http://schemas.microsoft.com/office/drawing/2014/main" id="{DFB726E1-D5DC-0BFD-BC83-7270E7D454D2}"/>
                </a:ext>
              </a:extLst>
            </p:cNvPr>
            <p:cNvSpPr txBox="1"/>
            <p:nvPr/>
          </p:nvSpPr>
          <p:spPr>
            <a:xfrm>
              <a:off x="7810796" y="2265241"/>
              <a:ext cx="996553" cy="664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rPr>
                <a:t>2023</a:t>
              </a:r>
            </a:p>
          </p:txBody>
        </p:sp>
      </p:grpSp>
      <p:sp>
        <p:nvSpPr>
          <p:cNvPr id="7" name="Slide Number Placeholder 6">
            <a:extLst>
              <a:ext uri="{FF2B5EF4-FFF2-40B4-BE49-F238E27FC236}">
                <a16:creationId xmlns:a16="http://schemas.microsoft.com/office/drawing/2014/main" id="{0639440B-4B97-559F-3165-072EFE04343A}"/>
              </a:ext>
            </a:extLst>
          </p:cNvPr>
          <p:cNvSpPr>
            <a:spLocks noGrp="1"/>
          </p:cNvSpPr>
          <p:nvPr>
            <p:ph type="sldNum" sz="quarter" idx="12"/>
          </p:nvPr>
        </p:nvSpPr>
        <p:spPr/>
        <p:txBody>
          <a:bodyPr/>
          <a:lstStyle/>
          <a:p>
            <a:fld id="{A6E38F66-3673-4527-A583-14DBE9898DCD}" type="slidenum">
              <a:rPr lang="en-US" smtClean="0"/>
              <a:t>3</a:t>
            </a:fld>
            <a:endParaRPr lang="en-US"/>
          </a:p>
        </p:txBody>
      </p:sp>
    </p:spTree>
    <p:extLst>
      <p:ext uri="{BB962C8B-B14F-4D97-AF65-F5344CB8AC3E}">
        <p14:creationId xmlns:p14="http://schemas.microsoft.com/office/powerpoint/2010/main" val="370667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6CEE-281A-B20D-73A2-6917822723E2}"/>
              </a:ext>
            </a:extLst>
          </p:cNvPr>
          <p:cNvSpPr>
            <a:spLocks noGrp="1"/>
          </p:cNvSpPr>
          <p:nvPr>
            <p:ph type="title"/>
          </p:nvPr>
        </p:nvSpPr>
        <p:spPr/>
        <p:txBody>
          <a:bodyPr/>
          <a:lstStyle/>
          <a:p>
            <a:r>
              <a:rPr lang="en-US">
                <a:latin typeface="Arial"/>
                <a:cs typeface="Arial"/>
              </a:rPr>
              <a:t>Questions?</a:t>
            </a:r>
            <a:endParaRPr lang="en-US"/>
          </a:p>
        </p:txBody>
      </p:sp>
    </p:spTree>
    <p:extLst>
      <p:ext uri="{BB962C8B-B14F-4D97-AF65-F5344CB8AC3E}">
        <p14:creationId xmlns:p14="http://schemas.microsoft.com/office/powerpoint/2010/main" val="1190077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0B1E-D159-6ECB-C5D2-5F4635FBDDDF}"/>
              </a:ext>
            </a:extLst>
          </p:cNvPr>
          <p:cNvSpPr>
            <a:spLocks noGrp="1"/>
          </p:cNvSpPr>
          <p:nvPr>
            <p:ph type="title"/>
          </p:nvPr>
        </p:nvSpPr>
        <p:spPr/>
        <p:txBody>
          <a:bodyPr/>
          <a:lstStyle/>
          <a:p>
            <a:r>
              <a:rPr lang="en-US" dirty="0"/>
              <a:t>FL Model Distinctions</a:t>
            </a:r>
          </a:p>
        </p:txBody>
      </p:sp>
      <p:sp>
        <p:nvSpPr>
          <p:cNvPr id="3" name="Content Placeholder 2">
            <a:extLst>
              <a:ext uri="{FF2B5EF4-FFF2-40B4-BE49-F238E27FC236}">
                <a16:creationId xmlns:a16="http://schemas.microsoft.com/office/drawing/2014/main" id="{F84D8D90-12F8-C872-C52B-116AA3D3FDA0}"/>
              </a:ext>
            </a:extLst>
          </p:cNvPr>
          <p:cNvSpPr>
            <a:spLocks noGrp="1"/>
          </p:cNvSpPr>
          <p:nvPr>
            <p:ph idx="1"/>
          </p:nvPr>
        </p:nvSpPr>
        <p:spPr/>
        <p:txBody>
          <a:bodyPr>
            <a:normAutofit fontScale="77500" lnSpcReduction="20000"/>
          </a:bodyPr>
          <a:lstStyle/>
          <a:p>
            <a:r>
              <a:rPr lang="en-US" dirty="0"/>
              <a:t>Every district must now have a District Threat Management Team, to include a designated District Threat Management Coordinator.</a:t>
            </a:r>
          </a:p>
          <a:p>
            <a:r>
              <a:rPr lang="en-US" dirty="0"/>
              <a:t>A staff member with personal knowledge of the student must participate with the School Based Threat Management Team.</a:t>
            </a:r>
          </a:p>
          <a:p>
            <a:r>
              <a:rPr lang="en-US" dirty="0"/>
              <a:t>Early summary disposition of cases by the Chair for cases that should not go to the full School Based Threat Management Team.</a:t>
            </a:r>
          </a:p>
          <a:p>
            <a:r>
              <a:rPr lang="en-US" dirty="0"/>
              <a:t>Required timeframes to complete required tasks, from intake to monitoring periods.</a:t>
            </a:r>
          </a:p>
          <a:p>
            <a:r>
              <a:rPr lang="en-US" dirty="0"/>
              <a:t>Shift from “threat assessment” to “threat management” by utilizing Student Support Management Plans.</a:t>
            </a:r>
          </a:p>
          <a:p>
            <a:r>
              <a:rPr lang="en-US" dirty="0"/>
              <a:t>Two tiered review and approval for any threat management action taken by the School Based Threat Management Team.</a:t>
            </a:r>
          </a:p>
          <a:p>
            <a:r>
              <a:rPr lang="en-US" dirty="0"/>
              <a:t>Florida specific Threat Management Manual and Instrument to ensure proper documentation and decision making.</a:t>
            </a:r>
          </a:p>
        </p:txBody>
      </p:sp>
      <p:sp>
        <p:nvSpPr>
          <p:cNvPr id="4" name="Slide Number Placeholder 3">
            <a:extLst>
              <a:ext uri="{FF2B5EF4-FFF2-40B4-BE49-F238E27FC236}">
                <a16:creationId xmlns:a16="http://schemas.microsoft.com/office/drawing/2014/main" id="{0A4EE155-DBE6-E577-D14E-7F56C40DD009}"/>
              </a:ext>
            </a:extLst>
          </p:cNvPr>
          <p:cNvSpPr>
            <a:spLocks noGrp="1"/>
          </p:cNvSpPr>
          <p:nvPr>
            <p:ph type="sldNum" sz="quarter" idx="12"/>
          </p:nvPr>
        </p:nvSpPr>
        <p:spPr/>
        <p:txBody>
          <a:bodyPr/>
          <a:lstStyle/>
          <a:p>
            <a:fld id="{A6E38F66-3673-4527-A583-14DBE9898DCD}" type="slidenum">
              <a:rPr lang="en-US" smtClean="0"/>
              <a:t>4</a:t>
            </a:fld>
            <a:endParaRPr lang="en-US"/>
          </a:p>
        </p:txBody>
      </p:sp>
    </p:spTree>
    <p:extLst>
      <p:ext uri="{BB962C8B-B14F-4D97-AF65-F5344CB8AC3E}">
        <p14:creationId xmlns:p14="http://schemas.microsoft.com/office/powerpoint/2010/main" val="4121339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0A944A7-9659-2C06-DBCD-51CF801E172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Content Placeholder 4" descr="A picture containing blue, screenshot, electric blue, majorelle blue&#10;&#10;Description automatically generated">
            <a:extLst>
              <a:ext uri="{FF2B5EF4-FFF2-40B4-BE49-F238E27FC236}">
                <a16:creationId xmlns:a16="http://schemas.microsoft.com/office/drawing/2014/main" id="{C1D1625D-39AE-1D96-A4E7-A3C389A83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11F7A6F2-89D2-3B91-A923-5FD1F40DE646}"/>
              </a:ext>
            </a:extLst>
          </p:cNvPr>
          <p:cNvSpPr>
            <a:spLocks noGrp="1"/>
          </p:cNvSpPr>
          <p:nvPr>
            <p:ph type="title"/>
          </p:nvPr>
        </p:nvSpPr>
        <p:spPr>
          <a:xfrm>
            <a:off x="2095499" y="835025"/>
            <a:ext cx="9664519" cy="700088"/>
          </a:xfrm>
        </p:spPr>
        <p:txBody>
          <a:bodyPr>
            <a:noAutofit/>
          </a:bodyPr>
          <a:lstStyle/>
          <a:p>
            <a:r>
              <a:rPr lang="en-US" sz="3200">
                <a:latin typeface="Arial"/>
                <a:cs typeface="Arial"/>
              </a:rPr>
              <a:t>Acronyms: Florida Threat Management Manual</a:t>
            </a:r>
          </a:p>
        </p:txBody>
      </p:sp>
      <p:sp>
        <p:nvSpPr>
          <p:cNvPr id="3" name="Content Placeholder 2">
            <a:extLst>
              <a:ext uri="{FF2B5EF4-FFF2-40B4-BE49-F238E27FC236}">
                <a16:creationId xmlns:a16="http://schemas.microsoft.com/office/drawing/2014/main" id="{1CB7CE7A-0F64-BAA8-292C-0DDA3E6FE991}"/>
              </a:ext>
            </a:extLst>
          </p:cNvPr>
          <p:cNvSpPr>
            <a:spLocks noGrp="1"/>
          </p:cNvSpPr>
          <p:nvPr>
            <p:ph idx="1"/>
          </p:nvPr>
        </p:nvSpPr>
        <p:spPr>
          <a:xfrm>
            <a:off x="673100" y="2443954"/>
            <a:ext cx="10515600" cy="3955258"/>
          </a:xfrm>
        </p:spPr>
        <p:txBody>
          <a:bodyPr vert="horz" lIns="91440" tIns="45720" rIns="91440" bIns="45720" rtlCol="0" anchor="t">
            <a:normAutofit fontScale="70000" lnSpcReduction="20000"/>
          </a:bodyPr>
          <a:lstStyle/>
          <a:p>
            <a:pPr marL="0" indent="0">
              <a:lnSpc>
                <a:spcPct val="170000"/>
              </a:lnSpc>
              <a:buNone/>
            </a:pPr>
            <a:r>
              <a:rPr lang="en-US" sz="5100" b="1"/>
              <a:t>DTMC</a:t>
            </a:r>
            <a:r>
              <a:rPr lang="en-US" sz="5100"/>
              <a:t> – </a:t>
            </a:r>
            <a:r>
              <a:rPr lang="en-US" sz="5100" b="1"/>
              <a:t>D</a:t>
            </a:r>
            <a:r>
              <a:rPr lang="en-US" sz="5100"/>
              <a:t>istrict </a:t>
            </a:r>
            <a:r>
              <a:rPr lang="en-US" sz="5100" b="1"/>
              <a:t>T</a:t>
            </a:r>
            <a:r>
              <a:rPr lang="en-US" sz="5100"/>
              <a:t>hreat </a:t>
            </a:r>
            <a:r>
              <a:rPr lang="en-US" sz="5100" b="1"/>
              <a:t>M</a:t>
            </a:r>
            <a:r>
              <a:rPr lang="en-US" sz="5100"/>
              <a:t>anagement </a:t>
            </a:r>
            <a:r>
              <a:rPr lang="en-US" sz="5100" b="1"/>
              <a:t>C</a:t>
            </a:r>
            <a:r>
              <a:rPr lang="en-US" sz="5100"/>
              <a:t>oordinator</a:t>
            </a:r>
          </a:p>
          <a:p>
            <a:pPr marL="0" indent="0">
              <a:lnSpc>
                <a:spcPct val="170000"/>
              </a:lnSpc>
              <a:buNone/>
            </a:pPr>
            <a:r>
              <a:rPr lang="en-US" sz="5100" b="1"/>
              <a:t>DTMT</a:t>
            </a:r>
            <a:r>
              <a:rPr lang="en-US" sz="5100"/>
              <a:t> – </a:t>
            </a:r>
            <a:r>
              <a:rPr lang="en-US" sz="5100" b="1"/>
              <a:t>D</a:t>
            </a:r>
            <a:r>
              <a:rPr lang="en-US" sz="5100"/>
              <a:t>istrict </a:t>
            </a:r>
            <a:r>
              <a:rPr lang="en-US" sz="5100" b="1"/>
              <a:t>T</a:t>
            </a:r>
            <a:r>
              <a:rPr lang="en-US" sz="5100"/>
              <a:t>hreat </a:t>
            </a:r>
            <a:r>
              <a:rPr lang="en-US" sz="5100" b="1"/>
              <a:t>M</a:t>
            </a:r>
            <a:r>
              <a:rPr lang="en-US" sz="5100"/>
              <a:t>anagement </a:t>
            </a:r>
            <a:r>
              <a:rPr lang="en-US" sz="5100" b="1"/>
              <a:t>T</a:t>
            </a:r>
            <a:r>
              <a:rPr lang="en-US" sz="5100"/>
              <a:t>eam</a:t>
            </a:r>
            <a:endParaRPr lang="en-US" sz="5100">
              <a:cs typeface="Calibri"/>
            </a:endParaRPr>
          </a:p>
          <a:p>
            <a:pPr marL="0" indent="0">
              <a:lnSpc>
                <a:spcPct val="170000"/>
              </a:lnSpc>
              <a:buNone/>
            </a:pPr>
            <a:r>
              <a:rPr lang="en-US" sz="5100" b="1"/>
              <a:t>SBTMT</a:t>
            </a:r>
            <a:r>
              <a:rPr lang="en-US" sz="5100"/>
              <a:t> – </a:t>
            </a:r>
            <a:r>
              <a:rPr lang="en-US" sz="5100" b="1"/>
              <a:t>S</a:t>
            </a:r>
            <a:r>
              <a:rPr lang="en-US" sz="5100"/>
              <a:t>chool </a:t>
            </a:r>
            <a:r>
              <a:rPr lang="en-US" sz="5100" b="1"/>
              <a:t>B</a:t>
            </a:r>
            <a:r>
              <a:rPr lang="en-US" sz="5100"/>
              <a:t>ased </a:t>
            </a:r>
            <a:r>
              <a:rPr lang="en-US" sz="5100" b="1"/>
              <a:t>T</a:t>
            </a:r>
            <a:r>
              <a:rPr lang="en-US" sz="5100"/>
              <a:t>hreat </a:t>
            </a:r>
            <a:r>
              <a:rPr lang="en-US" sz="5100" b="1"/>
              <a:t>M</a:t>
            </a:r>
            <a:r>
              <a:rPr lang="en-US" sz="5100"/>
              <a:t>anagement </a:t>
            </a:r>
            <a:r>
              <a:rPr lang="en-US" sz="5100" b="1"/>
              <a:t>T</a:t>
            </a:r>
            <a:r>
              <a:rPr lang="en-US" sz="5100"/>
              <a:t>eam</a:t>
            </a:r>
            <a:endParaRPr lang="en-US" sz="5100">
              <a:cs typeface="Calibri"/>
            </a:endParaRPr>
          </a:p>
          <a:p>
            <a:pPr marL="0" indent="0">
              <a:lnSpc>
                <a:spcPct val="170000"/>
              </a:lnSpc>
              <a:buNone/>
            </a:pPr>
            <a:r>
              <a:rPr lang="en-US" sz="5100" b="1"/>
              <a:t>SSMP</a:t>
            </a:r>
            <a:r>
              <a:rPr lang="en-US" sz="5100"/>
              <a:t> – </a:t>
            </a:r>
            <a:r>
              <a:rPr lang="en-US" sz="5100" b="1"/>
              <a:t>S</a:t>
            </a:r>
            <a:r>
              <a:rPr lang="en-US" sz="5100"/>
              <a:t>tudent </a:t>
            </a:r>
            <a:r>
              <a:rPr lang="en-US" sz="5100" b="1"/>
              <a:t>S</a:t>
            </a:r>
            <a:r>
              <a:rPr lang="en-US" sz="5100"/>
              <a:t>upport </a:t>
            </a:r>
            <a:r>
              <a:rPr lang="en-US" sz="5100" b="1"/>
              <a:t>M</a:t>
            </a:r>
            <a:r>
              <a:rPr lang="en-US" sz="5100"/>
              <a:t>anagement </a:t>
            </a:r>
            <a:r>
              <a:rPr lang="en-US" sz="5100" b="1"/>
              <a:t>P</a:t>
            </a:r>
            <a:r>
              <a:rPr lang="en-US" sz="5100"/>
              <a:t>lan</a:t>
            </a:r>
            <a:endParaRPr lang="en-US" sz="5100">
              <a:cs typeface="Calibri"/>
            </a:endParaRPr>
          </a:p>
          <a:p>
            <a:pPr marL="0" indent="0">
              <a:lnSpc>
                <a:spcPct val="170000"/>
              </a:lnSpc>
              <a:buNone/>
            </a:pPr>
            <a:endParaRPr lang="en-US" sz="5100">
              <a:cs typeface="Calibri"/>
            </a:endParaRPr>
          </a:p>
          <a:p>
            <a:pPr marL="0" indent="0">
              <a:buNone/>
            </a:pPr>
            <a:endParaRPr lang="en-US"/>
          </a:p>
        </p:txBody>
      </p:sp>
      <p:pic>
        <p:nvPicPr>
          <p:cNvPr id="7" name="Picture 6" descr="A logo of a graduation cap&#10;&#10;Description automatically generated with low confidence">
            <a:extLst>
              <a:ext uri="{FF2B5EF4-FFF2-40B4-BE49-F238E27FC236}">
                <a16:creationId xmlns:a16="http://schemas.microsoft.com/office/drawing/2014/main" id="{53754F5F-9E60-EC09-0C73-6D2D82FA9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81" y="458788"/>
            <a:ext cx="1439931" cy="1452562"/>
          </a:xfrm>
          <a:prstGeom prst="rect">
            <a:avLst/>
          </a:prstGeom>
        </p:spPr>
      </p:pic>
      <p:sp>
        <p:nvSpPr>
          <p:cNvPr id="5" name="Slide Number Placeholder 4">
            <a:extLst>
              <a:ext uri="{FF2B5EF4-FFF2-40B4-BE49-F238E27FC236}">
                <a16:creationId xmlns:a16="http://schemas.microsoft.com/office/drawing/2014/main" id="{E5C4EE2B-2A17-F75E-E043-990FABB28BE0}"/>
              </a:ext>
            </a:extLst>
          </p:cNvPr>
          <p:cNvSpPr>
            <a:spLocks noGrp="1"/>
          </p:cNvSpPr>
          <p:nvPr>
            <p:ph type="sldNum" sz="quarter" idx="12"/>
          </p:nvPr>
        </p:nvSpPr>
        <p:spPr/>
        <p:txBody>
          <a:bodyPr/>
          <a:lstStyle/>
          <a:p>
            <a:fld id="{A6E38F66-3673-4527-A583-14DBE9898DCD}" type="slidenum">
              <a:rPr lang="en-US" smtClean="0"/>
              <a:t>5</a:t>
            </a:fld>
            <a:endParaRPr lang="en-US"/>
          </a:p>
        </p:txBody>
      </p:sp>
    </p:spTree>
    <p:extLst>
      <p:ext uri="{BB962C8B-B14F-4D97-AF65-F5344CB8AC3E}">
        <p14:creationId xmlns:p14="http://schemas.microsoft.com/office/powerpoint/2010/main" val="338778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D2001C-C06D-C15E-DD9A-FA445294BBC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lue, screenshot, electric blue, majorelle blue&#10;&#10;Description automatically generated">
            <a:extLst>
              <a:ext uri="{FF2B5EF4-FFF2-40B4-BE49-F238E27FC236}">
                <a16:creationId xmlns:a16="http://schemas.microsoft.com/office/drawing/2014/main" id="{4A444432-F0B8-9F1C-4952-6993E7380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946" y="2533893"/>
            <a:ext cx="9520604" cy="1428507"/>
          </a:xfrm>
          <a:prstGeom prst="rect">
            <a:avLst/>
          </a:prstGeom>
        </p:spPr>
      </p:pic>
      <p:sp>
        <p:nvSpPr>
          <p:cNvPr id="2" name="Title 1">
            <a:extLst>
              <a:ext uri="{FF2B5EF4-FFF2-40B4-BE49-F238E27FC236}">
                <a16:creationId xmlns:a16="http://schemas.microsoft.com/office/drawing/2014/main" id="{865CBF7D-AD5D-87B2-7DD6-678120C70B98}"/>
              </a:ext>
            </a:extLst>
          </p:cNvPr>
          <p:cNvSpPr>
            <a:spLocks noGrp="1"/>
          </p:cNvSpPr>
          <p:nvPr>
            <p:ph type="title"/>
          </p:nvPr>
        </p:nvSpPr>
        <p:spPr/>
        <p:txBody>
          <a:bodyPr>
            <a:noAutofit/>
          </a:bodyPr>
          <a:lstStyle/>
          <a:p>
            <a:r>
              <a:rPr lang="en-US" sz="4000"/>
              <a:t>DTMT and SBTMT Roles</a:t>
            </a:r>
          </a:p>
        </p:txBody>
      </p:sp>
      <p:sp>
        <p:nvSpPr>
          <p:cNvPr id="3" name="Content Placeholder 2">
            <a:extLst>
              <a:ext uri="{FF2B5EF4-FFF2-40B4-BE49-F238E27FC236}">
                <a16:creationId xmlns:a16="http://schemas.microsoft.com/office/drawing/2014/main" id="{0173E3B7-6580-DAE7-19DF-020EBA9E057E}"/>
              </a:ext>
            </a:extLst>
          </p:cNvPr>
          <p:cNvSpPr>
            <a:spLocks noGrp="1"/>
          </p:cNvSpPr>
          <p:nvPr>
            <p:ph sz="quarter" idx="10"/>
          </p:nvPr>
        </p:nvSpPr>
        <p:spPr>
          <a:xfrm>
            <a:off x="2100193" y="4445785"/>
            <a:ext cx="8012129" cy="1025501"/>
          </a:xfrm>
        </p:spPr>
        <p:txBody>
          <a:bodyPr/>
          <a:lstStyle/>
          <a:p>
            <a:r>
              <a:rPr lang="en-US" sz="2800"/>
              <a:t>Florida’s Harm Prevention and </a:t>
            </a:r>
          </a:p>
          <a:p>
            <a:r>
              <a:rPr lang="en-US" sz="2800"/>
              <a:t>Threat Management Manual</a:t>
            </a:r>
          </a:p>
        </p:txBody>
      </p:sp>
      <p:sp>
        <p:nvSpPr>
          <p:cNvPr id="4" name="Title 1">
            <a:extLst>
              <a:ext uri="{FF2B5EF4-FFF2-40B4-BE49-F238E27FC236}">
                <a16:creationId xmlns:a16="http://schemas.microsoft.com/office/drawing/2014/main" id="{DABDC71E-60EB-6E88-0369-1B47366D3786}"/>
              </a:ext>
            </a:extLst>
          </p:cNvPr>
          <p:cNvSpPr txBox="1">
            <a:spLocks/>
          </p:cNvSpPr>
          <p:nvPr/>
        </p:nvSpPr>
        <p:spPr>
          <a:xfrm>
            <a:off x="1414584" y="2571993"/>
            <a:ext cx="9381392" cy="12962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a:lstStyle>
          <a:p>
            <a:endParaRPr lang="en-US" sz="4000"/>
          </a:p>
        </p:txBody>
      </p:sp>
    </p:spTree>
    <p:extLst>
      <p:ext uri="{BB962C8B-B14F-4D97-AF65-F5344CB8AC3E}">
        <p14:creationId xmlns:p14="http://schemas.microsoft.com/office/powerpoint/2010/main" val="313301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70F1B19-38B9-C71D-7098-E58722ED2A9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16BA41-1288-2BC7-F5DB-ABC1965DB605}"/>
              </a:ext>
            </a:extLst>
          </p:cNvPr>
          <p:cNvSpPr>
            <a:spLocks noGrp="1"/>
          </p:cNvSpPr>
          <p:nvPr>
            <p:ph type="title"/>
          </p:nvPr>
        </p:nvSpPr>
        <p:spPr>
          <a:xfrm>
            <a:off x="838200" y="385188"/>
            <a:ext cx="10515600" cy="1038800"/>
          </a:xfrm>
        </p:spPr>
        <p:txBody>
          <a:bodyPr/>
          <a:lstStyle/>
          <a:p>
            <a:r>
              <a:rPr lang="en-US"/>
              <a:t>DTMT Roles</a:t>
            </a:r>
          </a:p>
        </p:txBody>
      </p:sp>
      <p:sp>
        <p:nvSpPr>
          <p:cNvPr id="3" name="Content Placeholder 2">
            <a:extLst>
              <a:ext uri="{FF2B5EF4-FFF2-40B4-BE49-F238E27FC236}">
                <a16:creationId xmlns:a16="http://schemas.microsoft.com/office/drawing/2014/main" id="{9AB23F9C-2EF2-3477-DE73-99A17E361439}"/>
              </a:ext>
            </a:extLst>
          </p:cNvPr>
          <p:cNvSpPr>
            <a:spLocks noGrp="1"/>
          </p:cNvSpPr>
          <p:nvPr>
            <p:ph idx="1"/>
          </p:nvPr>
        </p:nvSpPr>
        <p:spPr>
          <a:xfrm>
            <a:off x="838200" y="1423988"/>
            <a:ext cx="10515600" cy="4500562"/>
          </a:xfrm>
        </p:spPr>
        <p:txBody>
          <a:bodyPr>
            <a:normAutofit/>
          </a:bodyPr>
          <a:lstStyle/>
          <a:p>
            <a:r>
              <a:rPr lang="en-US" sz="3600"/>
              <a:t>DTMC </a:t>
            </a:r>
            <a:r>
              <a:rPr lang="en-US" sz="3600" b="0" i="0">
                <a:effectLst/>
              </a:rPr>
              <a:t>– </a:t>
            </a:r>
            <a:r>
              <a:rPr lang="en-US" sz="3600"/>
              <a:t>Team Lead</a:t>
            </a:r>
          </a:p>
          <a:p>
            <a:r>
              <a:rPr lang="en-US" sz="3600"/>
              <a:t>School District Administrator </a:t>
            </a:r>
          </a:p>
          <a:p>
            <a:r>
              <a:rPr lang="en-US" sz="3600"/>
              <a:t>Expertise in Counseling</a:t>
            </a:r>
          </a:p>
          <a:p>
            <a:r>
              <a:rPr lang="en-US" sz="3600"/>
              <a:t>School Instruction Experience</a:t>
            </a:r>
          </a:p>
          <a:p>
            <a:r>
              <a:rPr lang="en-US" sz="3600"/>
              <a:t>Law Enforcement Officer</a:t>
            </a:r>
            <a:endParaRPr lang="en-US"/>
          </a:p>
        </p:txBody>
      </p:sp>
      <p:sp>
        <p:nvSpPr>
          <p:cNvPr id="4" name="TextBox 3">
            <a:extLst>
              <a:ext uri="{FF2B5EF4-FFF2-40B4-BE49-F238E27FC236}">
                <a16:creationId xmlns:a16="http://schemas.microsoft.com/office/drawing/2014/main" id="{0F34B77D-E88D-626A-CC01-25149A420F8D}"/>
              </a:ext>
            </a:extLst>
          </p:cNvPr>
          <p:cNvSpPr txBox="1"/>
          <p:nvPr/>
        </p:nvSpPr>
        <p:spPr>
          <a:xfrm>
            <a:off x="658812" y="5888037"/>
            <a:ext cx="10874375" cy="584775"/>
          </a:xfrm>
          <a:prstGeom prst="rect">
            <a:avLst/>
          </a:prstGeom>
          <a:noFill/>
        </p:spPr>
        <p:txBody>
          <a:bodyPr wrap="square" rtlCol="0">
            <a:spAutoFit/>
          </a:bodyPr>
          <a:lstStyle/>
          <a:p>
            <a:pPr algn="ctr"/>
            <a:r>
              <a:rPr lang="en-US" sz="3200" b="1">
                <a:solidFill>
                  <a:schemeClr val="bg1"/>
                </a:solidFill>
              </a:rPr>
              <a:t>DTMT supports both traditional and charter public schools.</a:t>
            </a:r>
          </a:p>
        </p:txBody>
      </p:sp>
      <p:sp>
        <p:nvSpPr>
          <p:cNvPr id="5" name="Slide Number Placeholder 4">
            <a:extLst>
              <a:ext uri="{FF2B5EF4-FFF2-40B4-BE49-F238E27FC236}">
                <a16:creationId xmlns:a16="http://schemas.microsoft.com/office/drawing/2014/main" id="{6FA2683D-317C-CAC3-6324-4085A35E00D5}"/>
              </a:ext>
            </a:extLst>
          </p:cNvPr>
          <p:cNvSpPr>
            <a:spLocks noGrp="1"/>
          </p:cNvSpPr>
          <p:nvPr>
            <p:ph type="sldNum" sz="quarter" idx="12"/>
          </p:nvPr>
        </p:nvSpPr>
        <p:spPr/>
        <p:txBody>
          <a:bodyPr/>
          <a:lstStyle/>
          <a:p>
            <a:fld id="{A6E38F66-3673-4527-A583-14DBE9898DCD}" type="slidenum">
              <a:rPr lang="en-US" smtClean="0"/>
              <a:t>7</a:t>
            </a:fld>
            <a:endParaRPr lang="en-US"/>
          </a:p>
        </p:txBody>
      </p:sp>
    </p:spTree>
    <p:extLst>
      <p:ext uri="{BB962C8B-B14F-4D97-AF65-F5344CB8AC3E}">
        <p14:creationId xmlns:p14="http://schemas.microsoft.com/office/powerpoint/2010/main" val="3464381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FA7B26-294D-F9DC-D7D8-0CF31E5F1DC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02D598-2BF1-DD9D-5A39-9BCCF63E3846}"/>
              </a:ext>
            </a:extLst>
          </p:cNvPr>
          <p:cNvSpPr>
            <a:spLocks noGrp="1"/>
          </p:cNvSpPr>
          <p:nvPr>
            <p:ph type="title"/>
          </p:nvPr>
        </p:nvSpPr>
        <p:spPr/>
        <p:txBody>
          <a:bodyPr>
            <a:normAutofit fontScale="90000"/>
          </a:bodyPr>
          <a:lstStyle/>
          <a:p>
            <a:r>
              <a:rPr lang="en-US"/>
              <a:t>DTMC Roles and Responsibilities</a:t>
            </a:r>
          </a:p>
        </p:txBody>
      </p:sp>
      <p:sp>
        <p:nvSpPr>
          <p:cNvPr id="3" name="Content Placeholder 2">
            <a:extLst>
              <a:ext uri="{FF2B5EF4-FFF2-40B4-BE49-F238E27FC236}">
                <a16:creationId xmlns:a16="http://schemas.microsoft.com/office/drawing/2014/main" id="{8FA39C26-4E8A-75F4-0566-F9C2B8871868}"/>
              </a:ext>
            </a:extLst>
          </p:cNvPr>
          <p:cNvSpPr>
            <a:spLocks noGrp="1"/>
          </p:cNvSpPr>
          <p:nvPr>
            <p:ph idx="1"/>
          </p:nvPr>
        </p:nvSpPr>
        <p:spPr>
          <a:xfrm>
            <a:off x="838200" y="1825625"/>
            <a:ext cx="10515600" cy="4384676"/>
          </a:xfrm>
        </p:spPr>
        <p:txBody>
          <a:bodyPr>
            <a:normAutofit/>
          </a:bodyPr>
          <a:lstStyle/>
          <a:p>
            <a:pPr>
              <a:lnSpc>
                <a:spcPct val="100000"/>
              </a:lnSpc>
            </a:pPr>
            <a:r>
              <a:rPr lang="en-US" sz="3200"/>
              <a:t>Responsible for ensuring the fidelity of the district’s threat management program.</a:t>
            </a:r>
          </a:p>
          <a:p>
            <a:pPr>
              <a:lnSpc>
                <a:spcPct val="100000"/>
              </a:lnSpc>
            </a:pPr>
            <a:r>
              <a:rPr lang="en-US" sz="3200"/>
              <a:t>Second tier of review in the threat management process.</a:t>
            </a:r>
          </a:p>
          <a:p>
            <a:pPr>
              <a:lnSpc>
                <a:spcPct val="100000"/>
              </a:lnSpc>
            </a:pPr>
            <a:r>
              <a:rPr lang="en-US" sz="3200"/>
              <a:t>Responsible for ensuring that all SBTMT and DTMT members are appropriately trained.</a:t>
            </a:r>
          </a:p>
          <a:p>
            <a:pPr>
              <a:lnSpc>
                <a:spcPct val="100000"/>
              </a:lnSpc>
            </a:pPr>
            <a:r>
              <a:rPr lang="en-US" sz="3200"/>
              <a:t>Districts are eligible to receive funding for the DTMC position in July 2024.</a:t>
            </a:r>
          </a:p>
        </p:txBody>
      </p:sp>
      <p:sp>
        <p:nvSpPr>
          <p:cNvPr id="4" name="Slide Number Placeholder 3">
            <a:extLst>
              <a:ext uri="{FF2B5EF4-FFF2-40B4-BE49-F238E27FC236}">
                <a16:creationId xmlns:a16="http://schemas.microsoft.com/office/drawing/2014/main" id="{6F0714DE-419E-550B-2F8D-499E80DF93F3}"/>
              </a:ext>
            </a:extLst>
          </p:cNvPr>
          <p:cNvSpPr>
            <a:spLocks noGrp="1"/>
          </p:cNvSpPr>
          <p:nvPr>
            <p:ph type="sldNum" sz="quarter" idx="12"/>
          </p:nvPr>
        </p:nvSpPr>
        <p:spPr/>
        <p:txBody>
          <a:bodyPr/>
          <a:lstStyle/>
          <a:p>
            <a:fld id="{A6E38F66-3673-4527-A583-14DBE9898DCD}" type="slidenum">
              <a:rPr lang="en-US" smtClean="0"/>
              <a:t>8</a:t>
            </a:fld>
            <a:endParaRPr lang="en-US"/>
          </a:p>
        </p:txBody>
      </p:sp>
    </p:spTree>
    <p:extLst>
      <p:ext uri="{BB962C8B-B14F-4D97-AF65-F5344CB8AC3E}">
        <p14:creationId xmlns:p14="http://schemas.microsoft.com/office/powerpoint/2010/main" val="19207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AD46AC6-90EB-DED9-150A-17EEF38115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lue, screenshot, electric blue, majorelle blue&#10;&#10;Description automatically generated">
            <a:extLst>
              <a:ext uri="{FF2B5EF4-FFF2-40B4-BE49-F238E27FC236}">
                <a16:creationId xmlns:a16="http://schemas.microsoft.com/office/drawing/2014/main" id="{4A444432-F0B8-9F1C-4952-6993E7380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itle 1">
            <a:extLst>
              <a:ext uri="{FF2B5EF4-FFF2-40B4-BE49-F238E27FC236}">
                <a16:creationId xmlns:a16="http://schemas.microsoft.com/office/drawing/2014/main" id="{DABDC71E-60EB-6E88-0369-1B47366D3786}"/>
              </a:ext>
            </a:extLst>
          </p:cNvPr>
          <p:cNvSpPr txBox="1">
            <a:spLocks/>
          </p:cNvSpPr>
          <p:nvPr/>
        </p:nvSpPr>
        <p:spPr>
          <a:xfrm>
            <a:off x="1414584" y="2571993"/>
            <a:ext cx="9381392" cy="12962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a:lstStyle>
          <a:p>
            <a:endParaRPr lang="en-US" sz="4000"/>
          </a:p>
        </p:txBody>
      </p:sp>
      <p:sp>
        <p:nvSpPr>
          <p:cNvPr id="10" name="Title 1">
            <a:extLst>
              <a:ext uri="{FF2B5EF4-FFF2-40B4-BE49-F238E27FC236}">
                <a16:creationId xmlns:a16="http://schemas.microsoft.com/office/drawing/2014/main" id="{E5897075-CD1B-5E8F-5C02-883403B50156}"/>
              </a:ext>
            </a:extLst>
          </p:cNvPr>
          <p:cNvSpPr>
            <a:spLocks noGrp="1"/>
          </p:cNvSpPr>
          <p:nvPr>
            <p:ph type="title"/>
          </p:nvPr>
        </p:nvSpPr>
        <p:spPr>
          <a:xfrm>
            <a:off x="838200" y="365125"/>
            <a:ext cx="10515600" cy="1325563"/>
          </a:xfrm>
        </p:spPr>
        <p:txBody>
          <a:bodyPr/>
          <a:lstStyle/>
          <a:p>
            <a:r>
              <a:rPr lang="en-US"/>
              <a:t>SBTMT Roles</a:t>
            </a:r>
          </a:p>
        </p:txBody>
      </p:sp>
      <p:sp>
        <p:nvSpPr>
          <p:cNvPr id="11" name="Content Placeholder 2">
            <a:extLst>
              <a:ext uri="{FF2B5EF4-FFF2-40B4-BE49-F238E27FC236}">
                <a16:creationId xmlns:a16="http://schemas.microsoft.com/office/drawing/2014/main" id="{452210C4-FF0C-653C-E858-07EECF3E8B45}"/>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E9C66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E9C66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E9C66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E9C66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Members Include:</a:t>
            </a:r>
          </a:p>
          <a:p>
            <a:r>
              <a:rPr lang="en-US" b="1"/>
              <a:t>School Administrator </a:t>
            </a:r>
            <a:r>
              <a:rPr lang="en-US"/>
              <a:t>(must </a:t>
            </a:r>
            <a:r>
              <a:rPr lang="en-US" b="1"/>
              <a:t>NOT</a:t>
            </a:r>
            <a:r>
              <a:rPr lang="en-US"/>
              <a:t> be the Principal)</a:t>
            </a:r>
            <a:endParaRPr lang="en-US">
              <a:ea typeface="Calibri"/>
              <a:cs typeface="Calibri"/>
            </a:endParaRPr>
          </a:p>
          <a:p>
            <a:r>
              <a:rPr lang="en-US" b="1"/>
              <a:t>Expertise in Counseling:</a:t>
            </a:r>
            <a:r>
              <a:rPr lang="en-US"/>
              <a:t> Certified School Psychologist, Certified School Social Worker, Certified School Counselor or Licensed Mental Health Professional</a:t>
            </a:r>
            <a:endParaRPr lang="en-US">
              <a:ea typeface="Calibri"/>
              <a:cs typeface="Calibri"/>
            </a:endParaRPr>
          </a:p>
          <a:p>
            <a:r>
              <a:rPr lang="en-US" b="1"/>
              <a:t>Expertise in School Instruction: </a:t>
            </a:r>
            <a:r>
              <a:rPr lang="en-US">
                <a:effectLst/>
                <a:ea typeface="Times New Roman" panose="02020603050405020304" pitchFamily="18" charset="0"/>
              </a:rPr>
              <a:t>meets the definition of instructional personnel under s. 1012.01(2)(a)-(d), F.S., or holds a current Florida Educator Certificate</a:t>
            </a:r>
            <a:endParaRPr lang="en-US" b="1"/>
          </a:p>
          <a:p>
            <a:r>
              <a:rPr lang="en-US" b="1"/>
              <a:t>Certified Law Enforcement Officer </a:t>
            </a:r>
            <a:r>
              <a:rPr lang="en-US"/>
              <a:t>(guardians do not qualify)</a:t>
            </a:r>
            <a:endParaRPr lang="en-US">
              <a:ea typeface="Calibri"/>
              <a:cs typeface="Calibri"/>
            </a:endParaRPr>
          </a:p>
        </p:txBody>
      </p:sp>
    </p:spTree>
    <p:extLst>
      <p:ext uri="{BB962C8B-B14F-4D97-AF65-F5344CB8AC3E}">
        <p14:creationId xmlns:p14="http://schemas.microsoft.com/office/powerpoint/2010/main" val="2002130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1411</Words>
  <Application>Microsoft Office PowerPoint</Application>
  <PresentationFormat>Widescreen</PresentationFormat>
  <Paragraphs>176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Florida’s Harm Prevention and Threat Management Model</vt:lpstr>
      <vt:lpstr>SCHOOL SAFETY</vt:lpstr>
      <vt:lpstr>PowerPoint Presentation</vt:lpstr>
      <vt:lpstr>FL Model Distinctions</vt:lpstr>
      <vt:lpstr>Acronyms: Florida Threat Management Manual</vt:lpstr>
      <vt:lpstr>DTMT and SBTMT Roles</vt:lpstr>
      <vt:lpstr>DTMT Roles</vt:lpstr>
      <vt:lpstr>DTMC Roles and Responsibilities</vt:lpstr>
      <vt:lpstr>SBTMT Roles</vt:lpstr>
      <vt:lpstr>SBTMT Role Clarification</vt:lpstr>
      <vt:lpstr>SBTMT Chair and Vice-Chair Roles and Responsibilities</vt:lpstr>
      <vt:lpstr>Principal Roles and Responsibilities</vt:lpstr>
      <vt:lpstr>PowerPoint Presentation</vt:lpstr>
      <vt:lpstr>Florida Model  Training Numbers</vt:lpstr>
      <vt:lpstr>DTMCs &amp; Trainers</vt:lpstr>
      <vt:lpstr>The Basics</vt:lpstr>
      <vt:lpstr>PowerPoint Presentation</vt:lpstr>
      <vt:lpstr>PowerPoint Presentation</vt:lpstr>
      <vt:lpstr>Levels of Concern</vt:lpstr>
      <vt:lpstr>Possible Levels of Concern</vt:lpstr>
      <vt:lpstr>Unfounded Determination </vt:lpstr>
      <vt:lpstr>Low Level of Concern</vt:lpstr>
      <vt:lpstr>Medium Level of Concern</vt:lpstr>
      <vt:lpstr>High Level of Concern</vt:lpstr>
      <vt:lpstr>Student Support  Management Plan (SSMP)</vt:lpstr>
      <vt:lpstr>PowerPoint Presentation</vt:lpstr>
      <vt:lpstr>Monitoring SSMP</vt:lpstr>
      <vt:lpstr>PowerPoint Presentation</vt:lpstr>
      <vt:lpstr>Data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Weinstein</dc:creator>
  <cp:lastModifiedBy>Collins, Julie</cp:lastModifiedBy>
  <cp:revision>4</cp:revision>
  <cp:lastPrinted>2024-07-18T15:49:18Z</cp:lastPrinted>
  <dcterms:created xsi:type="dcterms:W3CDTF">2023-06-20T12:04:32Z</dcterms:created>
  <dcterms:modified xsi:type="dcterms:W3CDTF">2024-07-24T14:32:11Z</dcterms:modified>
</cp:coreProperties>
</file>