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2"/>
  </p:notesMasterIdLst>
  <p:sldIdLst>
    <p:sldId id="261" r:id="rId2"/>
    <p:sldId id="262" r:id="rId3"/>
    <p:sldId id="264" r:id="rId4"/>
    <p:sldId id="321" r:id="rId5"/>
    <p:sldId id="263" r:id="rId6"/>
    <p:sldId id="265" r:id="rId7"/>
    <p:sldId id="266" r:id="rId8"/>
    <p:sldId id="272" r:id="rId9"/>
    <p:sldId id="271" r:id="rId10"/>
    <p:sldId id="338" r:id="rId11"/>
    <p:sldId id="275" r:id="rId12"/>
    <p:sldId id="339" r:id="rId13"/>
    <p:sldId id="274" r:id="rId14"/>
    <p:sldId id="273" r:id="rId15"/>
    <p:sldId id="270" r:id="rId16"/>
    <p:sldId id="269" r:id="rId17"/>
    <p:sldId id="280" r:id="rId18"/>
    <p:sldId id="268" r:id="rId19"/>
    <p:sldId id="322" r:id="rId20"/>
    <p:sldId id="279" r:id="rId21"/>
    <p:sldId id="278" r:id="rId22"/>
    <p:sldId id="323" r:id="rId23"/>
    <p:sldId id="277" r:id="rId24"/>
    <p:sldId id="284" r:id="rId25"/>
    <p:sldId id="283" r:id="rId26"/>
    <p:sldId id="324" r:id="rId27"/>
    <p:sldId id="282" r:id="rId28"/>
    <p:sldId id="340" r:id="rId29"/>
    <p:sldId id="325" r:id="rId30"/>
    <p:sldId id="281" r:id="rId31"/>
    <p:sldId id="326" r:id="rId32"/>
    <p:sldId id="276" r:id="rId33"/>
    <p:sldId id="267" r:id="rId34"/>
    <p:sldId id="290" r:id="rId35"/>
    <p:sldId id="289" r:id="rId36"/>
    <p:sldId id="288" r:id="rId37"/>
    <p:sldId id="287" r:id="rId38"/>
    <p:sldId id="328" r:id="rId39"/>
    <p:sldId id="327" r:id="rId40"/>
    <p:sldId id="329" r:id="rId41"/>
    <p:sldId id="286" r:id="rId42"/>
    <p:sldId id="285" r:id="rId43"/>
    <p:sldId id="298" r:id="rId44"/>
    <p:sldId id="330" r:id="rId45"/>
    <p:sldId id="331" r:id="rId46"/>
    <p:sldId id="297" r:id="rId47"/>
    <p:sldId id="332" r:id="rId48"/>
    <p:sldId id="296" r:id="rId49"/>
    <p:sldId id="295" r:id="rId50"/>
    <p:sldId id="333" r:id="rId51"/>
    <p:sldId id="334" r:id="rId52"/>
    <p:sldId id="294" r:id="rId53"/>
    <p:sldId id="335" r:id="rId54"/>
    <p:sldId id="293" r:id="rId55"/>
    <p:sldId id="301" r:id="rId56"/>
    <p:sldId id="300" r:id="rId57"/>
    <p:sldId id="299" r:id="rId58"/>
    <p:sldId id="303" r:id="rId59"/>
    <p:sldId id="337" r:id="rId60"/>
    <p:sldId id="302" r:id="rId61"/>
    <p:sldId id="292" r:id="rId62"/>
    <p:sldId id="291" r:id="rId63"/>
    <p:sldId id="320" r:id="rId64"/>
    <p:sldId id="318" r:id="rId65"/>
    <p:sldId id="307" r:id="rId66"/>
    <p:sldId id="308" r:id="rId67"/>
    <p:sldId id="306" r:id="rId68"/>
    <p:sldId id="305" r:id="rId69"/>
    <p:sldId id="312" r:id="rId70"/>
    <p:sldId id="311" r:id="rId71"/>
    <p:sldId id="310" r:id="rId72"/>
    <p:sldId id="309" r:id="rId73"/>
    <p:sldId id="336" r:id="rId74"/>
    <p:sldId id="314" r:id="rId75"/>
    <p:sldId id="313" r:id="rId76"/>
    <p:sldId id="316" r:id="rId77"/>
    <p:sldId id="315" r:id="rId78"/>
    <p:sldId id="317" r:id="rId79"/>
    <p:sldId id="304" r:id="rId80"/>
    <p:sldId id="341" r:id="rId81"/>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7" autoAdjust="0"/>
    <p:restoredTop sz="94675" autoAdjust="0"/>
  </p:normalViewPr>
  <p:slideViewPr>
    <p:cSldViewPr>
      <p:cViewPr varScale="1">
        <p:scale>
          <a:sx n="83" d="100"/>
          <a:sy n="83" d="100"/>
        </p:scale>
        <p:origin x="796" y="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48AC8822-B14C-4CFB-80F6-FC0CF76366A4}" type="datetimeFigureOut">
              <a:rPr lang="en-US" smtClean="0"/>
              <a:t>11/13/2022</a:t>
            </a:fld>
            <a:endParaRPr lang="en-US"/>
          </a:p>
        </p:txBody>
      </p:sp>
      <p:sp>
        <p:nvSpPr>
          <p:cNvPr id="4" name="Slide Image Placeholder 3"/>
          <p:cNvSpPr>
            <a:spLocks noGrp="1" noRot="1" noChangeAspect="1"/>
          </p:cNvSpPr>
          <p:nvPr>
            <p:ph type="sldImg" idx="2"/>
          </p:nvPr>
        </p:nvSpPr>
        <p:spPr>
          <a:xfrm>
            <a:off x="1417638" y="1163638"/>
            <a:ext cx="4191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5E5B1790-51DF-45C9-B85E-51D4DE75D681}" type="slidenum">
              <a:rPr lang="en-US" smtClean="0"/>
              <a:t>‹#›</a:t>
            </a:fld>
            <a:endParaRPr lang="en-US"/>
          </a:p>
        </p:txBody>
      </p:sp>
    </p:spTree>
    <p:extLst>
      <p:ext uri="{BB962C8B-B14F-4D97-AF65-F5344CB8AC3E}">
        <p14:creationId xmlns:p14="http://schemas.microsoft.com/office/powerpoint/2010/main" val="2723321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a:t>
            </a:fld>
            <a:endParaRPr lang="en-US"/>
          </a:p>
        </p:txBody>
      </p:sp>
    </p:spTree>
    <p:extLst>
      <p:ext uri="{BB962C8B-B14F-4D97-AF65-F5344CB8AC3E}">
        <p14:creationId xmlns:p14="http://schemas.microsoft.com/office/powerpoint/2010/main" val="1035857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10</a:t>
            </a:fld>
            <a:endParaRPr lang="en-US"/>
          </a:p>
        </p:txBody>
      </p:sp>
    </p:spTree>
    <p:extLst>
      <p:ext uri="{BB962C8B-B14F-4D97-AF65-F5344CB8AC3E}">
        <p14:creationId xmlns:p14="http://schemas.microsoft.com/office/powerpoint/2010/main" val="413801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11</a:t>
            </a:fld>
            <a:endParaRPr lang="en-US"/>
          </a:p>
        </p:txBody>
      </p:sp>
    </p:spTree>
    <p:extLst>
      <p:ext uri="{BB962C8B-B14F-4D97-AF65-F5344CB8AC3E}">
        <p14:creationId xmlns:p14="http://schemas.microsoft.com/office/powerpoint/2010/main" val="1384861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12</a:t>
            </a:fld>
            <a:endParaRPr lang="en-US"/>
          </a:p>
        </p:txBody>
      </p:sp>
    </p:spTree>
    <p:extLst>
      <p:ext uri="{BB962C8B-B14F-4D97-AF65-F5344CB8AC3E}">
        <p14:creationId xmlns:p14="http://schemas.microsoft.com/office/powerpoint/2010/main" val="1159067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13</a:t>
            </a:fld>
            <a:endParaRPr lang="en-US"/>
          </a:p>
        </p:txBody>
      </p:sp>
    </p:spTree>
    <p:extLst>
      <p:ext uri="{BB962C8B-B14F-4D97-AF65-F5344CB8AC3E}">
        <p14:creationId xmlns:p14="http://schemas.microsoft.com/office/powerpoint/2010/main" val="1078766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14</a:t>
            </a:fld>
            <a:endParaRPr lang="en-US"/>
          </a:p>
        </p:txBody>
      </p:sp>
    </p:spTree>
    <p:extLst>
      <p:ext uri="{BB962C8B-B14F-4D97-AF65-F5344CB8AC3E}">
        <p14:creationId xmlns:p14="http://schemas.microsoft.com/office/powerpoint/2010/main" val="3426899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15</a:t>
            </a:fld>
            <a:endParaRPr lang="en-US"/>
          </a:p>
        </p:txBody>
      </p:sp>
    </p:spTree>
    <p:extLst>
      <p:ext uri="{BB962C8B-B14F-4D97-AF65-F5344CB8AC3E}">
        <p14:creationId xmlns:p14="http://schemas.microsoft.com/office/powerpoint/2010/main" val="3154567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16</a:t>
            </a:fld>
            <a:endParaRPr lang="en-US"/>
          </a:p>
        </p:txBody>
      </p:sp>
    </p:spTree>
    <p:extLst>
      <p:ext uri="{BB962C8B-B14F-4D97-AF65-F5344CB8AC3E}">
        <p14:creationId xmlns:p14="http://schemas.microsoft.com/office/powerpoint/2010/main" val="1973046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17</a:t>
            </a:fld>
            <a:endParaRPr lang="en-US"/>
          </a:p>
        </p:txBody>
      </p:sp>
    </p:spTree>
    <p:extLst>
      <p:ext uri="{BB962C8B-B14F-4D97-AF65-F5344CB8AC3E}">
        <p14:creationId xmlns:p14="http://schemas.microsoft.com/office/powerpoint/2010/main" val="2931449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18</a:t>
            </a:fld>
            <a:endParaRPr lang="en-US"/>
          </a:p>
        </p:txBody>
      </p:sp>
    </p:spTree>
    <p:extLst>
      <p:ext uri="{BB962C8B-B14F-4D97-AF65-F5344CB8AC3E}">
        <p14:creationId xmlns:p14="http://schemas.microsoft.com/office/powerpoint/2010/main" val="3772907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19</a:t>
            </a:fld>
            <a:endParaRPr lang="en-US"/>
          </a:p>
        </p:txBody>
      </p:sp>
    </p:spTree>
    <p:extLst>
      <p:ext uri="{BB962C8B-B14F-4D97-AF65-F5344CB8AC3E}">
        <p14:creationId xmlns:p14="http://schemas.microsoft.com/office/powerpoint/2010/main" val="25436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a:t>
            </a:fld>
            <a:endParaRPr lang="en-US"/>
          </a:p>
        </p:txBody>
      </p:sp>
    </p:spTree>
    <p:extLst>
      <p:ext uri="{BB962C8B-B14F-4D97-AF65-F5344CB8AC3E}">
        <p14:creationId xmlns:p14="http://schemas.microsoft.com/office/powerpoint/2010/main" val="3552589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20</a:t>
            </a:fld>
            <a:endParaRPr lang="en-US"/>
          </a:p>
        </p:txBody>
      </p:sp>
    </p:spTree>
    <p:extLst>
      <p:ext uri="{BB962C8B-B14F-4D97-AF65-F5344CB8AC3E}">
        <p14:creationId xmlns:p14="http://schemas.microsoft.com/office/powerpoint/2010/main" val="23726127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21</a:t>
            </a:fld>
            <a:endParaRPr lang="en-US"/>
          </a:p>
        </p:txBody>
      </p:sp>
    </p:spTree>
    <p:extLst>
      <p:ext uri="{BB962C8B-B14F-4D97-AF65-F5344CB8AC3E}">
        <p14:creationId xmlns:p14="http://schemas.microsoft.com/office/powerpoint/2010/main" val="417038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22</a:t>
            </a:fld>
            <a:endParaRPr lang="en-US"/>
          </a:p>
        </p:txBody>
      </p:sp>
    </p:spTree>
    <p:extLst>
      <p:ext uri="{BB962C8B-B14F-4D97-AF65-F5344CB8AC3E}">
        <p14:creationId xmlns:p14="http://schemas.microsoft.com/office/powerpoint/2010/main" val="6718548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23</a:t>
            </a:fld>
            <a:endParaRPr lang="en-US"/>
          </a:p>
        </p:txBody>
      </p:sp>
    </p:spTree>
    <p:extLst>
      <p:ext uri="{BB962C8B-B14F-4D97-AF65-F5344CB8AC3E}">
        <p14:creationId xmlns:p14="http://schemas.microsoft.com/office/powerpoint/2010/main" val="2801845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24</a:t>
            </a:fld>
            <a:endParaRPr lang="en-US"/>
          </a:p>
        </p:txBody>
      </p:sp>
    </p:spTree>
    <p:extLst>
      <p:ext uri="{BB962C8B-B14F-4D97-AF65-F5344CB8AC3E}">
        <p14:creationId xmlns:p14="http://schemas.microsoft.com/office/powerpoint/2010/main" val="29578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25</a:t>
            </a:fld>
            <a:endParaRPr lang="en-US"/>
          </a:p>
        </p:txBody>
      </p:sp>
    </p:spTree>
    <p:extLst>
      <p:ext uri="{BB962C8B-B14F-4D97-AF65-F5344CB8AC3E}">
        <p14:creationId xmlns:p14="http://schemas.microsoft.com/office/powerpoint/2010/main" val="2423547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26</a:t>
            </a:fld>
            <a:endParaRPr lang="en-US"/>
          </a:p>
        </p:txBody>
      </p:sp>
    </p:spTree>
    <p:extLst>
      <p:ext uri="{BB962C8B-B14F-4D97-AF65-F5344CB8AC3E}">
        <p14:creationId xmlns:p14="http://schemas.microsoft.com/office/powerpoint/2010/main" val="2434027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27</a:t>
            </a:fld>
            <a:endParaRPr lang="en-US"/>
          </a:p>
        </p:txBody>
      </p:sp>
    </p:spTree>
    <p:extLst>
      <p:ext uri="{BB962C8B-B14F-4D97-AF65-F5344CB8AC3E}">
        <p14:creationId xmlns:p14="http://schemas.microsoft.com/office/powerpoint/2010/main" val="25454673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28</a:t>
            </a:fld>
            <a:endParaRPr lang="en-US"/>
          </a:p>
        </p:txBody>
      </p:sp>
    </p:spTree>
    <p:extLst>
      <p:ext uri="{BB962C8B-B14F-4D97-AF65-F5344CB8AC3E}">
        <p14:creationId xmlns:p14="http://schemas.microsoft.com/office/powerpoint/2010/main" val="105357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29</a:t>
            </a:fld>
            <a:endParaRPr lang="en-US"/>
          </a:p>
        </p:txBody>
      </p:sp>
    </p:spTree>
    <p:extLst>
      <p:ext uri="{BB962C8B-B14F-4D97-AF65-F5344CB8AC3E}">
        <p14:creationId xmlns:p14="http://schemas.microsoft.com/office/powerpoint/2010/main" val="664799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a:t>
            </a:fld>
            <a:endParaRPr lang="en-US"/>
          </a:p>
        </p:txBody>
      </p:sp>
    </p:spTree>
    <p:extLst>
      <p:ext uri="{BB962C8B-B14F-4D97-AF65-F5344CB8AC3E}">
        <p14:creationId xmlns:p14="http://schemas.microsoft.com/office/powerpoint/2010/main" val="7111856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30</a:t>
            </a:fld>
            <a:endParaRPr lang="en-US"/>
          </a:p>
        </p:txBody>
      </p:sp>
    </p:spTree>
    <p:extLst>
      <p:ext uri="{BB962C8B-B14F-4D97-AF65-F5344CB8AC3E}">
        <p14:creationId xmlns:p14="http://schemas.microsoft.com/office/powerpoint/2010/main" val="3540705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31</a:t>
            </a:fld>
            <a:endParaRPr lang="en-US"/>
          </a:p>
        </p:txBody>
      </p:sp>
    </p:spTree>
    <p:extLst>
      <p:ext uri="{BB962C8B-B14F-4D97-AF65-F5344CB8AC3E}">
        <p14:creationId xmlns:p14="http://schemas.microsoft.com/office/powerpoint/2010/main" val="34709347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32</a:t>
            </a:fld>
            <a:endParaRPr lang="en-US"/>
          </a:p>
        </p:txBody>
      </p:sp>
    </p:spTree>
    <p:extLst>
      <p:ext uri="{BB962C8B-B14F-4D97-AF65-F5344CB8AC3E}">
        <p14:creationId xmlns:p14="http://schemas.microsoft.com/office/powerpoint/2010/main" val="23062417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33</a:t>
            </a:fld>
            <a:endParaRPr lang="en-US"/>
          </a:p>
        </p:txBody>
      </p:sp>
    </p:spTree>
    <p:extLst>
      <p:ext uri="{BB962C8B-B14F-4D97-AF65-F5344CB8AC3E}">
        <p14:creationId xmlns:p14="http://schemas.microsoft.com/office/powerpoint/2010/main" val="18666645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34</a:t>
            </a:fld>
            <a:endParaRPr lang="en-US"/>
          </a:p>
        </p:txBody>
      </p:sp>
    </p:spTree>
    <p:extLst>
      <p:ext uri="{BB962C8B-B14F-4D97-AF65-F5344CB8AC3E}">
        <p14:creationId xmlns:p14="http://schemas.microsoft.com/office/powerpoint/2010/main" val="97666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35</a:t>
            </a:fld>
            <a:endParaRPr lang="en-US"/>
          </a:p>
        </p:txBody>
      </p:sp>
    </p:spTree>
    <p:extLst>
      <p:ext uri="{BB962C8B-B14F-4D97-AF65-F5344CB8AC3E}">
        <p14:creationId xmlns:p14="http://schemas.microsoft.com/office/powerpoint/2010/main" val="28517030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36</a:t>
            </a:fld>
            <a:endParaRPr lang="en-US"/>
          </a:p>
        </p:txBody>
      </p:sp>
    </p:spTree>
    <p:extLst>
      <p:ext uri="{BB962C8B-B14F-4D97-AF65-F5344CB8AC3E}">
        <p14:creationId xmlns:p14="http://schemas.microsoft.com/office/powerpoint/2010/main" val="3260192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37</a:t>
            </a:fld>
            <a:endParaRPr lang="en-US"/>
          </a:p>
        </p:txBody>
      </p:sp>
    </p:spTree>
    <p:extLst>
      <p:ext uri="{BB962C8B-B14F-4D97-AF65-F5344CB8AC3E}">
        <p14:creationId xmlns:p14="http://schemas.microsoft.com/office/powerpoint/2010/main" val="6915954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38</a:t>
            </a:fld>
            <a:endParaRPr lang="en-US"/>
          </a:p>
        </p:txBody>
      </p:sp>
    </p:spTree>
    <p:extLst>
      <p:ext uri="{BB962C8B-B14F-4D97-AF65-F5344CB8AC3E}">
        <p14:creationId xmlns:p14="http://schemas.microsoft.com/office/powerpoint/2010/main" val="36477822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39</a:t>
            </a:fld>
            <a:endParaRPr lang="en-US"/>
          </a:p>
        </p:txBody>
      </p:sp>
    </p:spTree>
    <p:extLst>
      <p:ext uri="{BB962C8B-B14F-4D97-AF65-F5344CB8AC3E}">
        <p14:creationId xmlns:p14="http://schemas.microsoft.com/office/powerpoint/2010/main" val="2708919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a:t>
            </a:fld>
            <a:endParaRPr lang="en-US"/>
          </a:p>
        </p:txBody>
      </p:sp>
    </p:spTree>
    <p:extLst>
      <p:ext uri="{BB962C8B-B14F-4D97-AF65-F5344CB8AC3E}">
        <p14:creationId xmlns:p14="http://schemas.microsoft.com/office/powerpoint/2010/main" val="16295242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40</a:t>
            </a:fld>
            <a:endParaRPr lang="en-US"/>
          </a:p>
        </p:txBody>
      </p:sp>
    </p:spTree>
    <p:extLst>
      <p:ext uri="{BB962C8B-B14F-4D97-AF65-F5344CB8AC3E}">
        <p14:creationId xmlns:p14="http://schemas.microsoft.com/office/powerpoint/2010/main" val="27858628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41</a:t>
            </a:fld>
            <a:endParaRPr lang="en-US"/>
          </a:p>
        </p:txBody>
      </p:sp>
    </p:spTree>
    <p:extLst>
      <p:ext uri="{BB962C8B-B14F-4D97-AF65-F5344CB8AC3E}">
        <p14:creationId xmlns:p14="http://schemas.microsoft.com/office/powerpoint/2010/main" val="21921206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42</a:t>
            </a:fld>
            <a:endParaRPr lang="en-US"/>
          </a:p>
        </p:txBody>
      </p:sp>
    </p:spTree>
    <p:extLst>
      <p:ext uri="{BB962C8B-B14F-4D97-AF65-F5344CB8AC3E}">
        <p14:creationId xmlns:p14="http://schemas.microsoft.com/office/powerpoint/2010/main" val="39066100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43</a:t>
            </a:fld>
            <a:endParaRPr lang="en-US"/>
          </a:p>
        </p:txBody>
      </p:sp>
    </p:spTree>
    <p:extLst>
      <p:ext uri="{BB962C8B-B14F-4D97-AF65-F5344CB8AC3E}">
        <p14:creationId xmlns:p14="http://schemas.microsoft.com/office/powerpoint/2010/main" val="7637557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44</a:t>
            </a:fld>
            <a:endParaRPr lang="en-US"/>
          </a:p>
        </p:txBody>
      </p:sp>
    </p:spTree>
    <p:extLst>
      <p:ext uri="{BB962C8B-B14F-4D97-AF65-F5344CB8AC3E}">
        <p14:creationId xmlns:p14="http://schemas.microsoft.com/office/powerpoint/2010/main" val="24833884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45</a:t>
            </a:fld>
            <a:endParaRPr lang="en-US"/>
          </a:p>
        </p:txBody>
      </p:sp>
    </p:spTree>
    <p:extLst>
      <p:ext uri="{BB962C8B-B14F-4D97-AF65-F5344CB8AC3E}">
        <p14:creationId xmlns:p14="http://schemas.microsoft.com/office/powerpoint/2010/main" val="28486877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46</a:t>
            </a:fld>
            <a:endParaRPr lang="en-US"/>
          </a:p>
        </p:txBody>
      </p:sp>
    </p:spTree>
    <p:extLst>
      <p:ext uri="{BB962C8B-B14F-4D97-AF65-F5344CB8AC3E}">
        <p14:creationId xmlns:p14="http://schemas.microsoft.com/office/powerpoint/2010/main" val="41214118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47</a:t>
            </a:fld>
            <a:endParaRPr lang="en-US"/>
          </a:p>
        </p:txBody>
      </p:sp>
    </p:spTree>
    <p:extLst>
      <p:ext uri="{BB962C8B-B14F-4D97-AF65-F5344CB8AC3E}">
        <p14:creationId xmlns:p14="http://schemas.microsoft.com/office/powerpoint/2010/main" val="23023622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48</a:t>
            </a:fld>
            <a:endParaRPr lang="en-US"/>
          </a:p>
        </p:txBody>
      </p:sp>
    </p:spTree>
    <p:extLst>
      <p:ext uri="{BB962C8B-B14F-4D97-AF65-F5344CB8AC3E}">
        <p14:creationId xmlns:p14="http://schemas.microsoft.com/office/powerpoint/2010/main" val="38881880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49</a:t>
            </a:fld>
            <a:endParaRPr lang="en-US"/>
          </a:p>
        </p:txBody>
      </p:sp>
    </p:spTree>
    <p:extLst>
      <p:ext uri="{BB962C8B-B14F-4D97-AF65-F5344CB8AC3E}">
        <p14:creationId xmlns:p14="http://schemas.microsoft.com/office/powerpoint/2010/main" val="3230145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a:t>
            </a:fld>
            <a:endParaRPr lang="en-US"/>
          </a:p>
        </p:txBody>
      </p:sp>
    </p:spTree>
    <p:extLst>
      <p:ext uri="{BB962C8B-B14F-4D97-AF65-F5344CB8AC3E}">
        <p14:creationId xmlns:p14="http://schemas.microsoft.com/office/powerpoint/2010/main" val="38882580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50</a:t>
            </a:fld>
            <a:endParaRPr lang="en-US"/>
          </a:p>
        </p:txBody>
      </p:sp>
    </p:spTree>
    <p:extLst>
      <p:ext uri="{BB962C8B-B14F-4D97-AF65-F5344CB8AC3E}">
        <p14:creationId xmlns:p14="http://schemas.microsoft.com/office/powerpoint/2010/main" val="892245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51</a:t>
            </a:fld>
            <a:endParaRPr lang="en-US"/>
          </a:p>
        </p:txBody>
      </p:sp>
    </p:spTree>
    <p:extLst>
      <p:ext uri="{BB962C8B-B14F-4D97-AF65-F5344CB8AC3E}">
        <p14:creationId xmlns:p14="http://schemas.microsoft.com/office/powerpoint/2010/main" val="356330709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52</a:t>
            </a:fld>
            <a:endParaRPr lang="en-US"/>
          </a:p>
        </p:txBody>
      </p:sp>
    </p:spTree>
    <p:extLst>
      <p:ext uri="{BB962C8B-B14F-4D97-AF65-F5344CB8AC3E}">
        <p14:creationId xmlns:p14="http://schemas.microsoft.com/office/powerpoint/2010/main" val="17892442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53</a:t>
            </a:fld>
            <a:endParaRPr lang="en-US"/>
          </a:p>
        </p:txBody>
      </p:sp>
    </p:spTree>
    <p:extLst>
      <p:ext uri="{BB962C8B-B14F-4D97-AF65-F5344CB8AC3E}">
        <p14:creationId xmlns:p14="http://schemas.microsoft.com/office/powerpoint/2010/main" val="198466401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54</a:t>
            </a:fld>
            <a:endParaRPr lang="en-US"/>
          </a:p>
        </p:txBody>
      </p:sp>
    </p:spTree>
    <p:extLst>
      <p:ext uri="{BB962C8B-B14F-4D97-AF65-F5344CB8AC3E}">
        <p14:creationId xmlns:p14="http://schemas.microsoft.com/office/powerpoint/2010/main" val="18361641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55</a:t>
            </a:fld>
            <a:endParaRPr lang="en-US"/>
          </a:p>
        </p:txBody>
      </p:sp>
    </p:spTree>
    <p:extLst>
      <p:ext uri="{BB962C8B-B14F-4D97-AF65-F5344CB8AC3E}">
        <p14:creationId xmlns:p14="http://schemas.microsoft.com/office/powerpoint/2010/main" val="635059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56</a:t>
            </a:fld>
            <a:endParaRPr lang="en-US"/>
          </a:p>
        </p:txBody>
      </p:sp>
    </p:spTree>
    <p:extLst>
      <p:ext uri="{BB962C8B-B14F-4D97-AF65-F5344CB8AC3E}">
        <p14:creationId xmlns:p14="http://schemas.microsoft.com/office/powerpoint/2010/main" val="34941141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57</a:t>
            </a:fld>
            <a:endParaRPr lang="en-US"/>
          </a:p>
        </p:txBody>
      </p:sp>
    </p:spTree>
    <p:extLst>
      <p:ext uri="{BB962C8B-B14F-4D97-AF65-F5344CB8AC3E}">
        <p14:creationId xmlns:p14="http://schemas.microsoft.com/office/powerpoint/2010/main" val="20898463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58</a:t>
            </a:fld>
            <a:endParaRPr lang="en-US"/>
          </a:p>
        </p:txBody>
      </p:sp>
    </p:spTree>
    <p:extLst>
      <p:ext uri="{BB962C8B-B14F-4D97-AF65-F5344CB8AC3E}">
        <p14:creationId xmlns:p14="http://schemas.microsoft.com/office/powerpoint/2010/main" val="16750513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59</a:t>
            </a:fld>
            <a:endParaRPr lang="en-US"/>
          </a:p>
        </p:txBody>
      </p:sp>
    </p:spTree>
    <p:extLst>
      <p:ext uri="{BB962C8B-B14F-4D97-AF65-F5344CB8AC3E}">
        <p14:creationId xmlns:p14="http://schemas.microsoft.com/office/powerpoint/2010/main" val="2449329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a:t>
            </a:fld>
            <a:endParaRPr lang="en-US"/>
          </a:p>
        </p:txBody>
      </p:sp>
    </p:spTree>
    <p:extLst>
      <p:ext uri="{BB962C8B-B14F-4D97-AF65-F5344CB8AC3E}">
        <p14:creationId xmlns:p14="http://schemas.microsoft.com/office/powerpoint/2010/main" val="20826777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60</a:t>
            </a:fld>
            <a:endParaRPr lang="en-US"/>
          </a:p>
        </p:txBody>
      </p:sp>
    </p:spTree>
    <p:extLst>
      <p:ext uri="{BB962C8B-B14F-4D97-AF65-F5344CB8AC3E}">
        <p14:creationId xmlns:p14="http://schemas.microsoft.com/office/powerpoint/2010/main" val="279938370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61</a:t>
            </a:fld>
            <a:endParaRPr lang="en-US"/>
          </a:p>
        </p:txBody>
      </p:sp>
    </p:spTree>
    <p:extLst>
      <p:ext uri="{BB962C8B-B14F-4D97-AF65-F5344CB8AC3E}">
        <p14:creationId xmlns:p14="http://schemas.microsoft.com/office/powerpoint/2010/main" val="362043391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62</a:t>
            </a:fld>
            <a:endParaRPr lang="en-US"/>
          </a:p>
        </p:txBody>
      </p:sp>
    </p:spTree>
    <p:extLst>
      <p:ext uri="{BB962C8B-B14F-4D97-AF65-F5344CB8AC3E}">
        <p14:creationId xmlns:p14="http://schemas.microsoft.com/office/powerpoint/2010/main" val="314805654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63</a:t>
            </a:fld>
            <a:endParaRPr lang="en-US"/>
          </a:p>
        </p:txBody>
      </p:sp>
    </p:spTree>
    <p:extLst>
      <p:ext uri="{BB962C8B-B14F-4D97-AF65-F5344CB8AC3E}">
        <p14:creationId xmlns:p14="http://schemas.microsoft.com/office/powerpoint/2010/main" val="13885250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64</a:t>
            </a:fld>
            <a:endParaRPr lang="en-US"/>
          </a:p>
        </p:txBody>
      </p:sp>
    </p:spTree>
    <p:extLst>
      <p:ext uri="{BB962C8B-B14F-4D97-AF65-F5344CB8AC3E}">
        <p14:creationId xmlns:p14="http://schemas.microsoft.com/office/powerpoint/2010/main" val="295205420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65</a:t>
            </a:fld>
            <a:endParaRPr lang="en-US"/>
          </a:p>
        </p:txBody>
      </p:sp>
    </p:spTree>
    <p:extLst>
      <p:ext uri="{BB962C8B-B14F-4D97-AF65-F5344CB8AC3E}">
        <p14:creationId xmlns:p14="http://schemas.microsoft.com/office/powerpoint/2010/main" val="13364014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66</a:t>
            </a:fld>
            <a:endParaRPr lang="en-US"/>
          </a:p>
        </p:txBody>
      </p:sp>
    </p:spTree>
    <p:extLst>
      <p:ext uri="{BB962C8B-B14F-4D97-AF65-F5344CB8AC3E}">
        <p14:creationId xmlns:p14="http://schemas.microsoft.com/office/powerpoint/2010/main" val="15606830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67</a:t>
            </a:fld>
            <a:endParaRPr lang="en-US"/>
          </a:p>
        </p:txBody>
      </p:sp>
    </p:spTree>
    <p:extLst>
      <p:ext uri="{BB962C8B-B14F-4D97-AF65-F5344CB8AC3E}">
        <p14:creationId xmlns:p14="http://schemas.microsoft.com/office/powerpoint/2010/main" val="391630745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68</a:t>
            </a:fld>
            <a:endParaRPr lang="en-US"/>
          </a:p>
        </p:txBody>
      </p:sp>
    </p:spTree>
    <p:extLst>
      <p:ext uri="{BB962C8B-B14F-4D97-AF65-F5344CB8AC3E}">
        <p14:creationId xmlns:p14="http://schemas.microsoft.com/office/powerpoint/2010/main" val="126850857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69</a:t>
            </a:fld>
            <a:endParaRPr lang="en-US"/>
          </a:p>
        </p:txBody>
      </p:sp>
    </p:spTree>
    <p:extLst>
      <p:ext uri="{BB962C8B-B14F-4D97-AF65-F5344CB8AC3E}">
        <p14:creationId xmlns:p14="http://schemas.microsoft.com/office/powerpoint/2010/main" val="2442484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a:t>
            </a:fld>
            <a:endParaRPr lang="en-US"/>
          </a:p>
        </p:txBody>
      </p:sp>
    </p:spTree>
    <p:extLst>
      <p:ext uri="{BB962C8B-B14F-4D97-AF65-F5344CB8AC3E}">
        <p14:creationId xmlns:p14="http://schemas.microsoft.com/office/powerpoint/2010/main" val="191422005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70</a:t>
            </a:fld>
            <a:endParaRPr lang="en-US"/>
          </a:p>
        </p:txBody>
      </p:sp>
    </p:spTree>
    <p:extLst>
      <p:ext uri="{BB962C8B-B14F-4D97-AF65-F5344CB8AC3E}">
        <p14:creationId xmlns:p14="http://schemas.microsoft.com/office/powerpoint/2010/main" val="290166094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71</a:t>
            </a:fld>
            <a:endParaRPr lang="en-US"/>
          </a:p>
        </p:txBody>
      </p:sp>
    </p:spTree>
    <p:extLst>
      <p:ext uri="{BB962C8B-B14F-4D97-AF65-F5344CB8AC3E}">
        <p14:creationId xmlns:p14="http://schemas.microsoft.com/office/powerpoint/2010/main" val="71625875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72</a:t>
            </a:fld>
            <a:endParaRPr lang="en-US"/>
          </a:p>
        </p:txBody>
      </p:sp>
    </p:spTree>
    <p:extLst>
      <p:ext uri="{BB962C8B-B14F-4D97-AF65-F5344CB8AC3E}">
        <p14:creationId xmlns:p14="http://schemas.microsoft.com/office/powerpoint/2010/main" val="23908757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73</a:t>
            </a:fld>
            <a:endParaRPr lang="en-US"/>
          </a:p>
        </p:txBody>
      </p:sp>
    </p:spTree>
    <p:extLst>
      <p:ext uri="{BB962C8B-B14F-4D97-AF65-F5344CB8AC3E}">
        <p14:creationId xmlns:p14="http://schemas.microsoft.com/office/powerpoint/2010/main" val="276461596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74</a:t>
            </a:fld>
            <a:endParaRPr lang="en-US"/>
          </a:p>
        </p:txBody>
      </p:sp>
    </p:spTree>
    <p:extLst>
      <p:ext uri="{BB962C8B-B14F-4D97-AF65-F5344CB8AC3E}">
        <p14:creationId xmlns:p14="http://schemas.microsoft.com/office/powerpoint/2010/main" val="151343823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75</a:t>
            </a:fld>
            <a:endParaRPr lang="en-US"/>
          </a:p>
        </p:txBody>
      </p:sp>
    </p:spTree>
    <p:extLst>
      <p:ext uri="{BB962C8B-B14F-4D97-AF65-F5344CB8AC3E}">
        <p14:creationId xmlns:p14="http://schemas.microsoft.com/office/powerpoint/2010/main" val="230397164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76</a:t>
            </a:fld>
            <a:endParaRPr lang="en-US"/>
          </a:p>
        </p:txBody>
      </p:sp>
    </p:spTree>
    <p:extLst>
      <p:ext uri="{BB962C8B-B14F-4D97-AF65-F5344CB8AC3E}">
        <p14:creationId xmlns:p14="http://schemas.microsoft.com/office/powerpoint/2010/main" val="370273666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77</a:t>
            </a:fld>
            <a:endParaRPr lang="en-US"/>
          </a:p>
        </p:txBody>
      </p:sp>
    </p:spTree>
    <p:extLst>
      <p:ext uri="{BB962C8B-B14F-4D97-AF65-F5344CB8AC3E}">
        <p14:creationId xmlns:p14="http://schemas.microsoft.com/office/powerpoint/2010/main" val="30679523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78</a:t>
            </a:fld>
            <a:endParaRPr lang="en-US"/>
          </a:p>
        </p:txBody>
      </p:sp>
    </p:spTree>
    <p:extLst>
      <p:ext uri="{BB962C8B-B14F-4D97-AF65-F5344CB8AC3E}">
        <p14:creationId xmlns:p14="http://schemas.microsoft.com/office/powerpoint/2010/main" val="120887714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79</a:t>
            </a:fld>
            <a:endParaRPr lang="en-US"/>
          </a:p>
        </p:txBody>
      </p:sp>
    </p:spTree>
    <p:extLst>
      <p:ext uri="{BB962C8B-B14F-4D97-AF65-F5344CB8AC3E}">
        <p14:creationId xmlns:p14="http://schemas.microsoft.com/office/powerpoint/2010/main" val="2978179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8</a:t>
            </a:fld>
            <a:endParaRPr lang="en-US"/>
          </a:p>
        </p:txBody>
      </p:sp>
    </p:spTree>
    <p:extLst>
      <p:ext uri="{BB962C8B-B14F-4D97-AF65-F5344CB8AC3E}">
        <p14:creationId xmlns:p14="http://schemas.microsoft.com/office/powerpoint/2010/main" val="229025512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80</a:t>
            </a:fld>
            <a:endParaRPr lang="en-US"/>
          </a:p>
        </p:txBody>
      </p:sp>
    </p:spTree>
    <p:extLst>
      <p:ext uri="{BB962C8B-B14F-4D97-AF65-F5344CB8AC3E}">
        <p14:creationId xmlns:p14="http://schemas.microsoft.com/office/powerpoint/2010/main" val="3454557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B1790-51DF-45C9-B85E-51D4DE75D681}" type="slidenum">
              <a:rPr lang="en-US" smtClean="0"/>
              <a:t>9</a:t>
            </a:fld>
            <a:endParaRPr lang="en-US"/>
          </a:p>
        </p:txBody>
      </p:sp>
    </p:spTree>
    <p:extLst>
      <p:ext uri="{BB962C8B-B14F-4D97-AF65-F5344CB8AC3E}">
        <p14:creationId xmlns:p14="http://schemas.microsoft.com/office/powerpoint/2010/main" val="2215170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DB9020-AB3C-46D6-830E-DAA7E9C257DE}" type="datetime1">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9D2936-DDC2-40D3-9877-2E5E839E9F62}" type="datetime1">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E1D7F7-0BB3-4530-882B-F76AB3A41406}" type="datetime1">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E83165-7E36-49C4-A735-6F1F1D39708D}" type="datetime1">
              <a:rPr lang="en-US" smtClean="0"/>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FBA2A-4FFA-49FA-A149-BEB684D6AFA2}" type="slidenum">
              <a:rPr lang="en-US" smtClean="0"/>
              <a:t>‹#›</a:t>
            </a:fld>
            <a:endParaRPr lang="en-US"/>
          </a:p>
        </p:txBody>
      </p:sp>
    </p:spTree>
    <p:extLst>
      <p:ext uri="{BB962C8B-B14F-4D97-AF65-F5344CB8AC3E}">
        <p14:creationId xmlns:p14="http://schemas.microsoft.com/office/powerpoint/2010/main" val="119832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29A59F-F5A6-43AD-827C-9346320E5609}" type="datetime1">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151E6F-F027-484D-8D9A-B483C53E1FCD}" type="datetime1">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duotone>
              <a:schemeClr val="bg1">
                <a:shade val="20000"/>
                <a:satMod val="350000"/>
                <a:lumMod val="125000"/>
              </a:schemeClr>
              <a:schemeClr val="bg1">
                <a:tint val="90000"/>
                <a:satMod val="25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7EB4F1-83BD-4313-AACC-C842AB124221}" type="datetime1">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BAE697-7C03-411E-AE47-418F35CB36C4}" type="datetime1">
              <a:rPr lang="en-US" smtClean="0"/>
              <a:t>11/13/2022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FBA2A-4FFA-49FA-A149-BEB684D6AFA2}"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2514600"/>
            <a:ext cx="6781800" cy="16002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00D6F81-CED0-4BFF-99A0-0D62A29F2AEB}" type="datetime1">
              <a:rPr lang="en-US" smtClean="0"/>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A5CE2-6322-4589-9707-221A150B4A85}" type="datetime1">
              <a:rPr lang="en-US" smtClean="0"/>
              <a:t>11/13/2022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CE157-8304-4850-B80A-782F2478671E}" type="datetime1">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0C02CD-0FE2-4E8F-B058-6130D9363787}" type="datetime1">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C9DF97B-2957-4550-9CAA-026BBCE6E896}" type="datetime1">
              <a:rPr lang="en-US" smtClean="0"/>
              <a:t>11/13/2022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2FFBA2A-4FFA-49FA-A149-BEB684D6AFA2}"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5856215"/>
            <a:ext cx="914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66800" y="2590800"/>
            <a:ext cx="7391400" cy="838200"/>
          </a:xfrm>
        </p:spPr>
        <p:txBody>
          <a:bodyPr>
            <a:normAutofit fontScale="90000"/>
          </a:bodyPr>
          <a:lstStyle/>
          <a:p>
            <a:pPr algn="ctr"/>
            <a:r>
              <a:rPr lang="en-US" sz="4000" dirty="0" smtClean="0">
                <a:solidFill>
                  <a:schemeClr val="bg2">
                    <a:lumMod val="25000"/>
                  </a:schemeClr>
                </a:solidFill>
                <a:latin typeface="+mn-lt"/>
              </a:rPr>
              <a:t>MSD Commission</a:t>
            </a:r>
            <a:br>
              <a:rPr lang="en-US" sz="4000" dirty="0" smtClean="0">
                <a:solidFill>
                  <a:schemeClr val="bg2">
                    <a:lumMod val="25000"/>
                  </a:schemeClr>
                </a:solidFill>
                <a:latin typeface="+mn-lt"/>
              </a:rPr>
            </a:br>
            <a:r>
              <a:rPr lang="en-US" sz="4000" dirty="0" smtClean="0">
                <a:solidFill>
                  <a:schemeClr val="bg2">
                    <a:lumMod val="25000"/>
                  </a:schemeClr>
                </a:solidFill>
                <a:latin typeface="+mn-lt"/>
              </a:rPr>
              <a:t>Threat </a:t>
            </a:r>
            <a:r>
              <a:rPr lang="en-US" sz="4000" dirty="0">
                <a:solidFill>
                  <a:schemeClr val="bg2">
                    <a:lumMod val="25000"/>
                  </a:schemeClr>
                </a:solidFill>
                <a:latin typeface="+mn-lt"/>
              </a:rPr>
              <a:t>Management Committee </a:t>
            </a:r>
            <a:r>
              <a:rPr lang="en-US" sz="4000" dirty="0" smtClean="0">
                <a:solidFill>
                  <a:schemeClr val="bg2">
                    <a:lumMod val="25000"/>
                  </a:schemeClr>
                </a:solidFill>
                <a:latin typeface="+mn-lt"/>
              </a:rPr>
              <a:t/>
            </a:r>
            <a:br>
              <a:rPr lang="en-US" sz="4000" dirty="0" smtClean="0">
                <a:solidFill>
                  <a:schemeClr val="bg2">
                    <a:lumMod val="25000"/>
                  </a:schemeClr>
                </a:solidFill>
                <a:latin typeface="+mn-lt"/>
              </a:rPr>
            </a:br>
            <a:r>
              <a:rPr lang="en-US" sz="4000" dirty="0" smtClean="0">
                <a:solidFill>
                  <a:schemeClr val="bg2">
                    <a:lumMod val="25000"/>
                  </a:schemeClr>
                </a:solidFill>
                <a:latin typeface="+mn-lt"/>
              </a:rPr>
              <a:t>Report and Recommendations</a:t>
            </a:r>
            <a:endParaRPr lang="en-US" sz="4000" dirty="0">
              <a:solidFill>
                <a:schemeClr val="bg2">
                  <a:lumMod val="25000"/>
                </a:schemeClr>
              </a:solidFill>
              <a:latin typeface="+mn-lt"/>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a:t>
            </a:fld>
            <a:endParaRPr lang="en-US"/>
          </a:p>
        </p:txBody>
      </p:sp>
    </p:spTree>
    <p:extLst>
      <p:ext uri="{BB962C8B-B14F-4D97-AF65-F5344CB8AC3E}">
        <p14:creationId xmlns:p14="http://schemas.microsoft.com/office/powerpoint/2010/main" val="566706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3FE902-41B4-456F-998E-0E24A947C8FD}"/>
              </a:ext>
            </a:extLst>
          </p:cNvPr>
          <p:cNvSpPr txBox="1"/>
          <p:nvPr/>
        </p:nvSpPr>
        <p:spPr>
          <a:xfrm>
            <a:off x="838200" y="838200"/>
            <a:ext cx="7620000" cy="4154984"/>
          </a:xfrm>
          <a:prstGeom prst="rect">
            <a:avLst/>
          </a:prstGeom>
          <a:noFill/>
        </p:spPr>
        <p:txBody>
          <a:bodyPr wrap="square">
            <a:spAutoFit/>
          </a:bodyPr>
          <a:lstStyle/>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The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Madison County School District has 15 schools and 2,500 students. For the 2020/2021 school year Madison reported that it conducted 171 threat assessments</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ea typeface="Times New Roman" panose="02020603050405020304" pitchFamily="18" charset="0"/>
              </a:rPr>
              <a:t>Recent data </a:t>
            </a:r>
            <a:r>
              <a:rPr lang="en-US" sz="2400" dirty="0">
                <a:solidFill>
                  <a:schemeClr val="bg2">
                    <a:lumMod val="10000"/>
                  </a:schemeClr>
                </a:solidFill>
                <a:latin typeface="Times New Roman" panose="02020603050405020304" pitchFamily="18" charset="0"/>
                <a:ea typeface="Times New Roman" panose="02020603050405020304" pitchFamily="18" charset="0"/>
              </a:rPr>
              <a:t>shows that for the 2021/2022 school year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Madison reported </a:t>
            </a:r>
            <a:r>
              <a:rPr lang="en-US" sz="2400" dirty="0">
                <a:solidFill>
                  <a:schemeClr val="bg2">
                    <a:lumMod val="10000"/>
                  </a:schemeClr>
                </a:solidFill>
                <a:latin typeface="Times New Roman" panose="02020603050405020304" pitchFamily="18" charset="0"/>
                <a:ea typeface="Times New Roman" panose="02020603050405020304" pitchFamily="18" charset="0"/>
              </a:rPr>
              <a:t>that it conducted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11 </a:t>
            </a:r>
            <a:r>
              <a:rPr lang="en-US" sz="2400" dirty="0">
                <a:solidFill>
                  <a:schemeClr val="bg2">
                    <a:lumMod val="10000"/>
                  </a:schemeClr>
                </a:solidFill>
                <a:latin typeface="Times New Roman" panose="02020603050405020304" pitchFamily="18" charset="0"/>
                <a:ea typeface="Times New Roman" panose="02020603050405020304" pitchFamily="18" charset="0"/>
              </a:rPr>
              <a:t>threat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assessments, a decrease of 160 threat assessments.</a:t>
            </a:r>
            <a:endParaRPr lang="en-US" sz="2400" dirty="0">
              <a:solidFill>
                <a:schemeClr val="bg2">
                  <a:lumMod val="10000"/>
                </a:schemeClr>
              </a:solidFill>
            </a:endParaRPr>
          </a:p>
          <a:p>
            <a:pPr algn="just"/>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endParaRPr>
          </a:p>
          <a:p>
            <a:pPr algn="just"/>
            <a:endParaRPr lang="en-US" sz="2400" dirty="0">
              <a:solidFill>
                <a:schemeClr val="bg2">
                  <a:lumMod val="10000"/>
                </a:schemeClr>
              </a:solidFill>
              <a:latin typeface="Times New Roman" panose="02020603050405020304" pitchFamily="18" charset="0"/>
            </a:endParaRPr>
          </a:p>
          <a:p>
            <a:pPr algn="just"/>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10</a:t>
            </a:fld>
            <a:endParaRPr lang="en-US"/>
          </a:p>
        </p:txBody>
      </p:sp>
    </p:spTree>
    <p:extLst>
      <p:ext uri="{BB962C8B-B14F-4D97-AF65-F5344CB8AC3E}">
        <p14:creationId xmlns:p14="http://schemas.microsoft.com/office/powerpoint/2010/main" val="1061581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7DE58D0-596D-4C4F-B2EA-DDF46E480C15}"/>
              </a:ext>
            </a:extLst>
          </p:cNvPr>
          <p:cNvSpPr txBox="1"/>
          <p:nvPr/>
        </p:nvSpPr>
        <p:spPr>
          <a:xfrm>
            <a:off x="609600" y="838200"/>
            <a:ext cx="7620000" cy="4524315"/>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Lee, Pinellas and Polk counties each have about the same number of students (100,000). For the 2020/2021 school year, Lee reported that it conducted 241 threat assessments, Pinellas 428, and Polk 1,059.</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ea typeface="Times New Roman" panose="02020603050405020304" pitchFamily="18" charset="0"/>
              </a:rPr>
              <a:t>Recent </a:t>
            </a:r>
            <a:r>
              <a:rPr lang="en-US" sz="2400" dirty="0">
                <a:solidFill>
                  <a:schemeClr val="bg2">
                    <a:lumMod val="10000"/>
                  </a:schemeClr>
                </a:solidFill>
                <a:latin typeface="Times New Roman" panose="02020603050405020304" pitchFamily="18" charset="0"/>
                <a:ea typeface="Times New Roman" panose="02020603050405020304" pitchFamily="18" charset="0"/>
              </a:rPr>
              <a:t>data shows that for the 2021/2022 school year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Lee reported that </a:t>
            </a:r>
            <a:r>
              <a:rPr lang="en-US" sz="2400" dirty="0">
                <a:solidFill>
                  <a:schemeClr val="bg2">
                    <a:lumMod val="10000"/>
                  </a:schemeClr>
                </a:solidFill>
                <a:latin typeface="Times New Roman" panose="02020603050405020304" pitchFamily="18" charset="0"/>
                <a:ea typeface="Times New Roman" panose="02020603050405020304" pitchFamily="18" charset="0"/>
              </a:rPr>
              <a:t>it conducted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631threat assessments, Pinellas 774, and Polk 222.</a:t>
            </a:r>
          </a:p>
          <a:p>
            <a:pPr algn="just"/>
            <a:endParaRPr lang="en-US" sz="2400" dirty="0">
              <a:solidFill>
                <a:schemeClr val="bg2">
                  <a:lumMod val="10000"/>
                </a:schemeClr>
              </a:solidFill>
              <a:latin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rPr>
              <a:t>Lee increased by 390, Pinellas increased by 346, Polk decreased by 837. </a:t>
            </a:r>
            <a:endParaRPr lang="en-US" sz="2400" dirty="0">
              <a:solidFill>
                <a:schemeClr val="bg2">
                  <a:lumMod val="10000"/>
                </a:schemeClr>
              </a:solidFill>
            </a:endParaRPr>
          </a:p>
          <a:p>
            <a:pPr marL="0" marR="0" algn="just">
              <a:spcBef>
                <a:spcPts val="0"/>
              </a:spcBef>
              <a:spcAft>
                <a:spcPts val="0"/>
              </a:spcAft>
            </a:pP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11</a:t>
            </a:fld>
            <a:endParaRPr lang="en-US"/>
          </a:p>
        </p:txBody>
      </p:sp>
    </p:spTree>
    <p:extLst>
      <p:ext uri="{BB962C8B-B14F-4D97-AF65-F5344CB8AC3E}">
        <p14:creationId xmlns:p14="http://schemas.microsoft.com/office/powerpoint/2010/main" val="105486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7DE58D0-596D-4C4F-B2EA-DDF46E480C15}"/>
              </a:ext>
            </a:extLst>
          </p:cNvPr>
          <p:cNvSpPr txBox="1"/>
          <p:nvPr/>
        </p:nvSpPr>
        <p:spPr>
          <a:xfrm>
            <a:off x="685800" y="838200"/>
            <a:ext cx="7620000" cy="4524315"/>
          </a:xfrm>
          <a:prstGeom prst="rect">
            <a:avLst/>
          </a:prstGeom>
          <a:noFill/>
        </p:spPr>
        <p:txBody>
          <a:bodyPr wrap="square">
            <a:spAutoFit/>
          </a:bodyPr>
          <a:lstStyle/>
          <a:p>
            <a:pPr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Seminole</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Osceola, and Volusia counties are also similar in size, and adjacent to each other, and for the same period Seminole reported 268 threat assessments, Osceola 304, and Volusia 1,826</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a:t>
            </a:r>
          </a:p>
          <a:p>
            <a:pPr algn="just"/>
            <a:endParaRPr lang="en-US" sz="2400" dirty="0">
              <a:solidFill>
                <a:schemeClr val="bg2">
                  <a:lumMod val="10000"/>
                </a:schemeClr>
              </a:solidFill>
              <a:latin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ea typeface="Times New Roman" panose="02020603050405020304" pitchFamily="18" charset="0"/>
              </a:rPr>
              <a:t>Recent </a:t>
            </a:r>
            <a:r>
              <a:rPr lang="en-US" sz="2400" dirty="0">
                <a:solidFill>
                  <a:schemeClr val="bg2">
                    <a:lumMod val="10000"/>
                  </a:schemeClr>
                </a:solidFill>
                <a:latin typeface="Times New Roman" panose="02020603050405020304" pitchFamily="18" charset="0"/>
                <a:ea typeface="Times New Roman" panose="02020603050405020304" pitchFamily="18" charset="0"/>
              </a:rPr>
              <a:t>data shows that for the 2021/2022 school year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Seminole reported </a:t>
            </a:r>
            <a:r>
              <a:rPr lang="en-US" sz="2400" dirty="0">
                <a:solidFill>
                  <a:schemeClr val="bg2">
                    <a:lumMod val="10000"/>
                  </a:schemeClr>
                </a:solidFill>
                <a:latin typeface="Times New Roman" panose="02020603050405020304" pitchFamily="18" charset="0"/>
                <a:ea typeface="Times New Roman" panose="02020603050405020304" pitchFamily="18" charset="0"/>
              </a:rPr>
              <a:t>that it conducted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426, Osceola 653 and Volusia 2,512 threat </a:t>
            </a:r>
            <a:r>
              <a:rPr lang="en-US" sz="2400" dirty="0">
                <a:solidFill>
                  <a:schemeClr val="bg2">
                    <a:lumMod val="10000"/>
                  </a:schemeClr>
                </a:solidFill>
                <a:latin typeface="Times New Roman" panose="02020603050405020304" pitchFamily="18" charset="0"/>
                <a:ea typeface="Times New Roman" panose="02020603050405020304" pitchFamily="18" charset="0"/>
              </a:rPr>
              <a:t>assessments</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a:t>
            </a:r>
          </a:p>
          <a:p>
            <a:pPr algn="just"/>
            <a:endParaRPr lang="en-US" sz="2400" dirty="0">
              <a:solidFill>
                <a:schemeClr val="bg2">
                  <a:lumMod val="10000"/>
                </a:schemeClr>
              </a:solidFill>
              <a:latin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rPr>
              <a:t>Seminole increased by 158, Osceola 349 and Volusia by 686. Volusia is still 6X higher than its neighbor Seminole. </a:t>
            </a:r>
            <a:endParaRPr lang="en-US" sz="2400" dirty="0">
              <a:solidFill>
                <a:schemeClr val="bg2">
                  <a:lumMod val="10000"/>
                </a:schemeClr>
              </a:solidFill>
            </a:endParaRPr>
          </a:p>
          <a:p>
            <a:pPr algn="just"/>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12</a:t>
            </a:fld>
            <a:endParaRPr lang="en-US"/>
          </a:p>
        </p:txBody>
      </p:sp>
    </p:spTree>
    <p:extLst>
      <p:ext uri="{BB962C8B-B14F-4D97-AF65-F5344CB8AC3E}">
        <p14:creationId xmlns:p14="http://schemas.microsoft.com/office/powerpoint/2010/main" val="87001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7589565-58D7-4FBE-B756-64607BF1AF2A}"/>
              </a:ext>
            </a:extLst>
          </p:cNvPr>
          <p:cNvSpPr txBox="1"/>
          <p:nvPr/>
        </p:nvSpPr>
        <p:spPr>
          <a:xfrm>
            <a:off x="742950" y="1066800"/>
            <a:ext cx="7658100" cy="4154984"/>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data establishes significant inconsistencies among Florida’s school districts in their use of threat assessments. </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data indicates that threat assessments are overused in some places and underused in others. (This analysis does not even consider data from the charter schools.)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Because the data raised concerns about how the threat management teams were operating across the state, the MSD Commission formed a committee to determine if a problem exists, and if so to make remedial recommendations.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13</a:t>
            </a:fld>
            <a:endParaRPr lang="en-US"/>
          </a:p>
        </p:txBody>
      </p:sp>
    </p:spTree>
    <p:extLst>
      <p:ext uri="{BB962C8B-B14F-4D97-AF65-F5344CB8AC3E}">
        <p14:creationId xmlns:p14="http://schemas.microsoft.com/office/powerpoint/2010/main" val="2987563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FF7459F-6846-4E52-B295-F3EBABEAB6F5}"/>
              </a:ext>
            </a:extLst>
          </p:cNvPr>
          <p:cNvSpPr txBox="1"/>
          <p:nvPr/>
        </p:nvSpPr>
        <p:spPr>
          <a:xfrm>
            <a:off x="800100" y="797510"/>
            <a:ext cx="7543800" cy="5262979"/>
          </a:xfrm>
          <a:prstGeom prst="rect">
            <a:avLst/>
          </a:prstGeom>
          <a:noFill/>
        </p:spPr>
        <p:txBody>
          <a:bodyPr wrap="square">
            <a:spAutoFit/>
          </a:bodyPr>
          <a:lstStyle/>
          <a:p>
            <a:pPr marL="0" marR="0">
              <a:spcBef>
                <a:spcPts val="0"/>
              </a:spcBef>
              <a:spcAft>
                <a:spcPts val="0"/>
              </a:spcAft>
            </a:pPr>
            <a:r>
              <a:rPr lang="en-US" sz="2400" b="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MSD Commission Threat Management Committee is comprised of the following members:</a:t>
            </a:r>
            <a:endParaRPr lang="en-US" sz="2400" b="1"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Sheriff Bob Gualtieri, Pinellas County Sheriff, Chair MSD Commission</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Dr. Diana Greene, Superintendent Duval County Schools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Chief Greg Burton, Duval County Schools Police and School Safety Specialist</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Danny Dean, Okaloosa County Schools, Safety Program Director</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14</a:t>
            </a:fld>
            <a:endParaRPr lang="en-US"/>
          </a:p>
        </p:txBody>
      </p:sp>
    </p:spTree>
    <p:extLst>
      <p:ext uri="{BB962C8B-B14F-4D97-AF65-F5344CB8AC3E}">
        <p14:creationId xmlns:p14="http://schemas.microsoft.com/office/powerpoint/2010/main" val="3822428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B68B33D-77F2-4E42-B146-E2A21928B06B}"/>
              </a:ext>
            </a:extLst>
          </p:cNvPr>
          <p:cNvSpPr txBox="1"/>
          <p:nvPr/>
        </p:nvSpPr>
        <p:spPr>
          <a:xfrm>
            <a:off x="914400" y="1143000"/>
            <a:ext cx="7543800" cy="4154984"/>
          </a:xfrm>
          <a:prstGeom prst="rect">
            <a:avLst/>
          </a:prstGeom>
          <a:noFill/>
        </p:spPr>
        <p:txBody>
          <a:bodyPr wrap="square">
            <a:spAutoFit/>
          </a:bodyPr>
          <a:lstStyle/>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Michael Kelleher, Hillsborough County Schools, Supervisor, Clinical Care, Mental Health Coordinator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Ernie Lozano, Broward County Schools, Threat Management Program Manager</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Dr. Gus Xhudo, Charter Schools USA, Security Director and Threat Management Program Director</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chemeClr val="bg2">
                    <a:lumMod val="10000"/>
                  </a:schemeClr>
                </a:solidFill>
                <a:effectLst/>
                <a:latin typeface="Times New Roman" panose="02020603050405020304" pitchFamily="18" charset="0"/>
                <a:ea typeface="Times New Roman" panose="02020603050405020304" pitchFamily="18" charset="0"/>
              </a:rPr>
              <a:t>Dr. Ruthe Francis, Palm Beach County Schools, Threat Management Program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Manager</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15</a:t>
            </a:fld>
            <a:endParaRPr lang="en-US"/>
          </a:p>
        </p:txBody>
      </p:sp>
    </p:spTree>
    <p:extLst>
      <p:ext uri="{BB962C8B-B14F-4D97-AF65-F5344CB8AC3E}">
        <p14:creationId xmlns:p14="http://schemas.microsoft.com/office/powerpoint/2010/main" val="443672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7EFFC18-6157-49DF-9F10-8E59FB7AE8E2}"/>
              </a:ext>
            </a:extLst>
          </p:cNvPr>
          <p:cNvSpPr txBox="1"/>
          <p:nvPr/>
        </p:nvSpPr>
        <p:spPr>
          <a:xfrm>
            <a:off x="685800" y="990600"/>
            <a:ext cx="7696200" cy="3785652"/>
          </a:xfrm>
          <a:prstGeom prst="rect">
            <a:avLst/>
          </a:prstGeom>
          <a:noFill/>
        </p:spPr>
        <p:txBody>
          <a:bodyPr wrap="square">
            <a:spAutoFit/>
          </a:bodyPr>
          <a:lstStyle/>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Darren Norris, Sumter County Schools, Threat Management Program Director</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Sgt. Kyle Worthington, Seminole County Sheriff’s Office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Tracy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Sampson, Florida Department of Education, Office of Safe Schools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solidFill>
                  <a:schemeClr val="bg2">
                    <a:lumMod val="10000"/>
                  </a:schemeClr>
                </a:solidFill>
                <a:effectLst/>
                <a:latin typeface="Times New Roman" panose="02020603050405020304" pitchFamily="18" charset="0"/>
                <a:ea typeface="Times New Roman" panose="02020603050405020304" pitchFamily="18" charset="0"/>
              </a:rPr>
              <a:t>Angela Chesser, Florida Department of Education, Office of Safe Schools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16</a:t>
            </a:fld>
            <a:endParaRPr lang="en-US"/>
          </a:p>
        </p:txBody>
      </p:sp>
    </p:spTree>
    <p:extLst>
      <p:ext uri="{BB962C8B-B14F-4D97-AF65-F5344CB8AC3E}">
        <p14:creationId xmlns:p14="http://schemas.microsoft.com/office/powerpoint/2010/main" val="904852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2850A78-25F8-415E-A256-93E4CF971EDF}"/>
              </a:ext>
            </a:extLst>
          </p:cNvPr>
          <p:cNvSpPr txBox="1"/>
          <p:nvPr/>
        </p:nvSpPr>
        <p:spPr>
          <a:xfrm>
            <a:off x="762000" y="1166842"/>
            <a:ext cx="7620000" cy="4524315"/>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Threat Management Committee is comprised of members actively engaged in Florida schools’ threat management process.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importance of a highly effective threat management program across all Florida schools (traditional public schools and charter schools) cannot be understated.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It’s worth reiterating, threat management is the greatest opportunity to accomplish what we all strive for—prevention of the next active assailant attack on a school campus.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17</a:t>
            </a:fld>
            <a:endParaRPr lang="en-US"/>
          </a:p>
        </p:txBody>
      </p:sp>
    </p:spTree>
    <p:extLst>
      <p:ext uri="{BB962C8B-B14F-4D97-AF65-F5344CB8AC3E}">
        <p14:creationId xmlns:p14="http://schemas.microsoft.com/office/powerpoint/2010/main" val="583501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D8EA925-E6B8-4CD2-A2A1-525F34349EE6}"/>
              </a:ext>
            </a:extLst>
          </p:cNvPr>
          <p:cNvSpPr txBox="1"/>
          <p:nvPr/>
        </p:nvSpPr>
        <p:spPr>
          <a:xfrm>
            <a:off x="762000" y="1536174"/>
            <a:ext cx="7620000" cy="3785652"/>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Information is out there to help avert the next school shooting because there is “leakage” by potential attackers—these people do and say things signaling their plan to engage in mass violence.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have to be easy methods to report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concerns and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we must have processes in place to assess the information, act on it, and importantly, monitor the person in the long-term when appropriate.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18</a:t>
            </a:fld>
            <a:endParaRPr lang="en-US"/>
          </a:p>
        </p:txBody>
      </p:sp>
    </p:spTree>
    <p:extLst>
      <p:ext uri="{BB962C8B-B14F-4D97-AF65-F5344CB8AC3E}">
        <p14:creationId xmlns:p14="http://schemas.microsoft.com/office/powerpoint/2010/main" val="128945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23CF2055-8DEB-4575-B1ED-76DBF4F7FAFC}"/>
              </a:ext>
            </a:extLst>
          </p:cNvPr>
          <p:cNvSpPr txBox="1"/>
          <p:nvPr/>
        </p:nvSpPr>
        <p:spPr>
          <a:xfrm>
            <a:off x="762000" y="1066800"/>
            <a:ext cx="7620000" cy="4893647"/>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It is established that there is no “profile” of the next school shooter.</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management does not involve any formulas, nor does it involve a numerical checklist of indicators.</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management is not “predictive” in nature, but does attempt to identify certain behaviors as concerning indicators of a future action. </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extent those behaviors indicate a pathway to violence, that pathway can be disrupted.</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19</a:t>
            </a:fld>
            <a:endParaRPr lang="en-US"/>
          </a:p>
        </p:txBody>
      </p:sp>
    </p:spTree>
    <p:extLst>
      <p:ext uri="{BB962C8B-B14F-4D97-AF65-F5344CB8AC3E}">
        <p14:creationId xmlns:p14="http://schemas.microsoft.com/office/powerpoint/2010/main" val="322355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6D96623-05E2-427C-93ED-F1A6A1611077}"/>
              </a:ext>
            </a:extLst>
          </p:cNvPr>
          <p:cNvSpPr txBox="1"/>
          <p:nvPr/>
        </p:nvSpPr>
        <p:spPr>
          <a:xfrm>
            <a:off x="838200" y="1143000"/>
            <a:ext cx="7391400" cy="5262979"/>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concept of threat management involves using a methodology that identifies a threat or other concerning behavior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that may lead to violence toward </a:t>
            </a:r>
            <a:r>
              <a:rPr lang="en-US" sz="2400" i="1"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others,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and disrupting that pathway to violence.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Effective threat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management is the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single greatest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opportunity to prevent an active assailant or mass casualty attack.</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threat management process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uses a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multi-disciplinary team approach through which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individuals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from different disciplines form a single Threat Management Team to investigate the concerns.</a:t>
            </a:r>
            <a:endParaRPr lang="en-US" sz="12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a:t>
            </a:fld>
            <a:endParaRPr lang="en-US"/>
          </a:p>
        </p:txBody>
      </p:sp>
    </p:spTree>
    <p:extLst>
      <p:ext uri="{BB962C8B-B14F-4D97-AF65-F5344CB8AC3E}">
        <p14:creationId xmlns:p14="http://schemas.microsoft.com/office/powerpoint/2010/main" val="884168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B2C4B1E-44B5-4A8C-A831-5CA2B5B82CE3}"/>
              </a:ext>
            </a:extLst>
          </p:cNvPr>
          <p:cNvSpPr txBox="1"/>
          <p:nvPr/>
        </p:nvSpPr>
        <p:spPr>
          <a:xfrm>
            <a:off x="838200" y="1219200"/>
            <a:ext cx="7467600" cy="3785652"/>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 effective threat management process is also one of the greatest opportunities to remedy some of the significant criticisms discussed in after-action reviews of active assailant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attacks, including MSD. </a:t>
            </a: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Many times, there are criticisms that there were indicators of violence that nobody acted on, and to the extent information was known, nobody “connected the dots” to thwart the threat.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20</a:t>
            </a:fld>
            <a:endParaRPr lang="en-US"/>
          </a:p>
        </p:txBody>
      </p:sp>
    </p:spTree>
    <p:extLst>
      <p:ext uri="{BB962C8B-B14F-4D97-AF65-F5344CB8AC3E}">
        <p14:creationId xmlns:p14="http://schemas.microsoft.com/office/powerpoint/2010/main" val="3400570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451EE42-2E2C-41B2-82CA-C6971C04C844}"/>
              </a:ext>
            </a:extLst>
          </p:cNvPr>
          <p:cNvSpPr txBox="1"/>
          <p:nvPr/>
        </p:nvSpPr>
        <p:spPr>
          <a:xfrm>
            <a:off x="762000" y="797510"/>
            <a:ext cx="7620000" cy="3785652"/>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knowledge of how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Florida’s threat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management process is operating and their review of the statistical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analysis for the last two years,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Committee unanimously agrees that there is a problem with Florida’s threat management process.</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schools lack an effective, consistent, high functioning, and sustainable threat management system in all 67 school districts. </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21</a:t>
            </a:fld>
            <a:endParaRPr lang="en-US"/>
          </a:p>
        </p:txBody>
      </p:sp>
    </p:spTree>
    <p:extLst>
      <p:ext uri="{BB962C8B-B14F-4D97-AF65-F5344CB8AC3E}">
        <p14:creationId xmlns:p14="http://schemas.microsoft.com/office/powerpoint/2010/main" val="61293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A6D4E60-F07C-4806-9556-A5C14BA6C1C4}"/>
              </a:ext>
            </a:extLst>
          </p:cNvPr>
          <p:cNvSpPr txBox="1"/>
          <p:nvPr/>
        </p:nvSpPr>
        <p:spPr>
          <a:xfrm>
            <a:off x="762000" y="1219200"/>
            <a:ext cx="7467600" cy="2677656"/>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ea typeface="Times New Roman" panose="02020603050405020304" pitchFamily="18" charset="0"/>
                <a:cs typeface="Times New Roman" panose="02020603050405020304" pitchFamily="18" charset="0"/>
              </a:rPr>
              <a:t>In fact, there is not a statewide “system” at all; there are 67 districts </a:t>
            </a:r>
            <a:r>
              <a:rPr lang="en-US" sz="2400" dirty="0" smtClean="0">
                <a:solidFill>
                  <a:schemeClr val="bg2">
                    <a:lumMod val="10000"/>
                  </a:schemeClr>
                </a:solidFill>
                <a:effectLst/>
                <a:ea typeface="Times New Roman" panose="02020603050405020304" pitchFamily="18" charset="0"/>
                <a:cs typeface="Times New Roman" panose="02020603050405020304" pitchFamily="18" charset="0"/>
              </a:rPr>
              <a:t>each doing </a:t>
            </a:r>
            <a:r>
              <a:rPr lang="en-US" sz="2400" dirty="0">
                <a:solidFill>
                  <a:schemeClr val="bg2">
                    <a:lumMod val="10000"/>
                  </a:schemeClr>
                </a:solidFill>
                <a:effectLst/>
                <a:ea typeface="Times New Roman" panose="02020603050405020304" pitchFamily="18" charset="0"/>
                <a:cs typeface="Times New Roman" panose="02020603050405020304" pitchFamily="18" charset="0"/>
              </a:rPr>
              <a:t>it their own way.  </a:t>
            </a:r>
          </a:p>
          <a:p>
            <a:pPr marL="0" marR="0" algn="just">
              <a:spcBef>
                <a:spcPts val="0"/>
              </a:spcBef>
              <a:spcAft>
                <a:spcPts val="0"/>
              </a:spcAft>
            </a:pPr>
            <a:r>
              <a:rPr lang="en-US" sz="2400" dirty="0">
                <a:solidFill>
                  <a:schemeClr val="bg2">
                    <a:lumMod val="10000"/>
                  </a:schemeClr>
                </a:solidFill>
                <a:effectLst/>
                <a:ea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2400" dirty="0">
                <a:solidFill>
                  <a:schemeClr val="bg2">
                    <a:lumMod val="10000"/>
                  </a:schemeClr>
                </a:solidFill>
                <a:effectLst/>
                <a:ea typeface="Times New Roman" panose="02020603050405020304" pitchFamily="18" charset="0"/>
                <a:cs typeface="Times New Roman" panose="02020603050405020304" pitchFamily="18" charset="0"/>
              </a:rPr>
              <a:t>The committee identified causes to the problems with the current process and solutions that will make the Florida threat management system high functioning and effective in every district. </a:t>
            </a:r>
          </a:p>
        </p:txBody>
      </p:sp>
      <p:sp>
        <p:nvSpPr>
          <p:cNvPr id="2" name="Slide Number Placeholder 1"/>
          <p:cNvSpPr>
            <a:spLocks noGrp="1"/>
          </p:cNvSpPr>
          <p:nvPr>
            <p:ph type="sldNum" sz="quarter" idx="12"/>
          </p:nvPr>
        </p:nvSpPr>
        <p:spPr/>
        <p:txBody>
          <a:bodyPr/>
          <a:lstStyle/>
          <a:p>
            <a:fld id="{E2FFBA2A-4FFA-49FA-A149-BEB684D6AFA2}" type="slidenum">
              <a:rPr lang="en-US" smtClean="0"/>
              <a:t>22</a:t>
            </a:fld>
            <a:endParaRPr lang="en-US"/>
          </a:p>
        </p:txBody>
      </p:sp>
    </p:spTree>
    <p:extLst>
      <p:ext uri="{BB962C8B-B14F-4D97-AF65-F5344CB8AC3E}">
        <p14:creationId xmlns:p14="http://schemas.microsoft.com/office/powerpoint/2010/main" val="3215948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F24E178-8AF8-4F42-BE36-2AAF498A2335}"/>
              </a:ext>
            </a:extLst>
          </p:cNvPr>
          <p:cNvSpPr txBox="1"/>
          <p:nvPr/>
        </p:nvSpPr>
        <p:spPr>
          <a:xfrm>
            <a:off x="800100" y="533400"/>
            <a:ext cx="7543800" cy="5632311"/>
          </a:xfrm>
          <a:prstGeom prst="rect">
            <a:avLst/>
          </a:prstGeom>
          <a:noFill/>
        </p:spPr>
        <p:txBody>
          <a:bodyPr wrap="square">
            <a:spAutoFit/>
          </a:bodyPr>
          <a:lstStyle/>
          <a:p>
            <a:pPr marL="0" marR="0" algn="ctr">
              <a:spcBef>
                <a:spcPts val="0"/>
              </a:spcBef>
              <a:spcAft>
                <a:spcPts val="0"/>
              </a:spcAft>
            </a:pP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Causes of Problems with the Current System</a:t>
            </a:r>
            <a:endParaRPr lang="en-US" sz="2400" b="1"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Committee identified the following as some of the causes of the problems with the current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system: </a:t>
            </a:r>
            <a:endParaRPr lang="en-US" sz="24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400" b="1" u="sng"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Current Threat Assessment Instrument </a:t>
            </a:r>
          </a:p>
          <a:p>
            <a:pPr marL="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Since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2019, Florida has used the CSTAG threat assessment instrument in all 67 districts and charter schools. </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CSTAG is a proven and effective threat assessment instrument in other areas of the country.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However, CSTAG is not the best threat assessment instrument for Florida’s K-12 schools.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23</a:t>
            </a:fld>
            <a:endParaRPr lang="en-US"/>
          </a:p>
        </p:txBody>
      </p:sp>
    </p:spTree>
    <p:extLst>
      <p:ext uri="{BB962C8B-B14F-4D97-AF65-F5344CB8AC3E}">
        <p14:creationId xmlns:p14="http://schemas.microsoft.com/office/powerpoint/2010/main" val="4207114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0E43DC3-A1C5-49AB-B1F9-CDB695F7251C}"/>
              </a:ext>
            </a:extLst>
          </p:cNvPr>
          <p:cNvSpPr txBox="1"/>
          <p:nvPr/>
        </p:nvSpPr>
        <p:spPr>
          <a:xfrm>
            <a:off x="762000" y="685800"/>
            <a:ext cx="7620000" cy="5262979"/>
          </a:xfrm>
          <a:prstGeom prst="rect">
            <a:avLst/>
          </a:prstGeom>
          <a:noFill/>
        </p:spPr>
        <p:txBody>
          <a:bodyPr wrap="square">
            <a:spAutoFit/>
          </a:bodyPr>
          <a:lstStyle/>
          <a:p>
            <a:pPr marL="0" marR="0">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Specific issues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with using CSTAG in Florida K-12 schools: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of the current CSTAG threat management training is outdated, focuses on non-Florida events, does not include teachings on averted events or sufficient training on pre-incident indicators, and does not include current trends, including the impact of social media on individuals’ behavior.</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As will be further discussed, CSTAG is also not flexible        enough for effective application across Florida’s diverse 67 school districts, and in the K-12 environment, especially as to elementary and middle school aged students.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24</a:t>
            </a:fld>
            <a:endParaRPr lang="en-US"/>
          </a:p>
        </p:txBody>
      </p:sp>
    </p:spTree>
    <p:extLst>
      <p:ext uri="{BB962C8B-B14F-4D97-AF65-F5344CB8AC3E}">
        <p14:creationId xmlns:p14="http://schemas.microsoft.com/office/powerpoint/2010/main" val="3739904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4845C14-D18E-419F-B515-9C095F8F2450}"/>
              </a:ext>
            </a:extLst>
          </p:cNvPr>
          <p:cNvSpPr txBox="1"/>
          <p:nvPr/>
        </p:nvSpPr>
        <p:spPr>
          <a:xfrm>
            <a:off x="762000" y="1752600"/>
            <a:ext cx="7620000" cy="3046988"/>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is inconsistent application of CSTAG definitions and teachings in Florida schools.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As an example, CSTAG identifies a threat to “hit, fight, or beat up” as a “serious substantive threat” and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requires</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that these threats be referred to the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team for evaluation. </a:t>
            </a: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25</a:t>
            </a:fld>
            <a:endParaRPr lang="en-US"/>
          </a:p>
        </p:txBody>
      </p:sp>
    </p:spTree>
    <p:extLst>
      <p:ext uri="{BB962C8B-B14F-4D97-AF65-F5344CB8AC3E}">
        <p14:creationId xmlns:p14="http://schemas.microsoft.com/office/powerpoint/2010/main" val="4086465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8D7B543-92D1-45AF-B2DD-B7D353CCFF50}"/>
              </a:ext>
            </a:extLst>
          </p:cNvPr>
          <p:cNvSpPr txBox="1"/>
          <p:nvPr/>
        </p:nvSpPr>
        <p:spPr>
          <a:xfrm>
            <a:off x="762000" y="1828800"/>
            <a:ext cx="7620000" cy="2677656"/>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However, student fights are not consistently referred for threat management across all schools and districts.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Some of this is caused by school personnel rejecting the inflexibility of CSTAG and applying their own common sense to their decision-making, while others strictly apply the CSTAG requirements.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26</a:t>
            </a:fld>
            <a:endParaRPr lang="en-US"/>
          </a:p>
        </p:txBody>
      </p:sp>
    </p:spTree>
    <p:extLst>
      <p:ext uri="{BB962C8B-B14F-4D97-AF65-F5344CB8AC3E}">
        <p14:creationId xmlns:p14="http://schemas.microsoft.com/office/powerpoint/2010/main" val="3148297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02BB73E-5B4B-4FD5-93BA-3FCFCC4BD71F}"/>
              </a:ext>
            </a:extLst>
          </p:cNvPr>
          <p:cNvSpPr txBox="1"/>
          <p:nvPr/>
        </p:nvSpPr>
        <p:spPr>
          <a:xfrm>
            <a:off x="800100" y="1752600"/>
            <a:ext cx="7543800" cy="3046988"/>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is especially true when it comes to elementary school students.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school personnel are reluctant to refer young kids for a threat management team review solely because of what young people say, and others strictly apply the CSTAG teachings and refer the students.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27</a:t>
            </a:fld>
            <a:endParaRPr lang="en-US"/>
          </a:p>
        </p:txBody>
      </p:sp>
    </p:spTree>
    <p:extLst>
      <p:ext uri="{BB962C8B-B14F-4D97-AF65-F5344CB8AC3E}">
        <p14:creationId xmlns:p14="http://schemas.microsoft.com/office/powerpoint/2010/main" val="3339055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02BB73E-5B4B-4FD5-93BA-3FCFCC4BD71F}"/>
              </a:ext>
            </a:extLst>
          </p:cNvPr>
          <p:cNvSpPr txBox="1"/>
          <p:nvPr/>
        </p:nvSpPr>
        <p:spPr>
          <a:xfrm>
            <a:off x="801511" y="685800"/>
            <a:ext cx="7543800" cy="4893647"/>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CSTAG is not clear enough that mere “banter” can be deemed a non-threat and that such “talk” does not have to be referred to threat management.</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As an example, under CSTAG a “transient threat” is one where there is no “sustained intent to harm.”</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This confuses people because transient threats are addressed by the threat management team. If there is no “sustained intent to harm” people ask why is that deemed “transient” and not simply deemed “no threat.”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This causes data reporting problems.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28</a:t>
            </a:fld>
            <a:endParaRPr lang="en-US"/>
          </a:p>
        </p:txBody>
      </p:sp>
    </p:spTree>
    <p:extLst>
      <p:ext uri="{BB962C8B-B14F-4D97-AF65-F5344CB8AC3E}">
        <p14:creationId xmlns:p14="http://schemas.microsoft.com/office/powerpoint/2010/main" val="318217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92B8C16-4E14-40E6-A132-7DF34C29C767}"/>
              </a:ext>
            </a:extLst>
          </p:cNvPr>
          <p:cNvSpPr txBox="1"/>
          <p:nvPr/>
        </p:nvSpPr>
        <p:spPr>
          <a:xfrm>
            <a:off x="800100" y="1524000"/>
            <a:ext cx="7543800" cy="3046988"/>
          </a:xfrm>
          <a:prstGeom prst="rect">
            <a:avLst/>
          </a:prstGeom>
          <a:noFill/>
        </p:spPr>
        <p:txBody>
          <a:bodyPr wrap="square">
            <a:spAutoFit/>
          </a:bodyPr>
          <a:lstStyle/>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Some of CSTAG’s rigid requirements, including that all threats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of a certain nature be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referred to the threat management teams, leads to a concern that CSTAG is more geared to the higher grades or university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level,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and is not the best model for Florida K-12 schools. </a:t>
            </a:r>
          </a:p>
          <a:p>
            <a:pPr lvl="1"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Younger students need more prevention than intervention.</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29</a:t>
            </a:fld>
            <a:endParaRPr lang="en-US"/>
          </a:p>
        </p:txBody>
      </p:sp>
    </p:spTree>
    <p:extLst>
      <p:ext uri="{BB962C8B-B14F-4D97-AF65-F5344CB8AC3E}">
        <p14:creationId xmlns:p14="http://schemas.microsoft.com/office/powerpoint/2010/main" val="2943863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D613CEE-E68C-4348-A329-2FC1F8DAD9C1}"/>
              </a:ext>
            </a:extLst>
          </p:cNvPr>
          <p:cNvSpPr txBox="1"/>
          <p:nvPr/>
        </p:nvSpPr>
        <p:spPr>
          <a:xfrm>
            <a:off x="1447800" y="1600200"/>
            <a:ext cx="6705600"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1">
                    <a:lumMod val="10000"/>
                  </a:schemeClr>
                </a:solidFill>
              </a:rPr>
              <a:t>Identifying </a:t>
            </a:r>
            <a:r>
              <a:rPr lang="en-US" sz="2400" dirty="0">
                <a:solidFill>
                  <a:schemeClr val="tx1">
                    <a:lumMod val="10000"/>
                  </a:schemeClr>
                </a:solidFill>
              </a:rPr>
              <a:t>the threat or concerning </a:t>
            </a:r>
            <a:r>
              <a:rPr lang="en-US" sz="2400" dirty="0" smtClean="0">
                <a:solidFill>
                  <a:schemeClr val="tx1">
                    <a:lumMod val="10000"/>
                  </a:schemeClr>
                </a:solidFill>
              </a:rPr>
              <a:t>behavior</a:t>
            </a:r>
            <a:endParaRPr lang="en-US" sz="2400" dirty="0">
              <a:solidFill>
                <a:schemeClr val="tx1">
                  <a:lumMod val="10000"/>
                </a:schemeClr>
              </a:solidFill>
            </a:endParaRPr>
          </a:p>
          <a:p>
            <a:endParaRPr lang="en-US" sz="2400" dirty="0" smtClean="0">
              <a:solidFill>
                <a:schemeClr val="tx1">
                  <a:lumMod val="10000"/>
                </a:schemeClr>
              </a:solidFill>
            </a:endParaRPr>
          </a:p>
          <a:p>
            <a:pPr marL="285750" indent="-285750">
              <a:buFont typeface="Arial" panose="020B0604020202020204" pitchFamily="34" charset="0"/>
              <a:buChar char="•"/>
            </a:pPr>
            <a:r>
              <a:rPr lang="en-US" sz="2400" dirty="0" smtClean="0">
                <a:solidFill>
                  <a:schemeClr val="tx1">
                    <a:lumMod val="10000"/>
                  </a:schemeClr>
                </a:solidFill>
              </a:rPr>
              <a:t>Obtaining </a:t>
            </a:r>
            <a:r>
              <a:rPr lang="en-US" sz="2400" dirty="0">
                <a:solidFill>
                  <a:schemeClr val="tx1">
                    <a:lumMod val="10000"/>
                  </a:schemeClr>
                </a:solidFill>
              </a:rPr>
              <a:t>comprehensive information about the individual who is the subject of </a:t>
            </a:r>
            <a:r>
              <a:rPr lang="en-US" sz="2400" dirty="0" smtClean="0">
                <a:solidFill>
                  <a:schemeClr val="tx1">
                    <a:lumMod val="10000"/>
                  </a:schemeClr>
                </a:solidFill>
              </a:rPr>
              <a:t>concern</a:t>
            </a:r>
          </a:p>
          <a:p>
            <a:endParaRPr lang="en-US" sz="2400" dirty="0">
              <a:solidFill>
                <a:schemeClr val="tx1">
                  <a:lumMod val="10000"/>
                </a:schemeClr>
              </a:solidFill>
            </a:endParaRPr>
          </a:p>
          <a:p>
            <a:pPr marL="285750" indent="-285750">
              <a:buFont typeface="Arial" panose="020B0604020202020204" pitchFamily="34" charset="0"/>
              <a:buChar char="•"/>
            </a:pPr>
            <a:r>
              <a:rPr lang="en-US" sz="2400" dirty="0" smtClean="0">
                <a:solidFill>
                  <a:schemeClr val="tx1">
                    <a:lumMod val="10000"/>
                  </a:schemeClr>
                </a:solidFill>
              </a:rPr>
              <a:t>Assessing </a:t>
            </a:r>
            <a:r>
              <a:rPr lang="en-US" sz="2400" dirty="0">
                <a:solidFill>
                  <a:schemeClr val="tx1">
                    <a:lumMod val="10000"/>
                  </a:schemeClr>
                </a:solidFill>
              </a:rPr>
              <a:t>the totality of the circumstances and </a:t>
            </a:r>
            <a:r>
              <a:rPr lang="en-US" sz="2400" dirty="0" smtClean="0">
                <a:solidFill>
                  <a:schemeClr val="tx1">
                    <a:lumMod val="10000"/>
                  </a:schemeClr>
                </a:solidFill>
              </a:rPr>
              <a:t>determining </a:t>
            </a:r>
            <a:r>
              <a:rPr lang="en-US" sz="2400" dirty="0">
                <a:solidFill>
                  <a:schemeClr val="tx1">
                    <a:lumMod val="10000"/>
                  </a:schemeClr>
                </a:solidFill>
              </a:rPr>
              <a:t>the threat level, if </a:t>
            </a:r>
            <a:r>
              <a:rPr lang="en-US" sz="2400" dirty="0" smtClean="0">
                <a:solidFill>
                  <a:schemeClr val="tx1">
                    <a:lumMod val="10000"/>
                  </a:schemeClr>
                </a:solidFill>
              </a:rPr>
              <a:t>any</a:t>
            </a:r>
          </a:p>
          <a:p>
            <a:endParaRPr lang="en-US" sz="2400" dirty="0">
              <a:solidFill>
                <a:schemeClr val="tx1">
                  <a:lumMod val="10000"/>
                </a:schemeClr>
              </a:solidFill>
            </a:endParaRPr>
          </a:p>
          <a:p>
            <a:pPr marL="285750" indent="-285750">
              <a:buFont typeface="Arial" panose="020B0604020202020204" pitchFamily="34" charset="0"/>
              <a:buChar char="•"/>
            </a:pPr>
            <a:r>
              <a:rPr lang="en-US" sz="2400" dirty="0" smtClean="0">
                <a:solidFill>
                  <a:schemeClr val="tx1">
                    <a:lumMod val="10000"/>
                  </a:schemeClr>
                </a:solidFill>
              </a:rPr>
              <a:t>Managing </a:t>
            </a:r>
            <a:r>
              <a:rPr lang="en-US" sz="2400" dirty="0">
                <a:solidFill>
                  <a:schemeClr val="tx1">
                    <a:lumMod val="10000"/>
                  </a:schemeClr>
                </a:solidFill>
              </a:rPr>
              <a:t>the threat based on the level of concern.</a:t>
            </a:r>
          </a:p>
        </p:txBody>
      </p:sp>
      <p:sp>
        <p:nvSpPr>
          <p:cNvPr id="4" name="TextBox 3">
            <a:extLst>
              <a:ext uri="{FF2B5EF4-FFF2-40B4-BE49-F238E27FC236}">
                <a16:creationId xmlns="" xmlns:a16="http://schemas.microsoft.com/office/drawing/2014/main" id="{A1F09252-5A76-4191-A4E9-CD63A4B08486}"/>
              </a:ext>
            </a:extLst>
          </p:cNvPr>
          <p:cNvSpPr txBox="1"/>
          <p:nvPr/>
        </p:nvSpPr>
        <p:spPr>
          <a:xfrm>
            <a:off x="838200" y="990600"/>
            <a:ext cx="6858000" cy="461665"/>
          </a:xfrm>
          <a:prstGeom prst="rect">
            <a:avLst/>
          </a:prstGeom>
          <a:noFill/>
        </p:spPr>
        <p:txBody>
          <a:bodyPr wrap="square" rtlCol="0">
            <a:spAutoFit/>
          </a:bodyPr>
          <a:lstStyle/>
          <a:p>
            <a:r>
              <a:rPr lang="en-US" sz="2400" dirty="0">
                <a:solidFill>
                  <a:schemeClr val="tx1">
                    <a:lumMod val="10000"/>
                  </a:schemeClr>
                </a:solidFill>
              </a:rPr>
              <a:t>The basic components of threat management </a:t>
            </a:r>
            <a:r>
              <a:rPr lang="en-US" sz="2400" dirty="0" smtClean="0">
                <a:solidFill>
                  <a:schemeClr val="tx1">
                    <a:lumMod val="10000"/>
                  </a:schemeClr>
                </a:solidFill>
              </a:rPr>
              <a:t>include:</a:t>
            </a:r>
            <a:endParaRPr lang="en-US" sz="2400" dirty="0">
              <a:solidFill>
                <a:schemeClr val="tx1">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a:t>
            </a:fld>
            <a:endParaRPr lang="en-US"/>
          </a:p>
        </p:txBody>
      </p:sp>
    </p:spTree>
    <p:extLst>
      <p:ext uri="{BB962C8B-B14F-4D97-AF65-F5344CB8AC3E}">
        <p14:creationId xmlns:p14="http://schemas.microsoft.com/office/powerpoint/2010/main" val="9168752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E2FA5EE-BE5D-47C4-95B6-7D016829387B}"/>
              </a:ext>
            </a:extLst>
          </p:cNvPr>
          <p:cNvSpPr txBox="1"/>
          <p:nvPr/>
        </p:nvSpPr>
        <p:spPr>
          <a:xfrm>
            <a:off x="800100" y="1295400"/>
            <a:ext cx="7543800" cy="4154984"/>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of CSTAG’s teachings are contrary to Florida law.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CSTAG teaches that </a:t>
            </a:r>
            <a:r>
              <a:rPr lang="en-US" sz="2400"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one or two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members</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of the threat management team can declare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certain conduct “transitory” (a minor threat) without engaging other team members. </a:t>
            </a: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law requires that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all</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members of the threat assessment team be present and participate in all decision-making.</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30</a:t>
            </a:fld>
            <a:endParaRPr lang="en-US"/>
          </a:p>
        </p:txBody>
      </p:sp>
    </p:spTree>
    <p:extLst>
      <p:ext uri="{BB962C8B-B14F-4D97-AF65-F5344CB8AC3E}">
        <p14:creationId xmlns:p14="http://schemas.microsoft.com/office/powerpoint/2010/main" val="2676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EDA2660-553D-442E-A531-CFC096A82ABA}"/>
              </a:ext>
            </a:extLst>
          </p:cNvPr>
          <p:cNvSpPr txBox="1"/>
          <p:nvPr/>
        </p:nvSpPr>
        <p:spPr>
          <a:xfrm>
            <a:off x="800100" y="1600200"/>
            <a:ext cx="7543800" cy="2677656"/>
          </a:xfrm>
          <a:prstGeom prst="rect">
            <a:avLst/>
          </a:prstGeom>
          <a:noFill/>
        </p:spPr>
        <p:txBody>
          <a:bodyPr wrap="square">
            <a:spAutoFit/>
          </a:bodyPr>
          <a:lstStyle/>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problem this causes is evidenced by reviewing the Miami-Dade Schools Threat Management Manual. </a:t>
            </a:r>
          </a:p>
          <a:p>
            <a:pPr lvl="1"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manual states that school personnel may determine a threat “transient” or a non-threat and dispose of the incident without it being considered by all members of the threat management team.</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31</a:t>
            </a:fld>
            <a:endParaRPr lang="en-US"/>
          </a:p>
        </p:txBody>
      </p:sp>
    </p:spTree>
    <p:extLst>
      <p:ext uri="{BB962C8B-B14F-4D97-AF65-F5344CB8AC3E}">
        <p14:creationId xmlns:p14="http://schemas.microsoft.com/office/powerpoint/2010/main" val="1850922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0B07142-E6DA-4306-AE96-70455D4A4783}"/>
              </a:ext>
            </a:extLst>
          </p:cNvPr>
          <p:cNvSpPr txBox="1"/>
          <p:nvPr/>
        </p:nvSpPr>
        <p:spPr>
          <a:xfrm>
            <a:off x="762000" y="1219200"/>
            <a:ext cx="7620000" cy="3785652"/>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statement is consistent with CSTAG’s teachings and made its way into the manual of the largest school district in Florida, but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it is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inconsistent</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with Florida law which requires that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every member</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of the threat assessment team consider all threats.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Another example of conflict between CSTAG and Florida law is that the law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rPr>
              <a:t>requires</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that threat management teams consider claims of self-harm and CSTAG teaches to the contrary.</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32</a:t>
            </a:fld>
            <a:endParaRPr lang="en-US"/>
          </a:p>
        </p:txBody>
      </p:sp>
    </p:spTree>
    <p:extLst>
      <p:ext uri="{BB962C8B-B14F-4D97-AF65-F5344CB8AC3E}">
        <p14:creationId xmlns:p14="http://schemas.microsoft.com/office/powerpoint/2010/main" val="2624351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8339B99-D570-4BBE-85C6-15DDD5E74FBE}"/>
              </a:ext>
            </a:extLst>
          </p:cNvPr>
          <p:cNvSpPr txBox="1"/>
          <p:nvPr/>
        </p:nvSpPr>
        <p:spPr>
          <a:xfrm>
            <a:off x="800100" y="838200"/>
            <a:ext cx="7543800" cy="4524315"/>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Thus, some districts have the threat management teams assess threats of self-harm and others do not.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 example is comparing the Miami-Dade and Broward threat management manuals. Broward follows CSTAG’s mandate that threat management teams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not assess threats of self-harm</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and Miami-Dade’s manual states that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teams will assess threats of self-harm</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In disposition of threats the Miami-Dade manual follows CSTAG and in self-harm it follows Florida law, and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rPr>
              <a:t>both</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positions are inconsistent with other districts.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33</a:t>
            </a:fld>
            <a:endParaRPr lang="en-US"/>
          </a:p>
        </p:txBody>
      </p:sp>
    </p:spTree>
    <p:extLst>
      <p:ext uri="{BB962C8B-B14F-4D97-AF65-F5344CB8AC3E}">
        <p14:creationId xmlns:p14="http://schemas.microsoft.com/office/powerpoint/2010/main" val="2174375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93F23FC-3DB0-45FC-9F09-BBFF27E3A22B}"/>
              </a:ext>
            </a:extLst>
          </p:cNvPr>
          <p:cNvSpPr txBox="1"/>
          <p:nvPr/>
        </p:nvSpPr>
        <p:spPr>
          <a:xfrm>
            <a:off x="800100" y="982176"/>
            <a:ext cx="7543800" cy="4893647"/>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Either way, it establishes that there is a conflict between Florida law and what districts are being taught is the “law of CSTAG,” which they are being told they must follow, or they will not be in compliance with threat management requirements.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(Including threats of self-harm in the threat management process is consistent with recent research showing that self-harm threats precede active assailant attacks in most cases.)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CSTAG is not sustainable because there is inflexibility in the CSTAG training process.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34</a:t>
            </a:fld>
            <a:endParaRPr lang="en-US"/>
          </a:p>
        </p:txBody>
      </p:sp>
    </p:spTree>
    <p:extLst>
      <p:ext uri="{BB962C8B-B14F-4D97-AF65-F5344CB8AC3E}">
        <p14:creationId xmlns:p14="http://schemas.microsoft.com/office/powerpoint/2010/main" val="2151623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9EBF484-E86D-4935-85FC-538E5335C1E1}"/>
              </a:ext>
            </a:extLst>
          </p:cNvPr>
          <p:cNvSpPr txBox="1"/>
          <p:nvPr/>
        </p:nvSpPr>
        <p:spPr>
          <a:xfrm>
            <a:off x="838200" y="533400"/>
            <a:ext cx="7467600" cy="4893647"/>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 only one person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from CSTAG who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 allowed to train-the-trainers for the entire state and there are an inadequate number of train-the-trainers, especially in the large districts.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Office of Safe Schools only has two CSTAG trainers for the entire state.    </a:t>
            </a:r>
            <a:endParaRPr lang="en-US" sz="24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457200" algn="just"/>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School </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districts are prohibited from training their own </a:t>
            </a: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trainers and must use the CSTAG trainer. </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(CSTAG is administered by a for-profit entity.)</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35</a:t>
            </a:fld>
            <a:endParaRPr lang="en-US"/>
          </a:p>
        </p:txBody>
      </p:sp>
    </p:spTree>
    <p:extLst>
      <p:ext uri="{BB962C8B-B14F-4D97-AF65-F5344CB8AC3E}">
        <p14:creationId xmlns:p14="http://schemas.microsoft.com/office/powerpoint/2010/main" val="1045999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B5A963B-BA2C-4487-8A24-757553B5CB16}"/>
              </a:ext>
            </a:extLst>
          </p:cNvPr>
          <p:cNvSpPr txBox="1"/>
          <p:nvPr/>
        </p:nvSpPr>
        <p:spPr>
          <a:xfrm>
            <a:off x="685800" y="762000"/>
            <a:ext cx="7543800" cy="6001643"/>
          </a:xfrm>
          <a:prstGeom prst="rect">
            <a:avLst/>
          </a:prstGeom>
          <a:noFill/>
        </p:spPr>
        <p:txBody>
          <a:bodyPr wrap="square">
            <a:spAutoFit/>
          </a:bodyPr>
          <a:lstStyle/>
          <a:p>
            <a:pPr marL="457200"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Those who attend the train-the-trainer class are required to sign a form acknowledging that they will not teach the CSTAG material outside of their district, but have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been “told” that they can do so.</a:t>
            </a:r>
          </a:p>
          <a:p>
            <a:pPr marL="457200" algn="just"/>
            <a:endParaRPr lang="en-US" sz="2400" dirty="0">
              <a:solidFill>
                <a:schemeClr val="bg2">
                  <a:lumMod val="10000"/>
                </a:schemeClr>
              </a:solidFill>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inconsistency between the signed document and what people have been verbally told is causing confusion and an unwillingness by some to act contrary to the document they signed. </a:t>
            </a:r>
          </a:p>
          <a:p>
            <a:pPr marL="457200" algn="just"/>
            <a:endPar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87</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 of the districts recently reported that their CSTAG trainers do not train outside their district. 88% of school districts stated they are willing to collaborate and train other districts’ </a:t>
            </a: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personnel.   </a:t>
            </a:r>
            <a:endParaRPr lang="en-US" sz="24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36</a:t>
            </a:fld>
            <a:endParaRPr lang="en-US"/>
          </a:p>
        </p:txBody>
      </p:sp>
    </p:spTree>
    <p:extLst>
      <p:ext uri="{BB962C8B-B14F-4D97-AF65-F5344CB8AC3E}">
        <p14:creationId xmlns:p14="http://schemas.microsoft.com/office/powerpoint/2010/main" val="479757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9A313D3-A5BE-4179-95B4-A4CE82C28EBB}"/>
              </a:ext>
            </a:extLst>
          </p:cNvPr>
          <p:cNvSpPr txBox="1"/>
          <p:nvPr/>
        </p:nvSpPr>
        <p:spPr>
          <a:xfrm>
            <a:off x="762000" y="1066800"/>
            <a:ext cx="7620000" cy="4154984"/>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CSTAG trainers are prohibited from creating their own on-line training for their districts and can only teach in-person classes.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prohibits efficiency and the flexibility that would help ensure everyone receives the training.</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CSTAG’s training constraints conflict with and frustrate the legal mandate that threat management team members have all received training within a specific period of time after their selection to serve on the team.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37</a:t>
            </a:fld>
            <a:endParaRPr lang="en-US"/>
          </a:p>
        </p:txBody>
      </p:sp>
    </p:spTree>
    <p:extLst>
      <p:ext uri="{BB962C8B-B14F-4D97-AF65-F5344CB8AC3E}">
        <p14:creationId xmlns:p14="http://schemas.microsoft.com/office/powerpoint/2010/main" val="1890079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B14D7282-7631-41A4-963A-CC64C4AC94B1}"/>
              </a:ext>
            </a:extLst>
          </p:cNvPr>
          <p:cNvSpPr txBox="1"/>
          <p:nvPr/>
        </p:nvSpPr>
        <p:spPr>
          <a:xfrm>
            <a:off x="762000" y="982176"/>
            <a:ext cx="7620000" cy="4893647"/>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92% of Florida school districts (67 districts)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currently</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have three or fewer CSTAG trainers.</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Five districts have zero trainers and 28 districts only one trainer.  Not all CSTAG trainers are actually available to conduct training.</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large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districts have the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following trainers: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Miami-Dade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Broward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Palm Beach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and Duval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does not include charter schools.  34% of the districts do not provide the charter schools with any CSTAG training.</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38</a:t>
            </a:fld>
            <a:endParaRPr lang="en-US"/>
          </a:p>
        </p:txBody>
      </p:sp>
    </p:spTree>
    <p:extLst>
      <p:ext uri="{BB962C8B-B14F-4D97-AF65-F5344CB8AC3E}">
        <p14:creationId xmlns:p14="http://schemas.microsoft.com/office/powerpoint/2010/main" val="892656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4B5A652-73C5-45AA-A1E9-3D52B95364A8}"/>
              </a:ext>
            </a:extLst>
          </p:cNvPr>
          <p:cNvSpPr txBox="1"/>
          <p:nvPr/>
        </p:nvSpPr>
        <p:spPr>
          <a:xfrm>
            <a:off x="838200" y="990600"/>
            <a:ext cx="7467600" cy="4524315"/>
          </a:xfrm>
          <a:prstGeom prst="rect">
            <a:avLst/>
          </a:prstGeom>
          <a:noFill/>
        </p:spPr>
        <p:txBody>
          <a:bodyPr wrap="square">
            <a:spAutoFit/>
          </a:bodyPr>
          <a:lstStyle/>
          <a:p>
            <a:pPr marL="457200" algn="just"/>
            <a:r>
              <a:rPr lang="en-US" sz="2400" dirty="0">
                <a:solidFill>
                  <a:schemeClr val="bg2">
                    <a:lumMod val="10000"/>
                  </a:schemeClr>
                </a:solidFill>
                <a:latin typeface="Times New Roman" panose="02020603050405020304" pitchFamily="18" charset="0"/>
              </a:rPr>
              <a:t>93% of school districts report that they rely on, or primarily rely on </a:t>
            </a:r>
            <a:r>
              <a:rPr lang="en-US" sz="2400" i="1" dirty="0">
                <a:solidFill>
                  <a:schemeClr val="bg2">
                    <a:lumMod val="10000"/>
                  </a:schemeClr>
                </a:solidFill>
                <a:latin typeface="Times New Roman" panose="02020603050405020304" pitchFamily="18" charset="0"/>
              </a:rPr>
              <a:t>in-person</a:t>
            </a:r>
            <a:r>
              <a:rPr lang="en-US" sz="2400" dirty="0">
                <a:solidFill>
                  <a:schemeClr val="bg2">
                    <a:lumMod val="10000"/>
                  </a:schemeClr>
                </a:solidFill>
                <a:latin typeface="Times New Roman" panose="02020603050405020304" pitchFamily="18" charset="0"/>
              </a:rPr>
              <a:t> CSTAG training.</a:t>
            </a:r>
            <a:endParaRPr lang="en-US" sz="2400" dirty="0">
              <a:solidFill>
                <a:schemeClr val="bg2">
                  <a:lumMod val="10000"/>
                </a:schemeClr>
              </a:solidFill>
            </a:endParaRPr>
          </a:p>
          <a:p>
            <a:pPr marL="457200" marR="0" algn="just">
              <a:spcBef>
                <a:spcPts val="0"/>
              </a:spcBef>
              <a:spcAft>
                <a:spcPts val="0"/>
              </a:spcAft>
            </a:pP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schools do not have access to affordable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on-line</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CSTAG training options for threat management team members and other school personnel.</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only licensed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rPr>
              <a:t>on-line</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training is through Navigate360 and it is costly. Broward County Schools paid $750,000 for access to the training. Most districts cannot afford that cost.</a:t>
            </a:r>
          </a:p>
          <a:p>
            <a:pPr lvl="1" algn="just"/>
            <a:endParaRPr lang="en-US" sz="2400" dirty="0">
              <a:solidFill>
                <a:schemeClr val="bg2">
                  <a:lumMod val="10000"/>
                </a:schemeClr>
              </a:solidFill>
              <a:latin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39</a:t>
            </a:fld>
            <a:endParaRPr lang="en-US"/>
          </a:p>
        </p:txBody>
      </p:sp>
    </p:spTree>
    <p:extLst>
      <p:ext uri="{BB962C8B-B14F-4D97-AF65-F5344CB8AC3E}">
        <p14:creationId xmlns:p14="http://schemas.microsoft.com/office/powerpoint/2010/main" val="255786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1B9CF49-B1AA-4F49-AC2C-1F1A26942DA3}"/>
              </a:ext>
            </a:extLst>
          </p:cNvPr>
          <p:cNvSpPr txBox="1"/>
          <p:nvPr/>
        </p:nvSpPr>
        <p:spPr>
          <a:xfrm>
            <a:off x="770467" y="1295400"/>
            <a:ext cx="7620000" cy="2308324"/>
          </a:xfrm>
          <a:prstGeom prst="rect">
            <a:avLst/>
          </a:prstGeom>
          <a:noFill/>
        </p:spPr>
        <p:txBody>
          <a:bodyPr wrap="square">
            <a:spAutoFit/>
          </a:bodyPr>
          <a:lstStyle/>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Florida has approximately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4,000 traditional public and charter schools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and almost 3 million students in its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public schools</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Threat management teams have been required in every Florida public school since March 2018.</a:t>
            </a:r>
            <a:endParaRPr lang="en-US" sz="2400" dirty="0"/>
          </a:p>
        </p:txBody>
      </p:sp>
      <p:sp>
        <p:nvSpPr>
          <p:cNvPr id="2" name="Slide Number Placeholder 1"/>
          <p:cNvSpPr>
            <a:spLocks noGrp="1"/>
          </p:cNvSpPr>
          <p:nvPr>
            <p:ph type="sldNum" sz="quarter" idx="12"/>
          </p:nvPr>
        </p:nvSpPr>
        <p:spPr/>
        <p:txBody>
          <a:bodyPr/>
          <a:lstStyle/>
          <a:p>
            <a:fld id="{E2FFBA2A-4FFA-49FA-A149-BEB684D6AFA2}" type="slidenum">
              <a:rPr lang="en-US" smtClean="0"/>
              <a:t>4</a:t>
            </a:fld>
            <a:endParaRPr lang="en-US"/>
          </a:p>
        </p:txBody>
      </p:sp>
    </p:spTree>
    <p:extLst>
      <p:ext uri="{BB962C8B-B14F-4D97-AF65-F5344CB8AC3E}">
        <p14:creationId xmlns:p14="http://schemas.microsoft.com/office/powerpoint/2010/main" val="12685582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C8D031B-E7AD-49A5-BEA7-5977A334E663}"/>
              </a:ext>
            </a:extLst>
          </p:cNvPr>
          <p:cNvSpPr txBox="1"/>
          <p:nvPr/>
        </p:nvSpPr>
        <p:spPr>
          <a:xfrm>
            <a:off x="762000" y="982176"/>
            <a:ext cx="7620000" cy="4154984"/>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50% of the districts reported that during the 2021/2022 school year that they conducted two or fewer CSTAG trainings in their districts.</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Five districts reported zero training sessions and 18 conducted one.</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40% of Florida’s school districts (27 districts) report that they have people serving on their threat assessment teams who have never received CSTAG or other threat assessment training.</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40</a:t>
            </a:fld>
            <a:endParaRPr lang="en-US"/>
          </a:p>
        </p:txBody>
      </p:sp>
    </p:spTree>
    <p:extLst>
      <p:ext uri="{BB962C8B-B14F-4D97-AF65-F5344CB8AC3E}">
        <p14:creationId xmlns:p14="http://schemas.microsoft.com/office/powerpoint/2010/main" val="5136556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B3EBD54-530B-4931-A25C-4DD3D0B16472}"/>
              </a:ext>
            </a:extLst>
          </p:cNvPr>
          <p:cNvSpPr txBox="1"/>
          <p:nvPr/>
        </p:nvSpPr>
        <p:spPr>
          <a:xfrm>
            <a:off x="762000" y="1447800"/>
            <a:ext cx="7620000" cy="3416320"/>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CSTAG’s model does not provide a streamlined option under which matters may be initially screened and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disposed of before being referred to the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team.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All of what is currently taught is “part of” the process.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is inefficient and results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over-assessing of matters that could be handled otherwise.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41</a:t>
            </a:fld>
            <a:endParaRPr lang="en-US"/>
          </a:p>
        </p:txBody>
      </p:sp>
    </p:spTree>
    <p:extLst>
      <p:ext uri="{BB962C8B-B14F-4D97-AF65-F5344CB8AC3E}">
        <p14:creationId xmlns:p14="http://schemas.microsoft.com/office/powerpoint/2010/main" val="1825260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7F2C6D0-4593-496B-B264-C924326FB774}"/>
              </a:ext>
            </a:extLst>
          </p:cNvPr>
          <p:cNvSpPr txBox="1"/>
          <p:nvPr/>
        </p:nvSpPr>
        <p:spPr>
          <a:xfrm>
            <a:off x="762000" y="533400"/>
            <a:ext cx="7620000" cy="5262979"/>
          </a:xfrm>
          <a:prstGeom prst="rect">
            <a:avLst/>
          </a:prstGeom>
          <a:noFill/>
        </p:spPr>
        <p:txBody>
          <a:bodyPr wrap="square">
            <a:spAutoFit/>
          </a:bodyPr>
          <a:lstStyle/>
          <a:p>
            <a:pPr marL="0" marR="0">
              <a:spcBef>
                <a:spcPts val="0"/>
              </a:spcBef>
              <a:spcAft>
                <a:spcPts val="0"/>
              </a:spcAft>
            </a:pP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a:t>
            </a: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Management </a:t>
            </a: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Operational Process</a:t>
            </a:r>
            <a:endPar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addition to the issues with the current threat assessment instrument, Florida lacks a standardized and consistently    used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operational process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all 67 school districts and charter schools.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lack of a standardized and consistently used statewide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operational process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(coupled with the threat assessment instrument issues, and the lack of a statewide electronic information sharing system in all 67 school districts), is causing confusion and frustration on the part of superintendents, principals, and school staff with threat management.</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42</a:t>
            </a:fld>
            <a:endParaRPr lang="en-US"/>
          </a:p>
        </p:txBody>
      </p:sp>
    </p:spTree>
    <p:extLst>
      <p:ext uri="{BB962C8B-B14F-4D97-AF65-F5344CB8AC3E}">
        <p14:creationId xmlns:p14="http://schemas.microsoft.com/office/powerpoint/2010/main" val="4345010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294CC69-F58B-4BBC-B424-F75EC84D0B7C}"/>
              </a:ext>
            </a:extLst>
          </p:cNvPr>
          <p:cNvSpPr txBox="1"/>
          <p:nvPr/>
        </p:nvSpPr>
        <p:spPr>
          <a:xfrm>
            <a:off x="723900" y="1295400"/>
            <a:ext cx="7696200" cy="3785652"/>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It is also a cause of the disparate number of threat assessments among the school districts and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questionable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data reporting by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school districts.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specific issues with threat management across the school districts include: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Some districts lack threat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rPr>
              <a:t>management</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as opposed to merely engaging in threat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rPr>
              <a:t>assessments</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t>
            </a:r>
          </a:p>
          <a:p>
            <a:pPr lvl="1" algn="just"/>
            <a:endParaRPr lang="en-US" sz="2400" dirty="0">
              <a:solidFill>
                <a:schemeClr val="bg2">
                  <a:lumMod val="10000"/>
                </a:schemeClr>
              </a:solidFill>
              <a:effectLst/>
              <a:latin typeface="Times New Roman" panose="02020603050405020304" pitchFamily="18" charset="0"/>
              <a:ea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43</a:t>
            </a:fld>
            <a:endParaRPr lang="en-US"/>
          </a:p>
        </p:txBody>
      </p:sp>
    </p:spTree>
    <p:extLst>
      <p:ext uri="{BB962C8B-B14F-4D97-AF65-F5344CB8AC3E}">
        <p14:creationId xmlns:p14="http://schemas.microsoft.com/office/powerpoint/2010/main" val="3459975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B160F51A-6E24-4053-A543-04AC9A1EB47A}"/>
              </a:ext>
            </a:extLst>
          </p:cNvPr>
          <p:cNvSpPr txBox="1"/>
          <p:nvPr/>
        </p:nvSpPr>
        <p:spPr>
          <a:xfrm>
            <a:off x="688622" y="914400"/>
            <a:ext cx="7696200" cy="4154984"/>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many districts there are no established timeframes under which the threat management process occurs.</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42% of the districts report that their threat management governance structure has no timeframes under which threat assessments must be commenced; the initial assessment completed; a threat determination made; the team’s decision reviewed; and minimum length of case management</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sum, it’s </a:t>
            </a:r>
            <a:r>
              <a:rPr lang="en-US" sz="2400" i="1"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ad hoc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and there’s no consistent accountability. </a:t>
            </a:r>
            <a:endParaRPr lang="en-US" sz="2400" dirty="0">
              <a:solidFill>
                <a:schemeClr val="bg2">
                  <a:lumMod val="10000"/>
                </a:schemeClr>
              </a:solidFill>
              <a:effectLst/>
              <a:latin typeface="Times New Roman" panose="02020603050405020304" pitchFamily="18" charset="0"/>
              <a:ea typeface="Times New Roman" panose="02020603050405020304" pitchFamily="18" charset="0"/>
            </a:endParaRPr>
          </a:p>
          <a:p>
            <a:pPr lvl="1" algn="just"/>
            <a:endParaRPr lang="en-US" sz="2400" dirty="0">
              <a:solidFill>
                <a:schemeClr val="bg2">
                  <a:lumMod val="10000"/>
                </a:schemeClr>
              </a:solidFill>
              <a:effectLst/>
              <a:latin typeface="Times New Roman" panose="02020603050405020304" pitchFamily="18" charset="0"/>
              <a:ea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44</a:t>
            </a:fld>
            <a:endParaRPr lang="en-US"/>
          </a:p>
        </p:txBody>
      </p:sp>
    </p:spTree>
    <p:extLst>
      <p:ext uri="{BB962C8B-B14F-4D97-AF65-F5344CB8AC3E}">
        <p14:creationId xmlns:p14="http://schemas.microsoft.com/office/powerpoint/2010/main" val="2456049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DD369ED-AE3F-43FE-8957-0845B77383EA}"/>
              </a:ext>
            </a:extLst>
          </p:cNvPr>
          <p:cNvSpPr txBox="1"/>
          <p:nvPr/>
        </p:nvSpPr>
        <p:spPr>
          <a:xfrm>
            <a:off x="762000" y="1143000"/>
            <a:ext cx="7696200" cy="3785652"/>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is no consistent review of threat management team decisions.</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27% of the districts report that the school principal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does not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review threat management team decisions in their school.</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37% of the districts report that school-based threat management team decisions are not reviewed by anyone outside the school, such as at the district level.</a:t>
            </a:r>
            <a:endParaRPr lang="en-US" sz="2400" dirty="0">
              <a:solidFill>
                <a:schemeClr val="bg2">
                  <a:lumMod val="10000"/>
                </a:schemeClr>
              </a:solidFill>
              <a:effectLst/>
              <a:latin typeface="Times New Roman" panose="02020603050405020304" pitchFamily="18" charset="0"/>
              <a:ea typeface="Times New Roman" panose="02020603050405020304" pitchFamily="18" charset="0"/>
            </a:endParaRPr>
          </a:p>
          <a:p>
            <a:pPr lvl="1" algn="just"/>
            <a:endParaRPr lang="en-US" sz="2400" dirty="0">
              <a:solidFill>
                <a:schemeClr val="bg2">
                  <a:lumMod val="10000"/>
                </a:schemeClr>
              </a:solidFill>
              <a:effectLst/>
              <a:latin typeface="Times New Roman" panose="02020603050405020304" pitchFamily="18" charset="0"/>
              <a:ea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45</a:t>
            </a:fld>
            <a:endParaRPr lang="en-US"/>
          </a:p>
        </p:txBody>
      </p:sp>
    </p:spTree>
    <p:extLst>
      <p:ext uri="{BB962C8B-B14F-4D97-AF65-F5344CB8AC3E}">
        <p14:creationId xmlns:p14="http://schemas.microsoft.com/office/powerpoint/2010/main" val="28978950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7BD8B7D-87F3-48B4-83D6-0D02174F5C35}"/>
              </a:ext>
            </a:extLst>
          </p:cNvPr>
          <p:cNvSpPr txBox="1"/>
          <p:nvPr/>
        </p:nvSpPr>
        <p:spPr>
          <a:xfrm>
            <a:off x="838200" y="609600"/>
            <a:ext cx="7467600" cy="5262979"/>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is no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required</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quality assurance process.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However, 79</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districts report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they do have some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type of quality assurance oversight, but the extent of auditing or review is unknown.</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is no comprehensive, single source manual that is used in every district and the charter schools to guide threat management.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In addition to not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having a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rPr>
              <a:t>standardized</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manual, 37% of the districts report that they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rPr>
              <a:t>do not have any type of threat management manual </a:t>
            </a:r>
            <a:r>
              <a:rPr lang="en-US" sz="2400" i="1" u="sng" dirty="0">
                <a:solidFill>
                  <a:schemeClr val="bg2">
                    <a:lumMod val="10000"/>
                  </a:schemeClr>
                </a:solidFill>
                <a:effectLst/>
                <a:latin typeface="Times New Roman" panose="02020603050405020304" pitchFamily="18" charset="0"/>
                <a:ea typeface="Times New Roman" panose="02020603050405020304" pitchFamily="18" charset="0"/>
              </a:rPr>
              <a:t>at</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rPr>
              <a:t> </a:t>
            </a:r>
            <a:r>
              <a:rPr lang="en-US" sz="2400" i="1" u="sng" dirty="0">
                <a:solidFill>
                  <a:schemeClr val="bg2">
                    <a:lumMod val="10000"/>
                  </a:schemeClr>
                </a:solidFill>
                <a:effectLst/>
                <a:latin typeface="Times New Roman" panose="02020603050405020304" pitchFamily="18" charset="0"/>
                <a:ea typeface="Times New Roman" panose="02020603050405020304" pitchFamily="18" charset="0"/>
              </a:rPr>
              <a:t>all</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to direct the threat management process in their district.</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46</a:t>
            </a:fld>
            <a:endParaRPr lang="en-US"/>
          </a:p>
        </p:txBody>
      </p:sp>
    </p:spTree>
    <p:extLst>
      <p:ext uri="{BB962C8B-B14F-4D97-AF65-F5344CB8AC3E}">
        <p14:creationId xmlns:p14="http://schemas.microsoft.com/office/powerpoint/2010/main" val="37202178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18733804-371C-4E3C-A12D-FC9105EC5221}"/>
              </a:ext>
            </a:extLst>
          </p:cNvPr>
          <p:cNvSpPr txBox="1"/>
          <p:nvPr/>
        </p:nvSpPr>
        <p:spPr>
          <a:xfrm>
            <a:off x="838200" y="990600"/>
            <a:ext cx="7467600" cy="4154984"/>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is not a dedicated threat management administrator in every district.</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latin typeface="Times New Roman" panose="02020603050405020304" pitchFamily="18" charset="0"/>
                <a:cs typeface="Times New Roman" panose="02020603050405020304" pitchFamily="18" charset="0"/>
              </a:rPr>
              <a:t>While 93% of the districts report that there is a single person in the district who oversees threat management, only 12% report that function is a fulltime responsibility.</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latin typeface="Times New Roman" panose="02020603050405020304" pitchFamily="18" charset="0"/>
                <a:cs typeface="Times New Roman" panose="02020603050405020304" pitchFamily="18" charset="0"/>
              </a:rPr>
              <a:t>In 88% of the districts the person responsible for overseeing the threat management program has multiple responsibilities.</a:t>
            </a:r>
            <a:endParaRPr lang="en-US" sz="2400" dirty="0">
              <a:solidFill>
                <a:schemeClr val="bg2">
                  <a:lumMod val="10000"/>
                </a:schemeClr>
              </a:solidFill>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47</a:t>
            </a:fld>
            <a:endParaRPr lang="en-US"/>
          </a:p>
        </p:txBody>
      </p:sp>
    </p:spTree>
    <p:extLst>
      <p:ext uri="{BB962C8B-B14F-4D97-AF65-F5344CB8AC3E}">
        <p14:creationId xmlns:p14="http://schemas.microsoft.com/office/powerpoint/2010/main" val="5174211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C1BF0BE-69D4-49E4-B1E7-5D06327A9411}"/>
              </a:ext>
            </a:extLst>
          </p:cNvPr>
          <p:cNvSpPr txBox="1"/>
          <p:nvPr/>
        </p:nvSpPr>
        <p:spPr>
          <a:xfrm>
            <a:off x="838200" y="1905000"/>
            <a:ext cx="7467600" cy="1938992"/>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lack of training, both initial and ongoing, has resulted in threat management team members lacking the skill set necessary to feel comfortable with the threat management process, including conducting effective interviews.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48</a:t>
            </a:fld>
            <a:endParaRPr lang="en-US"/>
          </a:p>
        </p:txBody>
      </p:sp>
    </p:spTree>
    <p:extLst>
      <p:ext uri="{BB962C8B-B14F-4D97-AF65-F5344CB8AC3E}">
        <p14:creationId xmlns:p14="http://schemas.microsoft.com/office/powerpoint/2010/main" val="1637718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D7DB8B1-3D0D-47F6-938C-557FD2F5E34A}"/>
              </a:ext>
            </a:extLst>
          </p:cNvPr>
          <p:cNvSpPr txBox="1"/>
          <p:nvPr/>
        </p:nvSpPr>
        <p:spPr>
          <a:xfrm>
            <a:off x="723900" y="914400"/>
            <a:ext cx="7696200" cy="5632311"/>
          </a:xfrm>
          <a:prstGeom prst="rect">
            <a:avLst/>
          </a:prstGeom>
          <a:noFill/>
        </p:spPr>
        <p:txBody>
          <a:bodyPr wrap="square">
            <a:spAutoFit/>
          </a:bodyPr>
          <a:lstStyle/>
          <a:p>
            <a:pPr marL="0" marR="0" algn="just">
              <a:spcBef>
                <a:spcPts val="0"/>
              </a:spcBef>
              <a:spcAft>
                <a:spcPts val="0"/>
              </a:spcAft>
            </a:pP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Statewide Information Sharing System</a:t>
            </a:r>
          </a:p>
          <a:p>
            <a:pPr marL="0" marR="0" algn="just">
              <a:spcBef>
                <a:spcPts val="0"/>
              </a:spcBef>
              <a:spcAft>
                <a:spcPts val="0"/>
              </a:spcAft>
            </a:pPr>
            <a:endPar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Despite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recommendation of this Commission in 2018 and the statewide Threat Management Workgroup in 2019, there is no statewide electronic threat management information sharing system.</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Some districts use paper files, some use their student information systems, some use Excel or other similar products, two developed their own electronic system, and some use commercial systems.</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None of the processes or systems are connected and there is no electronic access to files among districts.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49</a:t>
            </a:fld>
            <a:endParaRPr lang="en-US"/>
          </a:p>
        </p:txBody>
      </p:sp>
    </p:spTree>
    <p:extLst>
      <p:ext uri="{BB962C8B-B14F-4D97-AF65-F5344CB8AC3E}">
        <p14:creationId xmlns:p14="http://schemas.microsoft.com/office/powerpoint/2010/main" val="266110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A2D0F93-63EB-4960-A50F-C47B6818696B}"/>
              </a:ext>
            </a:extLst>
          </p:cNvPr>
          <p:cNvSpPr txBox="1"/>
          <p:nvPr/>
        </p:nvSpPr>
        <p:spPr>
          <a:xfrm>
            <a:off x="723900" y="762000"/>
            <a:ext cx="7696200" cy="4524315"/>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following laws and rules apply to Florida’s school-based threat management teams: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Under F.S. 1006.07(7), each school district is required to adopt policies establishing threat assessment teams at each school. The threat assessment teams are responsible for the “intervention with individuals whose behavior may pose a threat to the safety of school staff or students…”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threat assessment teams must conduct threat assessments “in compliance with the instrument developed pursuant to F.S. 1001.212 (12).”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a:t>
            </a:fld>
            <a:endParaRPr lang="en-US"/>
          </a:p>
        </p:txBody>
      </p:sp>
    </p:spTree>
    <p:extLst>
      <p:ext uri="{BB962C8B-B14F-4D97-AF65-F5344CB8AC3E}">
        <p14:creationId xmlns:p14="http://schemas.microsoft.com/office/powerpoint/2010/main" val="26943935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37D1046-B228-4A2D-A097-354B03B94E1F}"/>
              </a:ext>
            </a:extLst>
          </p:cNvPr>
          <p:cNvSpPr txBox="1"/>
          <p:nvPr/>
        </p:nvSpPr>
        <p:spPr>
          <a:xfrm>
            <a:off x="533400" y="609600"/>
            <a:ext cx="7696200" cy="5262979"/>
          </a:xfrm>
          <a:prstGeom prst="rect">
            <a:avLst/>
          </a:prstGeom>
          <a:noFill/>
        </p:spPr>
        <p:txBody>
          <a:bodyPr wrap="square">
            <a:spAutoFit/>
          </a:bodyPr>
          <a:lstStyle/>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In August, we surveyed districts and determined that approximately </a:t>
            </a:r>
            <a:r>
              <a:rPr lang="en-US" sz="2400" dirty="0">
                <a:solidFill>
                  <a:schemeClr val="bg2">
                    <a:lumMod val="10000"/>
                  </a:schemeClr>
                </a:solidFill>
                <a:latin typeface="Times New Roman" panose="02020603050405020304" pitchFamily="18" charset="0"/>
                <a:ea typeface="Times New Roman" panose="02020603050405020304" pitchFamily="18" charset="0"/>
              </a:rPr>
              <a:t>18</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districts have a dedicated software system provided </a:t>
            </a:r>
            <a:r>
              <a:rPr lang="en-US" sz="2400" dirty="0">
                <a:solidFill>
                  <a:schemeClr val="bg2">
                    <a:lumMod val="10000"/>
                  </a:schemeClr>
                </a:solidFill>
                <a:latin typeface="Times New Roman" panose="02020603050405020304" pitchFamily="18" charset="0"/>
                <a:ea typeface="Times New Roman" panose="02020603050405020304" pitchFamily="18" charset="0"/>
              </a:rPr>
              <a:t>primarily by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four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different vendors (Navigate360, PCG, USA Software, and </a:t>
            </a:r>
            <a:r>
              <a:rPr lang="en-US" sz="2400" dirty="0" err="1">
                <a:solidFill>
                  <a:schemeClr val="bg2">
                    <a:lumMod val="10000"/>
                  </a:schemeClr>
                </a:solidFill>
                <a:effectLst/>
                <a:latin typeface="Times New Roman" panose="02020603050405020304" pitchFamily="18" charset="0"/>
                <a:ea typeface="Times New Roman" panose="02020603050405020304" pitchFamily="18" charset="0"/>
              </a:rPr>
              <a:t>Edclick</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Two districts have developed their own proprietary systems. </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Twenty-one districts are using some aspect of their student information system (FOCUS, Skyward, etc.). </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ea typeface="Times New Roman" panose="02020603050405020304" pitchFamily="18" charset="0"/>
              </a:rPr>
              <a:t>N</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ine districts are using “pen and paper.</a:t>
            </a:r>
            <a:r>
              <a:rPr lang="en-US" sz="2400" dirty="0">
                <a:solidFill>
                  <a:schemeClr val="bg2">
                    <a:lumMod val="10000"/>
                  </a:schemeClr>
                </a:solidFill>
                <a:latin typeface="Times New Roman" panose="02020603050405020304" pitchFamily="18" charset="0"/>
                <a:ea typeface="Times New Roman" panose="02020603050405020304" pitchFamily="18" charset="0"/>
              </a:rPr>
              <a:t>”</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Fourteen  districts are using Excel, etc. (</a:t>
            </a:r>
            <a:r>
              <a:rPr lang="en-US" sz="2400" dirty="0">
                <a:solidFill>
                  <a:schemeClr val="bg2">
                    <a:lumMod val="10000"/>
                  </a:schemeClr>
                </a:solidFill>
                <a:latin typeface="Times New Roman" panose="02020603050405020304" pitchFamily="18" charset="0"/>
                <a:ea typeface="Times New Roman" panose="02020603050405020304" pitchFamily="18" charset="0"/>
              </a:rPr>
              <a:t>F</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ive districts did not respond).</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50</a:t>
            </a:fld>
            <a:endParaRPr lang="en-US"/>
          </a:p>
        </p:txBody>
      </p:sp>
    </p:spTree>
    <p:extLst>
      <p:ext uri="{BB962C8B-B14F-4D97-AF65-F5344CB8AC3E}">
        <p14:creationId xmlns:p14="http://schemas.microsoft.com/office/powerpoint/2010/main" val="28960580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97AB4060-6EAC-49F1-A348-6259524D4EFC}"/>
              </a:ext>
            </a:extLst>
          </p:cNvPr>
          <p:cNvSpPr txBox="1"/>
          <p:nvPr/>
        </p:nvSpPr>
        <p:spPr>
          <a:xfrm>
            <a:off x="533400" y="914400"/>
            <a:ext cx="7696200" cy="4524315"/>
          </a:xfrm>
          <a:prstGeom prst="rect">
            <a:avLst/>
          </a:prstGeom>
          <a:noFill/>
        </p:spPr>
        <p:txBody>
          <a:bodyPr wrap="square">
            <a:spAutoFit/>
          </a:bodyPr>
          <a:lstStyle/>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In early November 2022 we again surveyed the districts to primarily determine how many were still using paper files.</a:t>
            </a:r>
          </a:p>
          <a:p>
            <a:pPr algn="just"/>
            <a:endParaRPr lang="en-US" sz="2400" dirty="0">
              <a:solidFill>
                <a:schemeClr val="bg2">
                  <a:lumMod val="10000"/>
                </a:schemeClr>
              </a:solidFill>
              <a:latin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rPr>
              <a:t>Twelve districts, or 19% of Florida school districts currently have no automation of their threat management files and rely solely on paper files.</a:t>
            </a:r>
          </a:p>
          <a:p>
            <a:pPr algn="just"/>
            <a:endParaRPr lang="en-US" sz="2400" dirty="0">
              <a:solidFill>
                <a:schemeClr val="bg2">
                  <a:lumMod val="10000"/>
                </a:schemeClr>
              </a:solidFill>
              <a:latin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rPr>
              <a:t>Twenty-three districts, or </a:t>
            </a:r>
            <a:r>
              <a:rPr lang="en-US" sz="2400" dirty="0" smtClean="0">
                <a:solidFill>
                  <a:schemeClr val="bg2">
                    <a:lumMod val="10000"/>
                  </a:schemeClr>
                </a:solidFill>
                <a:latin typeface="Times New Roman" panose="02020603050405020304" pitchFamily="18" charset="0"/>
              </a:rPr>
              <a:t>34%, </a:t>
            </a:r>
            <a:r>
              <a:rPr lang="en-US" sz="2400" dirty="0">
                <a:solidFill>
                  <a:schemeClr val="bg2">
                    <a:lumMod val="10000"/>
                  </a:schemeClr>
                </a:solidFill>
                <a:latin typeface="Times New Roman" panose="02020603050405020304" pitchFamily="18" charset="0"/>
              </a:rPr>
              <a:t>have combined paper and some sort of electronic process.</a:t>
            </a:r>
          </a:p>
          <a:p>
            <a:pPr algn="just"/>
            <a:endParaRPr lang="en-US" sz="2400" dirty="0">
              <a:solidFill>
                <a:schemeClr val="bg2">
                  <a:lumMod val="10000"/>
                </a:schemeClr>
              </a:solidFill>
              <a:latin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rPr>
              <a:t>47% or 32 districts </a:t>
            </a:r>
            <a:r>
              <a:rPr lang="en-US" sz="2400" dirty="0" smtClean="0">
                <a:solidFill>
                  <a:schemeClr val="bg2">
                    <a:lumMod val="10000"/>
                  </a:schemeClr>
                </a:solidFill>
                <a:latin typeface="Times New Roman" panose="02020603050405020304" pitchFamily="18" charset="0"/>
              </a:rPr>
              <a:t>are using some sort of electronic system, but that </a:t>
            </a:r>
            <a:r>
              <a:rPr lang="en-US" sz="2400" dirty="0">
                <a:solidFill>
                  <a:schemeClr val="bg2">
                    <a:lumMod val="10000"/>
                  </a:schemeClr>
                </a:solidFill>
                <a:latin typeface="Times New Roman" panose="02020603050405020304" pitchFamily="18" charset="0"/>
              </a:rPr>
              <a:t>includes Excel and other non-sharable platforms.</a:t>
            </a:r>
            <a:endParaRPr lang="en-US" sz="2400" dirty="0">
              <a:solidFill>
                <a:schemeClr val="bg2">
                  <a:lumMod val="10000"/>
                </a:schemeClr>
              </a:solidFill>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t>51</a:t>
            </a:fld>
            <a:endParaRPr lang="en-US"/>
          </a:p>
        </p:txBody>
      </p:sp>
    </p:spTree>
    <p:extLst>
      <p:ext uri="{BB962C8B-B14F-4D97-AF65-F5344CB8AC3E}">
        <p14:creationId xmlns:p14="http://schemas.microsoft.com/office/powerpoint/2010/main" val="9171249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637E41D-5351-4B3F-9548-8E96E8F09A0B}"/>
              </a:ext>
            </a:extLst>
          </p:cNvPr>
          <p:cNvSpPr txBox="1"/>
          <p:nvPr/>
        </p:nvSpPr>
        <p:spPr>
          <a:xfrm>
            <a:off x="838200" y="609600"/>
            <a:ext cx="7467600" cy="5262979"/>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consequence of not having an electronic statewide threat management information sharing is that information is not shared inter-district and if it is shared, it is not timely shared.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Moreover, the statutory requirement that files transfer within three days is challenging and not being consistently met. </a:t>
            </a:r>
          </a:p>
          <a:p>
            <a:pPr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statutory requirement that the transferring district maintain threat management services until the receiving district assumes responsibility for the student is not being done effectively due to the lack of an integrated information sharing system.</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52</a:t>
            </a:fld>
            <a:endParaRPr lang="en-US"/>
          </a:p>
        </p:txBody>
      </p:sp>
    </p:spTree>
    <p:extLst>
      <p:ext uri="{BB962C8B-B14F-4D97-AF65-F5344CB8AC3E}">
        <p14:creationId xmlns:p14="http://schemas.microsoft.com/office/powerpoint/2010/main" val="41583801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940FA85A-06A1-438C-97F7-0984AA532004}"/>
              </a:ext>
            </a:extLst>
          </p:cNvPr>
          <p:cNvSpPr txBox="1"/>
          <p:nvPr/>
        </p:nvSpPr>
        <p:spPr>
          <a:xfrm>
            <a:off x="762000" y="685800"/>
            <a:ext cx="7620000" cy="5262979"/>
          </a:xfrm>
          <a:prstGeom prst="rect">
            <a:avLst/>
          </a:prstGeom>
          <a:noFill/>
        </p:spPr>
        <p:txBody>
          <a:bodyPr wrap="square">
            <a:spAutoFit/>
          </a:bodyPr>
          <a:lstStyle/>
          <a:p>
            <a:pPr marL="0" marR="0" algn="ctr">
              <a:spcBef>
                <a:spcPts val="0"/>
              </a:spcBef>
              <a:spcAft>
                <a:spcPts val="0"/>
              </a:spcAft>
            </a:pP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Solutions to the Problems</a:t>
            </a:r>
            <a:endParaRPr lang="en-US" sz="2400" b="1" u="sng"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ea typeface="Times New Roman" panose="02020603050405020304" pitchFamily="18" charset="0"/>
                <a:cs typeface="Times New Roman" panose="02020603050405020304" pitchFamily="18" charset="0"/>
              </a:rPr>
              <a:t>The Threat Management Committee recommends three areas of improvement that will help establish an effective threat management program in Florida’s </a:t>
            </a:r>
            <a:r>
              <a:rPr lang="en-US" sz="2400" dirty="0" smtClean="0">
                <a:solidFill>
                  <a:schemeClr val="bg2">
                    <a:lumMod val="10000"/>
                  </a:schemeClr>
                </a:solidFill>
                <a:effectLst/>
                <a:ea typeface="Times New Roman" panose="02020603050405020304" pitchFamily="18" charset="0"/>
                <a:cs typeface="Times New Roman" panose="02020603050405020304" pitchFamily="18" charset="0"/>
              </a:rPr>
              <a:t>schools:</a:t>
            </a:r>
            <a:endParaRPr lang="en-US" sz="2400" dirty="0">
              <a:solidFill>
                <a:schemeClr val="bg2">
                  <a:lumMod val="10000"/>
                </a:schemeClr>
              </a:solidFill>
              <a:effectLst/>
              <a:ea typeface="Times New Roman" panose="02020603050405020304" pitchFamily="18" charset="0"/>
              <a:cs typeface="Times New Roman" panose="02020603050405020304" pitchFamily="18" charset="0"/>
            </a:endParaRPr>
          </a:p>
          <a:p>
            <a:pPr marL="0" marR="0" algn="just">
              <a:spcBef>
                <a:spcPts val="0"/>
              </a:spcBef>
              <a:spcAft>
                <a:spcPts val="0"/>
              </a:spcAft>
            </a:pPr>
            <a:endParaRPr lang="en-US" sz="2400" dirty="0">
              <a:solidFill>
                <a:schemeClr val="bg2">
                  <a:lumMod val="10000"/>
                </a:schemeClr>
              </a:solidFill>
              <a:ea typeface="Times New Roman" panose="02020603050405020304" pitchFamily="18" charset="0"/>
              <a:cs typeface="Times New Roman" panose="02020603050405020304" pitchFamily="18" charset="0"/>
            </a:endParaRPr>
          </a:p>
          <a:p>
            <a:pPr marL="457200" marR="0" indent="-457200" algn="just">
              <a:spcBef>
                <a:spcPts val="0"/>
              </a:spcBef>
              <a:spcAft>
                <a:spcPts val="0"/>
              </a:spcAft>
              <a:buAutoNum type="arabicParenR"/>
            </a:pPr>
            <a:r>
              <a:rPr lang="en-US" sz="2400" dirty="0">
                <a:solidFill>
                  <a:schemeClr val="bg2">
                    <a:lumMod val="10000"/>
                  </a:schemeClr>
                </a:solidFill>
                <a:effectLst/>
                <a:ea typeface="Times New Roman" panose="02020603050405020304" pitchFamily="18" charset="0"/>
                <a:cs typeface="Times New Roman" panose="02020603050405020304" pitchFamily="18" charset="0"/>
              </a:rPr>
              <a:t>A consistent, mandated statewide threat management </a:t>
            </a:r>
            <a:r>
              <a:rPr lang="en-US" sz="2400" dirty="0" smtClean="0">
                <a:solidFill>
                  <a:schemeClr val="bg2">
                    <a:lumMod val="10000"/>
                  </a:schemeClr>
                </a:solidFill>
                <a:effectLst/>
                <a:ea typeface="Times New Roman" panose="02020603050405020304" pitchFamily="18" charset="0"/>
                <a:cs typeface="Times New Roman" panose="02020603050405020304" pitchFamily="18" charset="0"/>
              </a:rPr>
              <a:t>operational process </a:t>
            </a:r>
            <a:r>
              <a:rPr lang="en-US" sz="2400" dirty="0">
                <a:solidFill>
                  <a:schemeClr val="bg2">
                    <a:lumMod val="10000"/>
                  </a:schemeClr>
                </a:solidFill>
                <a:effectLst/>
                <a:ea typeface="Times New Roman" panose="02020603050405020304" pitchFamily="18" charset="0"/>
                <a:cs typeface="Times New Roman" panose="02020603050405020304" pitchFamily="18" charset="0"/>
              </a:rPr>
              <a:t>that includes robust personnel training and quality assurance oversight.</a:t>
            </a:r>
          </a:p>
          <a:p>
            <a:pPr marL="457200" marR="0" indent="-457200" algn="just">
              <a:spcBef>
                <a:spcPts val="0"/>
              </a:spcBef>
              <a:spcAft>
                <a:spcPts val="0"/>
              </a:spcAft>
              <a:buAutoNum type="arabicParenR"/>
            </a:pPr>
            <a:endParaRPr lang="en-US" sz="2400" dirty="0">
              <a:solidFill>
                <a:schemeClr val="bg2">
                  <a:lumMod val="10000"/>
                </a:schemeClr>
              </a:solidFill>
              <a:effectLst/>
              <a:ea typeface="Times New Roman" panose="02020603050405020304" pitchFamily="18" charset="0"/>
              <a:cs typeface="Times New Roman" panose="02020603050405020304" pitchFamily="18" charset="0"/>
            </a:endParaRPr>
          </a:p>
          <a:p>
            <a:pPr marL="457200" marR="0" indent="-457200" algn="just">
              <a:spcBef>
                <a:spcPts val="0"/>
              </a:spcBef>
              <a:spcAft>
                <a:spcPts val="0"/>
              </a:spcAft>
              <a:buAutoNum type="arabicParenR"/>
            </a:pPr>
            <a:r>
              <a:rPr lang="en-US" sz="2400" dirty="0">
                <a:solidFill>
                  <a:schemeClr val="bg2">
                    <a:lumMod val="10000"/>
                  </a:schemeClr>
                </a:solidFill>
                <a:ea typeface="Times New Roman" panose="02020603050405020304" pitchFamily="18" charset="0"/>
                <a:cs typeface="Times New Roman" panose="02020603050405020304" pitchFamily="18" charset="0"/>
              </a:rPr>
              <a:t>A </a:t>
            </a:r>
            <a:r>
              <a:rPr lang="en-US" sz="2400" dirty="0" smtClean="0">
                <a:solidFill>
                  <a:schemeClr val="bg2">
                    <a:lumMod val="10000"/>
                  </a:schemeClr>
                </a:solidFill>
                <a:ea typeface="Times New Roman" panose="02020603050405020304" pitchFamily="18" charset="0"/>
                <a:cs typeface="Times New Roman" panose="02020603050405020304" pitchFamily="18" charset="0"/>
              </a:rPr>
              <a:t>new, Florida specific </a:t>
            </a:r>
            <a:r>
              <a:rPr lang="en-US" sz="2400" dirty="0">
                <a:solidFill>
                  <a:schemeClr val="bg2">
                    <a:lumMod val="10000"/>
                  </a:schemeClr>
                </a:solidFill>
                <a:ea typeface="Times New Roman" panose="02020603050405020304" pitchFamily="18" charset="0"/>
                <a:cs typeface="Times New Roman" panose="02020603050405020304" pitchFamily="18" charset="0"/>
              </a:rPr>
              <a:t>threat assessment instrument.</a:t>
            </a:r>
          </a:p>
          <a:p>
            <a:pPr marL="457200" marR="0" indent="-457200" algn="just">
              <a:spcBef>
                <a:spcPts val="0"/>
              </a:spcBef>
              <a:spcAft>
                <a:spcPts val="0"/>
              </a:spcAft>
              <a:buAutoNum type="arabicParenR"/>
            </a:pPr>
            <a:endParaRPr lang="en-US" sz="2400" dirty="0">
              <a:solidFill>
                <a:schemeClr val="bg2">
                  <a:lumMod val="10000"/>
                </a:schemeClr>
              </a:solidFill>
              <a:ea typeface="Times New Roman" panose="02020603050405020304" pitchFamily="18" charset="0"/>
              <a:cs typeface="Times New Roman" panose="02020603050405020304" pitchFamily="18" charset="0"/>
            </a:endParaRPr>
          </a:p>
          <a:p>
            <a:pPr marL="457200" marR="0" indent="-457200" algn="just">
              <a:spcBef>
                <a:spcPts val="0"/>
              </a:spcBef>
              <a:spcAft>
                <a:spcPts val="0"/>
              </a:spcAft>
              <a:buAutoNum type="arabicParenR"/>
            </a:pPr>
            <a:r>
              <a:rPr lang="en-US" sz="2400" dirty="0">
                <a:solidFill>
                  <a:schemeClr val="bg2">
                    <a:lumMod val="10000"/>
                  </a:schemeClr>
                </a:solidFill>
                <a:effectLst/>
                <a:ea typeface="Times New Roman" panose="02020603050405020304" pitchFamily="18" charset="0"/>
                <a:cs typeface="Times New Roman" panose="02020603050405020304" pitchFamily="18" charset="0"/>
              </a:rPr>
              <a:t>A </a:t>
            </a:r>
            <a:r>
              <a:rPr lang="en-US" sz="2400" dirty="0" smtClean="0">
                <a:solidFill>
                  <a:schemeClr val="bg2">
                    <a:lumMod val="10000"/>
                  </a:schemeClr>
                </a:solidFill>
                <a:effectLst/>
                <a:ea typeface="Times New Roman" panose="02020603050405020304" pitchFamily="18" charset="0"/>
                <a:cs typeface="Times New Roman" panose="02020603050405020304" pitchFamily="18" charset="0"/>
              </a:rPr>
              <a:t>State funded, </a:t>
            </a:r>
            <a:r>
              <a:rPr lang="en-US" sz="2400" dirty="0">
                <a:solidFill>
                  <a:schemeClr val="bg2">
                    <a:lumMod val="10000"/>
                  </a:schemeClr>
                </a:solidFill>
                <a:effectLst/>
                <a:ea typeface="Times New Roman" panose="02020603050405020304" pitchFamily="18" charset="0"/>
                <a:cs typeface="Times New Roman" panose="02020603050405020304" pitchFamily="18" charset="0"/>
              </a:rPr>
              <a:t>statewide threat management information sharing system.</a:t>
            </a:r>
          </a:p>
        </p:txBody>
      </p:sp>
      <p:sp>
        <p:nvSpPr>
          <p:cNvPr id="3" name="Slide Number Placeholder 2"/>
          <p:cNvSpPr>
            <a:spLocks noGrp="1"/>
          </p:cNvSpPr>
          <p:nvPr>
            <p:ph type="sldNum" sz="quarter" idx="12"/>
          </p:nvPr>
        </p:nvSpPr>
        <p:spPr/>
        <p:txBody>
          <a:bodyPr/>
          <a:lstStyle/>
          <a:p>
            <a:fld id="{E2FFBA2A-4FFA-49FA-A149-BEB684D6AFA2}" type="slidenum">
              <a:rPr lang="en-US" smtClean="0"/>
              <a:t>53</a:t>
            </a:fld>
            <a:endParaRPr lang="en-US"/>
          </a:p>
        </p:txBody>
      </p:sp>
    </p:spTree>
    <p:extLst>
      <p:ext uri="{BB962C8B-B14F-4D97-AF65-F5344CB8AC3E}">
        <p14:creationId xmlns:p14="http://schemas.microsoft.com/office/powerpoint/2010/main" val="1805131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9A149AE-064A-436A-8166-DFCA79164744}"/>
              </a:ext>
            </a:extLst>
          </p:cNvPr>
          <p:cNvSpPr txBox="1"/>
          <p:nvPr/>
        </p:nvSpPr>
        <p:spPr>
          <a:xfrm>
            <a:off x="762000" y="838200"/>
            <a:ext cx="7620000" cy="5262979"/>
          </a:xfrm>
          <a:prstGeom prst="rect">
            <a:avLst/>
          </a:prstGeom>
          <a:noFill/>
        </p:spPr>
        <p:txBody>
          <a:bodyPr wrap="square">
            <a:spAutoFit/>
          </a:bodyPr>
          <a:lstStyle/>
          <a:p>
            <a:pPr marL="0" marR="0">
              <a:spcBef>
                <a:spcPts val="0"/>
              </a:spcBef>
              <a:spcAft>
                <a:spcPts val="0"/>
              </a:spcAft>
            </a:pP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Statewide Operating System</a:t>
            </a:r>
            <a:endParaRPr lang="en-US" sz="2400" b="1" u="sng"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Establish the standardized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operating process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law and rule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for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threat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process in all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67 school districts and charter schools.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Based on enacted laws and rules, there should be a statewide threat management manual that is required to be used in all districts and the charter schools.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standardized process should be developed by a committee of stakeholders who are engaged in the threat management process. This committee should also develop the statewide manual.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54</a:t>
            </a:fld>
            <a:endParaRPr lang="en-US"/>
          </a:p>
        </p:txBody>
      </p:sp>
    </p:spTree>
    <p:extLst>
      <p:ext uri="{BB962C8B-B14F-4D97-AF65-F5344CB8AC3E}">
        <p14:creationId xmlns:p14="http://schemas.microsoft.com/office/powerpoint/2010/main" val="25596193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79EDFFF-D4A5-4871-907C-69C0A96B3646}"/>
              </a:ext>
            </a:extLst>
          </p:cNvPr>
          <p:cNvSpPr txBox="1"/>
          <p:nvPr/>
        </p:nvSpPr>
        <p:spPr>
          <a:xfrm>
            <a:off x="800100" y="1166842"/>
            <a:ext cx="7543800" cy="4524315"/>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Specific components of a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standardized Florida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management system should include: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Expansion of the threat management team. Currently, there is a required multi-disciplinary threat management team in every school.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requirement establishes the minimum participants, but the teams should be expanded to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require a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staff member (teacher, assistant principal, etc.) with personal knowledge of the student being assessed.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55</a:t>
            </a:fld>
            <a:endParaRPr lang="en-US"/>
          </a:p>
        </p:txBody>
      </p:sp>
    </p:spTree>
    <p:extLst>
      <p:ext uri="{BB962C8B-B14F-4D97-AF65-F5344CB8AC3E}">
        <p14:creationId xmlns:p14="http://schemas.microsoft.com/office/powerpoint/2010/main" val="33105747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5ADE5A4-834C-468E-8ADE-BBCE60C7C3C7}"/>
              </a:ext>
            </a:extLst>
          </p:cNvPr>
          <p:cNvSpPr txBox="1"/>
          <p:nvPr/>
        </p:nvSpPr>
        <p:spPr>
          <a:xfrm>
            <a:off x="685800" y="914400"/>
            <a:ext cx="7620000" cy="4524315"/>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addition to the school-based teams, there should be a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“higher level” district-based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team in every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school district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 work in conjunction with the school-based teams for serious incidents. </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district team will have greater expertise and capacity to address more serious situations.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should be a designated threat management coordinator in each district. The state should consider funding fulltime coordinators for the larger districts.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56</a:t>
            </a:fld>
            <a:endParaRPr lang="en-US"/>
          </a:p>
        </p:txBody>
      </p:sp>
    </p:spTree>
    <p:extLst>
      <p:ext uri="{BB962C8B-B14F-4D97-AF65-F5344CB8AC3E}">
        <p14:creationId xmlns:p14="http://schemas.microsoft.com/office/powerpoint/2010/main" val="13749566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2742309-95F1-4933-82B6-BC7DC9438C4A}"/>
              </a:ext>
            </a:extLst>
          </p:cNvPr>
          <p:cNvSpPr txBox="1"/>
          <p:nvPr/>
        </p:nvSpPr>
        <p:spPr>
          <a:xfrm>
            <a:off x="685800" y="1066800"/>
            <a:ext cx="7620000" cy="3416320"/>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provision that establishes when threats or concerning behavior should be immediately reported to law enforcement and not initially to the threat management team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(i.e.,</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where personal harm or a serious crime is imminent).</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Currently,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rPr>
              <a:t>all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observed</a:t>
            </a:r>
            <a:r>
              <a:rPr lang="en-US" sz="2400" i="1" dirty="0" smtClean="0">
                <a:solidFill>
                  <a:schemeClr val="bg2">
                    <a:lumMod val="10000"/>
                  </a:schemeClr>
                </a:solidFill>
                <a:effectLst/>
                <a:latin typeface="Times New Roman" panose="02020603050405020304" pitchFamily="18" charset="0"/>
                <a:ea typeface="Times New Roman" panose="02020603050405020304" pitchFamily="18" charset="0"/>
              </a:rPr>
              <a: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or</a:t>
            </a:r>
            <a:r>
              <a:rPr lang="en-US" sz="2400" i="1" dirty="0" smtClean="0">
                <a:solidFill>
                  <a:schemeClr val="bg2">
                    <a:lumMod val="10000"/>
                  </a:schemeClr>
                </a:solidFill>
                <a:effectLst/>
                <a:latin typeface="Times New Roman" panose="02020603050405020304" pitchFamily="18" charset="0"/>
                <a:ea typeface="Times New Roman" panose="02020603050405020304" pitchFamily="18" charset="0"/>
              </a:rPr>
              <a: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received</a:t>
            </a:r>
            <a:r>
              <a:rPr lang="en-US" sz="2400" i="1" dirty="0" smtClean="0">
                <a:solidFill>
                  <a:schemeClr val="bg2">
                    <a:lumMod val="10000"/>
                  </a:schemeClr>
                </a:solidFill>
                <a:effectLst/>
                <a:latin typeface="Times New Roman" panose="02020603050405020304" pitchFamily="18" charset="0"/>
                <a:ea typeface="Times New Roman" panose="02020603050405020304" pitchFamily="18" charset="0"/>
              </a:rPr>
              <a: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threats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of potential harm or a threat are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rPr>
              <a:t>required</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 to be reported to the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team,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and this should be eliminated.</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57</a:t>
            </a:fld>
            <a:endParaRPr lang="en-US"/>
          </a:p>
        </p:txBody>
      </p:sp>
    </p:spTree>
    <p:extLst>
      <p:ext uri="{BB962C8B-B14F-4D97-AF65-F5344CB8AC3E}">
        <p14:creationId xmlns:p14="http://schemas.microsoft.com/office/powerpoint/2010/main" val="12899779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4FC1A5C-B33D-4B4C-A14A-BBA02F093F43}"/>
              </a:ext>
            </a:extLst>
          </p:cNvPr>
          <p:cNvSpPr txBox="1"/>
          <p:nvPr/>
        </p:nvSpPr>
        <p:spPr>
          <a:xfrm>
            <a:off x="800100" y="609600"/>
            <a:ext cx="7543800" cy="5632311"/>
          </a:xfrm>
          <a:prstGeom prst="rect">
            <a:avLst/>
          </a:prstGeom>
          <a:noFill/>
        </p:spPr>
        <p:txBody>
          <a:bodyPr wrap="square">
            <a:spAutoFit/>
          </a:bodyPr>
          <a:lstStyle/>
          <a:p>
            <a:pPr marL="457200" marR="0" algn="just">
              <a:spcBef>
                <a:spcPts val="0"/>
              </a:spcBef>
              <a:spcAft>
                <a:spcPts val="0"/>
              </a:spcAft>
            </a:pP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Instead of the current process that mostly eliminates discretion, the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threat management process must empower school staff to evaluate minor acts and determine whether they rise to the level of requiring action. </a:t>
            </a:r>
          </a:p>
          <a:p>
            <a:pPr marL="457200" marR="0" algn="just">
              <a:spcBef>
                <a:spcPts val="0"/>
              </a:spcBef>
              <a:spcAft>
                <a:spcPts val="0"/>
              </a:spcAft>
            </a:pP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Too many low level incidents are being reviewed by the full threat management team today.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Not every playground fight between two </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-year-olds needs full threat management.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process should be streamlined.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58</a:t>
            </a:fld>
            <a:endParaRPr lang="en-US"/>
          </a:p>
        </p:txBody>
      </p:sp>
    </p:spTree>
    <p:extLst>
      <p:ext uri="{BB962C8B-B14F-4D97-AF65-F5344CB8AC3E}">
        <p14:creationId xmlns:p14="http://schemas.microsoft.com/office/powerpoint/2010/main" val="5773458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4FC1A5C-B33D-4B4C-A14A-BBA02F093F43}"/>
              </a:ext>
            </a:extLst>
          </p:cNvPr>
          <p:cNvSpPr txBox="1"/>
          <p:nvPr/>
        </p:nvSpPr>
        <p:spPr>
          <a:xfrm>
            <a:off x="800100" y="609600"/>
            <a:ext cx="7543800" cy="5262979"/>
          </a:xfrm>
          <a:prstGeom prst="rect">
            <a:avLst/>
          </a:prstGeom>
          <a:noFill/>
        </p:spPr>
        <p:txBody>
          <a:bodyPr wrap="square">
            <a:spAutoFit/>
          </a:bodyPr>
          <a:lstStyle/>
          <a:p>
            <a:pPr marL="457200" marR="0" algn="just">
              <a:spcBef>
                <a:spcPts val="0"/>
              </a:spcBef>
              <a:spcAft>
                <a:spcPts val="0"/>
              </a:spcAft>
            </a:pPr>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schools should implement a triage process to evaluate the presence of sufficient indicators that review by the full threat management team is appropriate.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triage process would involve school personnel who observe the incident or receive the concerning information deciding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whether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matter should be elevated </a:t>
            </a:r>
            <a:r>
              <a:rPr lang="en-US" sz="2400" dirty="0">
                <a:solidFill>
                  <a:schemeClr val="bg2">
                    <a:lumMod val="10000"/>
                  </a:schemeClr>
                </a:solidFill>
                <a:latin typeface="Times New Roman" panose="02020603050405020304" pitchFamily="18" charset="0"/>
                <a:ea typeface="Times New Roman" panose="02020603050405020304" pitchFamily="18" charset="0"/>
              </a:rPr>
              <a:t>to a designated person at each school (</a:t>
            </a:r>
            <a:r>
              <a:rPr lang="en-US" sz="2400" i="1" dirty="0">
                <a:solidFill>
                  <a:schemeClr val="bg2">
                    <a:lumMod val="10000"/>
                  </a:schemeClr>
                </a:solidFill>
                <a:latin typeface="Times New Roman" panose="02020603050405020304" pitchFamily="18" charset="0"/>
                <a:ea typeface="Times New Roman" panose="02020603050405020304" pitchFamily="18" charset="0"/>
              </a:rPr>
              <a:t>i.e.,</a:t>
            </a:r>
            <a:r>
              <a:rPr lang="en-US" sz="2400" dirty="0">
                <a:solidFill>
                  <a:schemeClr val="bg2">
                    <a:lumMod val="10000"/>
                  </a:schemeClr>
                </a:solidFill>
                <a:latin typeface="Times New Roman" panose="02020603050405020304" pitchFamily="18" charset="0"/>
                <a:ea typeface="Times New Roman" panose="02020603050405020304" pitchFamily="18" charset="0"/>
              </a:rPr>
              <a:t> assistant principal) for review. </a:t>
            </a:r>
          </a:p>
          <a:p>
            <a:pPr lvl="1"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lvl="1" algn="just"/>
            <a:r>
              <a:rPr lang="en-US" sz="2400" dirty="0" smtClean="0">
                <a:solidFill>
                  <a:schemeClr val="bg2">
                    <a:lumMod val="10000"/>
                  </a:schemeClr>
                </a:solidFill>
                <a:latin typeface="Times New Roman" panose="02020603050405020304" pitchFamily="18" charset="0"/>
                <a:ea typeface="Times New Roman" panose="02020603050405020304" pitchFamily="18" charset="0"/>
              </a:rPr>
              <a:t>If referred, this </a:t>
            </a:r>
            <a:r>
              <a:rPr lang="en-US" sz="2400" dirty="0">
                <a:solidFill>
                  <a:schemeClr val="bg2">
                    <a:lumMod val="10000"/>
                  </a:schemeClr>
                </a:solidFill>
                <a:latin typeface="Times New Roman" panose="02020603050405020304" pitchFamily="18" charset="0"/>
                <a:ea typeface="Times New Roman" panose="02020603050405020304" pitchFamily="18" charset="0"/>
              </a:rPr>
              <a:t>person would act as a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“gate keeper” by reviewing  the matter and deciding whether it should go the threat management team.    </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59</a:t>
            </a:fld>
            <a:endParaRPr lang="en-US"/>
          </a:p>
        </p:txBody>
      </p:sp>
    </p:spTree>
    <p:extLst>
      <p:ext uri="{BB962C8B-B14F-4D97-AF65-F5344CB8AC3E}">
        <p14:creationId xmlns:p14="http://schemas.microsoft.com/office/powerpoint/2010/main" val="2919487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58FD3DB-D18A-4377-A810-36614E1DF88F}"/>
              </a:ext>
            </a:extLst>
          </p:cNvPr>
          <p:cNvSpPr txBox="1"/>
          <p:nvPr/>
        </p:nvSpPr>
        <p:spPr>
          <a:xfrm>
            <a:off x="723900" y="609600"/>
            <a:ext cx="7696200" cy="5262979"/>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Under F.S. 1001.212(12), the Office of Safe Schools (OSS) was required to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come up with a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standardized, statewide threat assessment instrument by August 1, 2019. </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OSS designated the Comprehensive School Threat Assessment Guidelines (CSTAG) as the statewide standardized threat assessment instrument. 6A-1.0018(10)(d) FAC.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law requires that “upon a preliminary determination that a student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poses a threat of violence or physical harm to himself, or herself, or others</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 threat assessment team shall immediately report its determination to the superintendent or his or her designee.” F.S. 1006.07(7)(b) (emphasis added).</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a:t>
            </a:fld>
            <a:endParaRPr lang="en-US"/>
          </a:p>
        </p:txBody>
      </p:sp>
    </p:spTree>
    <p:extLst>
      <p:ext uri="{BB962C8B-B14F-4D97-AF65-F5344CB8AC3E}">
        <p14:creationId xmlns:p14="http://schemas.microsoft.com/office/powerpoint/2010/main" val="2870900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87B240C5-0CEC-4D3E-8EC3-1F99F59EC872}"/>
              </a:ext>
            </a:extLst>
          </p:cNvPr>
          <p:cNvSpPr txBox="1"/>
          <p:nvPr/>
        </p:nvSpPr>
        <p:spPr>
          <a:xfrm>
            <a:off x="838200" y="762000"/>
            <a:ext cx="7467600" cy="4524315"/>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triage person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will have received more training than the first-line personnel but not necessarily as much as the threat management team members.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“gate keeper” will do some “investigation” to determine whether the matter should be referred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or addressed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another manner (</a:t>
            </a:r>
            <a:r>
              <a:rPr lang="en-US" sz="2400" i="1"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i.e.,</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under the student code of conduct).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This initial screening will help streamline the process, ensure that minor acts are not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over-assessed,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and manage the workload of the threat management teams. </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60</a:t>
            </a:fld>
            <a:endParaRPr lang="en-US"/>
          </a:p>
        </p:txBody>
      </p:sp>
    </p:spTree>
    <p:extLst>
      <p:ext uri="{BB962C8B-B14F-4D97-AF65-F5344CB8AC3E}">
        <p14:creationId xmlns:p14="http://schemas.microsoft.com/office/powerpoint/2010/main" val="15398046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1FD43C3-FF0D-41B3-B0D2-75A2C65F5D7E}"/>
              </a:ext>
            </a:extLst>
          </p:cNvPr>
          <p:cNvSpPr txBox="1"/>
          <p:nvPr/>
        </p:nvSpPr>
        <p:spPr>
          <a:xfrm>
            <a:off x="838200" y="838200"/>
            <a:ext cx="7467600" cy="4893647"/>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Any conduct that is initially screened by the “gate keeper” should be documented in the student information system, and addressed under the student code of conduct where appropriate.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specific threshold for full threat management team intervention must be established and is best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standardized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through training. </a:t>
            </a:r>
          </a:p>
          <a:p>
            <a:pPr lvl="1" algn="just"/>
            <a:endParaRPr lang="en-US" sz="2400" dirty="0">
              <a:solidFill>
                <a:schemeClr val="bg2">
                  <a:lumMod val="10000"/>
                </a:schemeClr>
              </a:solidFill>
              <a:latin typeface="Times New Roman" panose="02020603050405020304" pitchFamily="18" charset="0"/>
              <a:ea typeface="Times New Roman" panose="02020603050405020304" pitchFamily="18" charset="0"/>
            </a:endParaRPr>
          </a:p>
          <a:p>
            <a:pPr lvl="1"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Judgment must be used. Some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single incidents are so serious that they require a referral, some minor incidents alone may not require a referral, but when considered in the aggregate, should be referred.</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61</a:t>
            </a:fld>
            <a:endParaRPr lang="en-US"/>
          </a:p>
        </p:txBody>
      </p:sp>
    </p:spTree>
    <p:extLst>
      <p:ext uri="{BB962C8B-B14F-4D97-AF65-F5344CB8AC3E}">
        <p14:creationId xmlns:p14="http://schemas.microsoft.com/office/powerpoint/2010/main" val="18808428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4897AB3-0350-4235-8FCB-41890B3C8260}"/>
              </a:ext>
            </a:extLst>
          </p:cNvPr>
          <p:cNvSpPr txBox="1"/>
          <p:nvPr/>
        </p:nvSpPr>
        <p:spPr>
          <a:xfrm>
            <a:off x="762000" y="1102625"/>
            <a:ext cx="7467600" cy="2703497"/>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Establish that the threat management teams consider threats of self-harm and/or harm toward others. </a:t>
            </a: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If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it is established that the concern is self-harm only, then the matter should be referred to the appropriate mental health component.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62</a:t>
            </a:fld>
            <a:endParaRPr lang="en-US"/>
          </a:p>
        </p:txBody>
      </p:sp>
    </p:spTree>
    <p:extLst>
      <p:ext uri="{BB962C8B-B14F-4D97-AF65-F5344CB8AC3E}">
        <p14:creationId xmlns:p14="http://schemas.microsoft.com/office/powerpoint/2010/main" val="42518047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F7CDEB8-B25A-4675-92B3-8E658D1AD61F}"/>
              </a:ext>
            </a:extLst>
          </p:cNvPr>
          <p:cNvSpPr/>
          <p:nvPr/>
        </p:nvSpPr>
        <p:spPr>
          <a:xfrm>
            <a:off x="1219200" y="1059402"/>
            <a:ext cx="4743450" cy="12265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Information observed or received regarding concerning behavior (includes threat of self-harm or harm towards others).</a:t>
            </a:r>
          </a:p>
        </p:txBody>
      </p:sp>
      <p:sp>
        <p:nvSpPr>
          <p:cNvPr id="3" name="Rectangle 2">
            <a:extLst>
              <a:ext uri="{FF2B5EF4-FFF2-40B4-BE49-F238E27FC236}">
                <a16:creationId xmlns="" xmlns:a16="http://schemas.microsoft.com/office/drawing/2014/main" id="{52A434C4-7EBE-4673-84DA-E3AD06E80C0E}"/>
              </a:ext>
            </a:extLst>
          </p:cNvPr>
          <p:cNvSpPr/>
          <p:nvPr/>
        </p:nvSpPr>
        <p:spPr>
          <a:xfrm>
            <a:off x="1828800" y="2655903"/>
            <a:ext cx="3505200" cy="76200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Initial evaluation by observing or receiving staff member</a:t>
            </a:r>
          </a:p>
        </p:txBody>
      </p:sp>
      <p:sp>
        <p:nvSpPr>
          <p:cNvPr id="4" name="Rectangle 3">
            <a:extLst>
              <a:ext uri="{FF2B5EF4-FFF2-40B4-BE49-F238E27FC236}">
                <a16:creationId xmlns="" xmlns:a16="http://schemas.microsoft.com/office/drawing/2014/main" id="{1A71C281-C758-4863-9E3C-0991DE9210CD}"/>
              </a:ext>
            </a:extLst>
          </p:cNvPr>
          <p:cNvSpPr/>
          <p:nvPr/>
        </p:nvSpPr>
        <p:spPr>
          <a:xfrm>
            <a:off x="5962650" y="2678097"/>
            <a:ext cx="2971800" cy="73980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Deemed not concerning then no further action required</a:t>
            </a:r>
          </a:p>
        </p:txBody>
      </p:sp>
      <p:sp>
        <p:nvSpPr>
          <p:cNvPr id="5" name="Rectangle 4">
            <a:extLst>
              <a:ext uri="{FF2B5EF4-FFF2-40B4-BE49-F238E27FC236}">
                <a16:creationId xmlns="" xmlns:a16="http://schemas.microsoft.com/office/drawing/2014/main" id="{4C57132E-F25E-4AF0-A207-C413AF0BB60A}"/>
              </a:ext>
            </a:extLst>
          </p:cNvPr>
          <p:cNvSpPr/>
          <p:nvPr/>
        </p:nvSpPr>
        <p:spPr>
          <a:xfrm>
            <a:off x="1828800" y="4179903"/>
            <a:ext cx="3505200" cy="129540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Deemed concerning and warrants further review or referral to Threat Management Team</a:t>
            </a:r>
          </a:p>
        </p:txBody>
      </p:sp>
      <p:sp>
        <p:nvSpPr>
          <p:cNvPr id="12" name="TextBox 11">
            <a:extLst>
              <a:ext uri="{FF2B5EF4-FFF2-40B4-BE49-F238E27FC236}">
                <a16:creationId xmlns="" xmlns:a16="http://schemas.microsoft.com/office/drawing/2014/main" id="{2085CB04-A859-4B85-A282-AF947B7A3EBC}"/>
              </a:ext>
            </a:extLst>
          </p:cNvPr>
          <p:cNvSpPr txBox="1"/>
          <p:nvPr/>
        </p:nvSpPr>
        <p:spPr>
          <a:xfrm>
            <a:off x="800100" y="376535"/>
            <a:ext cx="75438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EAEAEA">
                    <a:lumMod val="10000"/>
                  </a:srgbClr>
                </a:solidFill>
                <a:effectLst/>
                <a:uLnTx/>
                <a:uFillTx/>
                <a:latin typeface="Times New Roman"/>
                <a:ea typeface="+mn-ea"/>
                <a:cs typeface="+mn-cs"/>
              </a:rPr>
              <a:t>School Threat Assessment Flowchart</a:t>
            </a:r>
          </a:p>
        </p:txBody>
      </p:sp>
      <p:sp>
        <p:nvSpPr>
          <p:cNvPr id="15" name="TextBox 14">
            <a:extLst>
              <a:ext uri="{FF2B5EF4-FFF2-40B4-BE49-F238E27FC236}">
                <a16:creationId xmlns="" xmlns:a16="http://schemas.microsoft.com/office/drawing/2014/main" id="{07225962-2B1D-43C3-AA4B-7868C64D3EDD}"/>
              </a:ext>
            </a:extLst>
          </p:cNvPr>
          <p:cNvSpPr txBox="1"/>
          <p:nvPr/>
        </p:nvSpPr>
        <p:spPr>
          <a:xfrm>
            <a:off x="6096001" y="5429107"/>
            <a:ext cx="270509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EAEAEA">
                    <a:lumMod val="10000"/>
                  </a:srgbClr>
                </a:solidFill>
                <a:effectLst/>
                <a:uLnTx/>
                <a:uFillTx/>
                <a:latin typeface="Times New Roman"/>
                <a:ea typeface="+mn-ea"/>
                <a:cs typeface="+mn-cs"/>
              </a:rPr>
              <a:t>No documentation of incident required for this phase</a:t>
            </a:r>
          </a:p>
        </p:txBody>
      </p:sp>
      <p:cxnSp>
        <p:nvCxnSpPr>
          <p:cNvPr id="17" name="Straight Arrow Connector 16">
            <a:extLst>
              <a:ext uri="{FF2B5EF4-FFF2-40B4-BE49-F238E27FC236}">
                <a16:creationId xmlns="" xmlns:a16="http://schemas.microsoft.com/office/drawing/2014/main" id="{8BB350A7-7C46-4012-8CC3-EF261D169250}"/>
              </a:ext>
            </a:extLst>
          </p:cNvPr>
          <p:cNvCxnSpPr>
            <a:cxnSpLocks/>
            <a:stCxn id="2" idx="2"/>
            <a:endCxn id="3" idx="0"/>
          </p:cNvCxnSpPr>
          <p:nvPr/>
        </p:nvCxnSpPr>
        <p:spPr>
          <a:xfrm flipH="1">
            <a:off x="3581400" y="2286000"/>
            <a:ext cx="9525" cy="369903"/>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Arrow: Right 6">
            <a:extLst>
              <a:ext uri="{FF2B5EF4-FFF2-40B4-BE49-F238E27FC236}">
                <a16:creationId xmlns="" xmlns:a16="http://schemas.microsoft.com/office/drawing/2014/main" id="{1D3569F3-AC5E-496D-AB2B-FDB0826D22AA}"/>
              </a:ext>
            </a:extLst>
          </p:cNvPr>
          <p:cNvSpPr/>
          <p:nvPr/>
        </p:nvSpPr>
        <p:spPr>
          <a:xfrm>
            <a:off x="5395683" y="2815701"/>
            <a:ext cx="533396" cy="442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Times New Roman"/>
                <a:ea typeface="+mn-ea"/>
                <a:cs typeface="+mn-cs"/>
              </a:rPr>
              <a:t>No</a:t>
            </a:r>
          </a:p>
        </p:txBody>
      </p:sp>
      <p:sp>
        <p:nvSpPr>
          <p:cNvPr id="8" name="Arrow: Down 7">
            <a:extLst>
              <a:ext uri="{FF2B5EF4-FFF2-40B4-BE49-F238E27FC236}">
                <a16:creationId xmlns="" xmlns:a16="http://schemas.microsoft.com/office/drawing/2014/main" id="{147DA2C2-7FE9-4290-AA56-CE48342B476B}"/>
              </a:ext>
            </a:extLst>
          </p:cNvPr>
          <p:cNvSpPr/>
          <p:nvPr/>
        </p:nvSpPr>
        <p:spPr>
          <a:xfrm>
            <a:off x="3390900" y="3512598"/>
            <a:ext cx="380999" cy="57261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Yes</a:t>
            </a:r>
          </a:p>
        </p:txBody>
      </p:sp>
      <p:sp>
        <p:nvSpPr>
          <p:cNvPr id="16" name="Arrow: Down 15">
            <a:extLst>
              <a:ext uri="{FF2B5EF4-FFF2-40B4-BE49-F238E27FC236}">
                <a16:creationId xmlns="" xmlns:a16="http://schemas.microsoft.com/office/drawing/2014/main" id="{220F6031-BE9C-447E-A0ED-03BCBDDA9EC1}"/>
              </a:ext>
            </a:extLst>
          </p:cNvPr>
          <p:cNvSpPr/>
          <p:nvPr/>
        </p:nvSpPr>
        <p:spPr>
          <a:xfrm>
            <a:off x="3390899" y="5569998"/>
            <a:ext cx="380999" cy="57261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Yes</a:t>
            </a:r>
          </a:p>
        </p:txBody>
      </p:sp>
      <p:sp>
        <p:nvSpPr>
          <p:cNvPr id="6" name="Slide Number Placeholder 5"/>
          <p:cNvSpPr>
            <a:spLocks noGrp="1"/>
          </p:cNvSpPr>
          <p:nvPr>
            <p:ph type="sldNum" sz="quarter" idx="12"/>
          </p:nvPr>
        </p:nvSpPr>
        <p:spPr/>
        <p:txBody>
          <a:bodyPr/>
          <a:lstStyle/>
          <a:p>
            <a:fld id="{E2FFBA2A-4FFA-49FA-A149-BEB684D6AFA2}" type="slidenum">
              <a:rPr lang="en-US" smtClean="0"/>
              <a:t>63</a:t>
            </a:fld>
            <a:endParaRPr lang="en-US"/>
          </a:p>
        </p:txBody>
      </p:sp>
    </p:spTree>
    <p:extLst>
      <p:ext uri="{BB962C8B-B14F-4D97-AF65-F5344CB8AC3E}">
        <p14:creationId xmlns:p14="http://schemas.microsoft.com/office/powerpoint/2010/main" val="34497144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D7CA80A-CC13-45BB-9992-C5578C08C6D7}"/>
              </a:ext>
            </a:extLst>
          </p:cNvPr>
          <p:cNvSpPr txBox="1"/>
          <p:nvPr/>
        </p:nvSpPr>
        <p:spPr>
          <a:xfrm>
            <a:off x="4267200" y="428039"/>
            <a:ext cx="334105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EAEAEA">
                    <a:lumMod val="10000"/>
                  </a:srgbClr>
                </a:solidFill>
                <a:effectLst/>
                <a:uLnTx/>
                <a:uFillTx/>
                <a:latin typeface="Times New Roman"/>
                <a:ea typeface="+mn-ea"/>
                <a:cs typeface="+mn-cs"/>
              </a:rPr>
              <a:t>Documentation of incident required for this phase</a:t>
            </a:r>
          </a:p>
        </p:txBody>
      </p:sp>
      <p:sp>
        <p:nvSpPr>
          <p:cNvPr id="3" name="Rectangle 2">
            <a:extLst>
              <a:ext uri="{FF2B5EF4-FFF2-40B4-BE49-F238E27FC236}">
                <a16:creationId xmlns="" xmlns:a16="http://schemas.microsoft.com/office/drawing/2014/main" id="{D2376C2F-4AFC-4A1A-9F22-E27F74B076EA}"/>
              </a:ext>
            </a:extLst>
          </p:cNvPr>
          <p:cNvSpPr/>
          <p:nvPr/>
        </p:nvSpPr>
        <p:spPr>
          <a:xfrm>
            <a:off x="471072" y="1104530"/>
            <a:ext cx="8382000" cy="88665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Triage initiated: Refer to school-based evaluator (“Gatekeeper”), may be school administrator or another person who investigates and makes determination </a:t>
            </a:r>
            <a:r>
              <a:rPr kumimoji="0" lang="en-US" sz="1800" b="1" i="0" u="none" strike="noStrike" kern="1200" cap="none" spc="0" normalizeH="0" baseline="0" noProof="0" dirty="0">
                <a:ln>
                  <a:noFill/>
                </a:ln>
                <a:solidFill>
                  <a:srgbClr val="DEDEE0">
                    <a:lumMod val="10000"/>
                  </a:srgbClr>
                </a:solidFill>
                <a:effectLst/>
                <a:uLnTx/>
                <a:uFillTx/>
                <a:latin typeface="Times New Roman"/>
                <a:ea typeface="+mn-ea"/>
                <a:cs typeface="+mn-cs"/>
              </a:rPr>
              <a:t>if</a:t>
            </a: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 incident requires TMT referral</a:t>
            </a:r>
          </a:p>
        </p:txBody>
      </p:sp>
      <p:sp>
        <p:nvSpPr>
          <p:cNvPr id="4" name="Rectangle 3">
            <a:extLst>
              <a:ext uri="{FF2B5EF4-FFF2-40B4-BE49-F238E27FC236}">
                <a16:creationId xmlns="" xmlns:a16="http://schemas.microsoft.com/office/drawing/2014/main" id="{C7063343-4353-4790-8D33-11C0EF6413DF}"/>
              </a:ext>
            </a:extLst>
          </p:cNvPr>
          <p:cNvSpPr/>
          <p:nvPr/>
        </p:nvSpPr>
        <p:spPr>
          <a:xfrm>
            <a:off x="268455" y="2782974"/>
            <a:ext cx="2024297" cy="98384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Document in SIS and handle under SCC as appropriate</a:t>
            </a:r>
          </a:p>
        </p:txBody>
      </p:sp>
      <p:sp>
        <p:nvSpPr>
          <p:cNvPr id="12" name="Rectangle 11">
            <a:extLst>
              <a:ext uri="{FF2B5EF4-FFF2-40B4-BE49-F238E27FC236}">
                <a16:creationId xmlns="" xmlns:a16="http://schemas.microsoft.com/office/drawing/2014/main" id="{3327B524-C17A-42B8-8B10-22F214FD0B24}"/>
              </a:ext>
            </a:extLst>
          </p:cNvPr>
          <p:cNvSpPr/>
          <p:nvPr/>
        </p:nvSpPr>
        <p:spPr>
          <a:xfrm>
            <a:off x="6254135" y="2233288"/>
            <a:ext cx="2514600" cy="8866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Self-Harm ONLY – Refer to mental health team for further action</a:t>
            </a:r>
          </a:p>
        </p:txBody>
      </p:sp>
      <p:sp>
        <p:nvSpPr>
          <p:cNvPr id="13" name="Rectangle 12">
            <a:extLst>
              <a:ext uri="{FF2B5EF4-FFF2-40B4-BE49-F238E27FC236}">
                <a16:creationId xmlns="" xmlns:a16="http://schemas.microsoft.com/office/drawing/2014/main" id="{900157D0-A731-48F5-BAD7-53A12CC77224}"/>
              </a:ext>
            </a:extLst>
          </p:cNvPr>
          <p:cNvSpPr/>
          <p:nvPr/>
        </p:nvSpPr>
        <p:spPr>
          <a:xfrm>
            <a:off x="6254138" y="3267352"/>
            <a:ext cx="2514593" cy="85669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Deemed not a threat or behavior concern-document and close</a:t>
            </a:r>
          </a:p>
        </p:txBody>
      </p:sp>
      <p:sp>
        <p:nvSpPr>
          <p:cNvPr id="23" name="Rectangle 22">
            <a:extLst>
              <a:ext uri="{FF2B5EF4-FFF2-40B4-BE49-F238E27FC236}">
                <a16:creationId xmlns="" xmlns:a16="http://schemas.microsoft.com/office/drawing/2014/main" id="{9697C7EF-A054-4F13-92A1-F5F60AF78003}"/>
              </a:ext>
            </a:extLst>
          </p:cNvPr>
          <p:cNvSpPr/>
          <p:nvPr/>
        </p:nvSpPr>
        <p:spPr>
          <a:xfrm>
            <a:off x="2462258" y="2782974"/>
            <a:ext cx="2672181" cy="6499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Evaluation by School TMT</a:t>
            </a:r>
          </a:p>
        </p:txBody>
      </p:sp>
      <p:sp>
        <p:nvSpPr>
          <p:cNvPr id="18" name="Arrow: Down 17">
            <a:extLst>
              <a:ext uri="{FF2B5EF4-FFF2-40B4-BE49-F238E27FC236}">
                <a16:creationId xmlns="" xmlns:a16="http://schemas.microsoft.com/office/drawing/2014/main" id="{B7198C16-C4AA-44C7-870A-9424F0FCF3E7}"/>
              </a:ext>
            </a:extLst>
          </p:cNvPr>
          <p:cNvSpPr/>
          <p:nvPr/>
        </p:nvSpPr>
        <p:spPr>
          <a:xfrm>
            <a:off x="3252277" y="431325"/>
            <a:ext cx="350855" cy="62727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Yes</a:t>
            </a:r>
          </a:p>
        </p:txBody>
      </p:sp>
      <p:sp>
        <p:nvSpPr>
          <p:cNvPr id="19" name="Arrow: Right 18">
            <a:extLst>
              <a:ext uri="{FF2B5EF4-FFF2-40B4-BE49-F238E27FC236}">
                <a16:creationId xmlns="" xmlns:a16="http://schemas.microsoft.com/office/drawing/2014/main" id="{BAEC7D4D-850A-4B84-AABE-A00B523F556D}"/>
              </a:ext>
            </a:extLst>
          </p:cNvPr>
          <p:cNvSpPr/>
          <p:nvPr/>
        </p:nvSpPr>
        <p:spPr>
          <a:xfrm rot="5400000">
            <a:off x="792704" y="2159956"/>
            <a:ext cx="533396" cy="442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Times New Roman"/>
                <a:ea typeface="+mn-ea"/>
                <a:cs typeface="+mn-cs"/>
              </a:rPr>
              <a:t>No</a:t>
            </a:r>
          </a:p>
        </p:txBody>
      </p:sp>
      <p:sp>
        <p:nvSpPr>
          <p:cNvPr id="20" name="Arrow: Down 19">
            <a:extLst>
              <a:ext uri="{FF2B5EF4-FFF2-40B4-BE49-F238E27FC236}">
                <a16:creationId xmlns="" xmlns:a16="http://schemas.microsoft.com/office/drawing/2014/main" id="{E5E0A3E8-5182-42F3-B89E-3901DEA93144}"/>
              </a:ext>
            </a:extLst>
          </p:cNvPr>
          <p:cNvSpPr/>
          <p:nvPr/>
        </p:nvSpPr>
        <p:spPr>
          <a:xfrm>
            <a:off x="3747673" y="2138789"/>
            <a:ext cx="350855" cy="53339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Yes</a:t>
            </a:r>
          </a:p>
        </p:txBody>
      </p:sp>
      <p:sp>
        <p:nvSpPr>
          <p:cNvPr id="21" name="Arrow: Down 20">
            <a:extLst>
              <a:ext uri="{FF2B5EF4-FFF2-40B4-BE49-F238E27FC236}">
                <a16:creationId xmlns="" xmlns:a16="http://schemas.microsoft.com/office/drawing/2014/main" id="{F7AD35B6-00BD-4FE1-B8C7-825591AEF1A6}"/>
              </a:ext>
            </a:extLst>
          </p:cNvPr>
          <p:cNvSpPr/>
          <p:nvPr/>
        </p:nvSpPr>
        <p:spPr>
          <a:xfrm>
            <a:off x="2680872" y="3695702"/>
            <a:ext cx="350855" cy="110489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Credible</a:t>
            </a:r>
          </a:p>
        </p:txBody>
      </p:sp>
      <p:sp>
        <p:nvSpPr>
          <p:cNvPr id="22" name="Arrow: Right 21">
            <a:extLst>
              <a:ext uri="{FF2B5EF4-FFF2-40B4-BE49-F238E27FC236}">
                <a16:creationId xmlns="" xmlns:a16="http://schemas.microsoft.com/office/drawing/2014/main" id="{27E12645-24A9-460E-B88A-D2A76B93084D}"/>
              </a:ext>
            </a:extLst>
          </p:cNvPr>
          <p:cNvSpPr/>
          <p:nvPr/>
        </p:nvSpPr>
        <p:spPr>
          <a:xfrm>
            <a:off x="5201623" y="2696599"/>
            <a:ext cx="985326" cy="856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Times New Roman"/>
                <a:ea typeface="+mn-ea"/>
                <a:cs typeface="+mn-cs"/>
              </a:rPr>
              <a:t>No TMT Action</a:t>
            </a:r>
          </a:p>
        </p:txBody>
      </p:sp>
      <p:sp>
        <p:nvSpPr>
          <p:cNvPr id="24" name="Arrow: Down 23">
            <a:extLst>
              <a:ext uri="{FF2B5EF4-FFF2-40B4-BE49-F238E27FC236}">
                <a16:creationId xmlns="" xmlns:a16="http://schemas.microsoft.com/office/drawing/2014/main" id="{CA660DB0-0D8A-4B76-974C-A17E2ED71A7B}"/>
              </a:ext>
            </a:extLst>
          </p:cNvPr>
          <p:cNvSpPr/>
          <p:nvPr/>
        </p:nvSpPr>
        <p:spPr>
          <a:xfrm>
            <a:off x="4783584" y="3695702"/>
            <a:ext cx="350855" cy="110489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Times New Roman"/>
                <a:ea typeface="+mn-ea"/>
                <a:cs typeface="+mn-cs"/>
              </a:rPr>
              <a:t>Serious</a:t>
            </a:r>
          </a:p>
        </p:txBody>
      </p:sp>
      <p:sp>
        <p:nvSpPr>
          <p:cNvPr id="26" name="Rectangle 25">
            <a:extLst>
              <a:ext uri="{FF2B5EF4-FFF2-40B4-BE49-F238E27FC236}">
                <a16:creationId xmlns="" xmlns:a16="http://schemas.microsoft.com/office/drawing/2014/main" id="{96B99475-D9E7-4830-9D59-8164C9FC16B8}"/>
              </a:ext>
            </a:extLst>
          </p:cNvPr>
          <p:cNvSpPr/>
          <p:nvPr/>
        </p:nvSpPr>
        <p:spPr>
          <a:xfrm>
            <a:off x="1824081" y="4956318"/>
            <a:ext cx="1923592" cy="6499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Case Management Plan</a:t>
            </a:r>
          </a:p>
        </p:txBody>
      </p:sp>
      <p:sp>
        <p:nvSpPr>
          <p:cNvPr id="28" name="Rectangle 27">
            <a:extLst>
              <a:ext uri="{FF2B5EF4-FFF2-40B4-BE49-F238E27FC236}">
                <a16:creationId xmlns="" xmlns:a16="http://schemas.microsoft.com/office/drawing/2014/main" id="{215FF63A-DFC3-44F6-80F2-A7B95BDD1514}"/>
              </a:ext>
            </a:extLst>
          </p:cNvPr>
          <p:cNvSpPr/>
          <p:nvPr/>
        </p:nvSpPr>
        <p:spPr>
          <a:xfrm>
            <a:off x="4210234" y="4956318"/>
            <a:ext cx="1747237" cy="6499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District TMT Review</a:t>
            </a:r>
          </a:p>
        </p:txBody>
      </p:sp>
      <p:sp>
        <p:nvSpPr>
          <p:cNvPr id="30" name="Rectangle 29">
            <a:extLst>
              <a:ext uri="{FF2B5EF4-FFF2-40B4-BE49-F238E27FC236}">
                <a16:creationId xmlns="" xmlns:a16="http://schemas.microsoft.com/office/drawing/2014/main" id="{9647E6CF-5DB6-4D7B-9D34-B487C972C092}"/>
              </a:ext>
            </a:extLst>
          </p:cNvPr>
          <p:cNvSpPr/>
          <p:nvPr/>
        </p:nvSpPr>
        <p:spPr>
          <a:xfrm>
            <a:off x="290928" y="4967241"/>
            <a:ext cx="1406926" cy="6499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EDEE0">
                    <a:lumMod val="10000"/>
                  </a:srgbClr>
                </a:solidFill>
                <a:effectLst/>
                <a:uLnTx/>
                <a:uFillTx/>
                <a:latin typeface="Times New Roman"/>
                <a:ea typeface="+mn-ea"/>
                <a:cs typeface="+mn-cs"/>
              </a:rPr>
              <a:t>Coordination with LE</a:t>
            </a:r>
          </a:p>
        </p:txBody>
      </p:sp>
      <p:cxnSp>
        <p:nvCxnSpPr>
          <p:cNvPr id="7" name="Straight Arrow Connector 6">
            <a:extLst>
              <a:ext uri="{FF2B5EF4-FFF2-40B4-BE49-F238E27FC236}">
                <a16:creationId xmlns="" xmlns:a16="http://schemas.microsoft.com/office/drawing/2014/main" id="{CBF33B76-A364-4062-801A-D430065D5758}"/>
              </a:ext>
            </a:extLst>
          </p:cNvPr>
          <p:cNvCxnSpPr>
            <a:stCxn id="28" idx="1"/>
            <a:endCxn id="26" idx="3"/>
          </p:cNvCxnSpPr>
          <p:nvPr/>
        </p:nvCxnSpPr>
        <p:spPr>
          <a:xfrm flipH="1">
            <a:off x="3747673" y="5281277"/>
            <a:ext cx="462561" cy="0"/>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 xmlns:a16="http://schemas.microsoft.com/office/drawing/2014/main" id="{E371E9F9-E2FF-4591-AE79-24C284F8CC37}"/>
              </a:ext>
            </a:extLst>
          </p:cNvPr>
          <p:cNvCxnSpPr>
            <a:stCxn id="26" idx="1"/>
            <a:endCxn id="30" idx="3"/>
          </p:cNvCxnSpPr>
          <p:nvPr/>
        </p:nvCxnSpPr>
        <p:spPr>
          <a:xfrm flipH="1">
            <a:off x="1697854" y="5281277"/>
            <a:ext cx="126227" cy="10923"/>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E739E6AD-9510-495C-AC3B-4188B42CE99A}"/>
              </a:ext>
            </a:extLst>
          </p:cNvPr>
          <p:cNvCxnSpPr/>
          <p:nvPr/>
        </p:nvCxnSpPr>
        <p:spPr>
          <a:xfrm flipV="1">
            <a:off x="4052472" y="3611361"/>
            <a:ext cx="0" cy="1669916"/>
          </a:xfrm>
          <a:prstGeom prst="line">
            <a:avLst/>
          </a:prstGeom>
          <a:ln w="9525" cap="flat" cmpd="sng" algn="ctr">
            <a:solidFill>
              <a:schemeClr val="tx1">
                <a:lumMod val="1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Arrow Connector 16">
            <a:extLst>
              <a:ext uri="{FF2B5EF4-FFF2-40B4-BE49-F238E27FC236}">
                <a16:creationId xmlns="" xmlns:a16="http://schemas.microsoft.com/office/drawing/2014/main" id="{4D1AF3F1-70B1-4892-9537-0C56699871B1}"/>
              </a:ext>
            </a:extLst>
          </p:cNvPr>
          <p:cNvCxnSpPr/>
          <p:nvPr/>
        </p:nvCxnSpPr>
        <p:spPr>
          <a:xfrm flipV="1">
            <a:off x="4052472" y="3611361"/>
            <a:ext cx="0" cy="122439"/>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 xmlns:a16="http://schemas.microsoft.com/office/drawing/2014/main" id="{95B1C2F1-E694-4A2B-AE70-E68C062ABA1A}"/>
              </a:ext>
            </a:extLst>
          </p:cNvPr>
          <p:cNvSpPr txBox="1"/>
          <p:nvPr/>
        </p:nvSpPr>
        <p:spPr>
          <a:xfrm>
            <a:off x="3427705" y="4080294"/>
            <a:ext cx="1234367"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EAEAEA">
                    <a:lumMod val="10000"/>
                  </a:srgbClr>
                </a:solidFill>
                <a:effectLst/>
                <a:uLnTx/>
                <a:uFillTx/>
                <a:latin typeface="Times New Roman"/>
                <a:ea typeface="+mn-ea"/>
                <a:cs typeface="+mn-cs"/>
              </a:rPr>
              <a:t>District TMT can refer back to School TMT</a:t>
            </a:r>
          </a:p>
        </p:txBody>
      </p:sp>
      <p:sp>
        <p:nvSpPr>
          <p:cNvPr id="5" name="TextBox 4">
            <a:extLst>
              <a:ext uri="{FF2B5EF4-FFF2-40B4-BE49-F238E27FC236}">
                <a16:creationId xmlns="" xmlns:a16="http://schemas.microsoft.com/office/drawing/2014/main" id="{7BC94E98-9A81-4460-B640-4DC27831B982}"/>
              </a:ext>
            </a:extLst>
          </p:cNvPr>
          <p:cNvSpPr txBox="1"/>
          <p:nvPr/>
        </p:nvSpPr>
        <p:spPr>
          <a:xfrm>
            <a:off x="290928" y="3762627"/>
            <a:ext cx="187929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EAEAEA">
                    <a:lumMod val="10000"/>
                  </a:srgbClr>
                </a:solidFill>
                <a:effectLst/>
                <a:uLnTx/>
                <a:uFillTx/>
                <a:latin typeface="Times New Roman"/>
                <a:ea typeface="+mn-ea"/>
                <a:cs typeface="+mn-cs"/>
              </a:rPr>
              <a:t>SIS-Student Information System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EAEAEA">
                    <a:lumMod val="10000"/>
                  </a:srgbClr>
                </a:solidFill>
                <a:effectLst/>
                <a:uLnTx/>
                <a:uFillTx/>
                <a:latin typeface="Times New Roman"/>
                <a:ea typeface="+mn-ea"/>
                <a:cs typeface="+mn-cs"/>
              </a:rPr>
              <a:t>SCC-Student Code of Conduct</a:t>
            </a:r>
          </a:p>
        </p:txBody>
      </p:sp>
      <p:sp>
        <p:nvSpPr>
          <p:cNvPr id="6" name="Slide Number Placeholder 5"/>
          <p:cNvSpPr>
            <a:spLocks noGrp="1"/>
          </p:cNvSpPr>
          <p:nvPr>
            <p:ph type="sldNum" sz="quarter" idx="12"/>
          </p:nvPr>
        </p:nvSpPr>
        <p:spPr/>
        <p:txBody>
          <a:bodyPr/>
          <a:lstStyle/>
          <a:p>
            <a:fld id="{E2FFBA2A-4FFA-49FA-A149-BEB684D6AFA2}" type="slidenum">
              <a:rPr lang="en-US" smtClean="0"/>
              <a:t>64</a:t>
            </a:fld>
            <a:endParaRPr lang="en-US"/>
          </a:p>
        </p:txBody>
      </p:sp>
    </p:spTree>
    <p:extLst>
      <p:ext uri="{BB962C8B-B14F-4D97-AF65-F5344CB8AC3E}">
        <p14:creationId xmlns:p14="http://schemas.microsoft.com/office/powerpoint/2010/main" val="412098903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7205D4C-B0D8-4CE3-83EA-FE75DBEB625E}"/>
              </a:ext>
            </a:extLst>
          </p:cNvPr>
          <p:cNvSpPr txBox="1"/>
          <p:nvPr/>
        </p:nvSpPr>
        <p:spPr>
          <a:xfrm>
            <a:off x="838200" y="838200"/>
            <a:ext cx="7467600" cy="3785652"/>
          </a:xfrm>
          <a:prstGeom prst="rect">
            <a:avLst/>
          </a:prstGeom>
          <a:noFill/>
        </p:spPr>
        <p:txBody>
          <a:bodyPr wrap="square">
            <a:spAutoFit/>
          </a:bodyPr>
          <a:lstStyle/>
          <a:p>
            <a:pPr marL="457200" marR="0" algn="just">
              <a:spcBef>
                <a:spcPts val="0"/>
              </a:spcBef>
              <a:spcAft>
                <a:spcPts val="0"/>
              </a:spcAft>
            </a:pP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needs to be a requirement in law establishing specific timelines by which tasks must be completed.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There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must be established time frames for each step in the process, initial screening, information gathering, team assessment and decision-making, review by higher authority, and minimum length of case management.</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65</a:t>
            </a:fld>
            <a:endParaRPr lang="en-US"/>
          </a:p>
        </p:txBody>
      </p:sp>
    </p:spTree>
    <p:extLst>
      <p:ext uri="{BB962C8B-B14F-4D97-AF65-F5344CB8AC3E}">
        <p14:creationId xmlns:p14="http://schemas.microsoft.com/office/powerpoint/2010/main" val="1393740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F95B426-9E67-4A59-AFAF-3201DEAF053F}"/>
              </a:ext>
            </a:extLst>
          </p:cNvPr>
          <p:cNvSpPr txBox="1"/>
          <p:nvPr/>
        </p:nvSpPr>
        <p:spPr>
          <a:xfrm>
            <a:off x="876300" y="797510"/>
            <a:ext cx="7391400" cy="6001643"/>
          </a:xfrm>
          <a:prstGeom prst="rect">
            <a:avLst/>
          </a:prstGeom>
          <a:noFill/>
        </p:spPr>
        <p:txBody>
          <a:bodyPr wrap="square">
            <a:spAutoFit/>
          </a:bodyPr>
          <a:lstStyle/>
          <a:p>
            <a:pPr marL="457200" marR="0" algn="just">
              <a:spcBef>
                <a:spcPts val="0"/>
              </a:spcBef>
              <a:spcAft>
                <a:spcPts val="0"/>
              </a:spcAft>
            </a:pPr>
            <a:endPar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There </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must be oversight of the threat management process from within and external to the school and </a:t>
            </a:r>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it </a:t>
            </a: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must be specifically established who and in what positions must review and approve completed threat assessments. </a:t>
            </a:r>
            <a:endParaRPr lang="en-US" sz="2400" dirty="0">
              <a:solidFill>
                <a:schemeClr val="bg2">
                  <a:lumMod val="10000"/>
                </a:schemeClr>
              </a:solidFill>
            </a:endParaRPr>
          </a:p>
          <a:p>
            <a:pPr marL="457200" algn="just"/>
            <a:endParaRPr lang="en-US" sz="2400" dirty="0" smtClean="0">
              <a:solidFill>
                <a:schemeClr val="bg2">
                  <a:lumMod val="10000"/>
                </a:schemeClr>
              </a:solidFill>
              <a:latin typeface="Times New Roman" panose="02020603050405020304" pitchFamily="18" charset="0"/>
              <a:ea typeface="Times New Roman" panose="02020603050405020304" pitchFamily="18" charset="0"/>
            </a:endParaRPr>
          </a:p>
          <a:p>
            <a:pPr marL="457200" algn="just"/>
            <a:r>
              <a:rPr lang="en-US" sz="2400" dirty="0" smtClean="0">
                <a:solidFill>
                  <a:schemeClr val="bg2">
                    <a:lumMod val="10000"/>
                  </a:schemeClr>
                </a:solidFill>
                <a:latin typeface="Times New Roman" panose="02020603050405020304" pitchFamily="18" charset="0"/>
                <a:ea typeface="Times New Roman" panose="02020603050405020304" pitchFamily="18" charset="0"/>
              </a:rPr>
              <a:t>At </a:t>
            </a:r>
            <a:r>
              <a:rPr lang="en-US" sz="2400" dirty="0">
                <a:solidFill>
                  <a:schemeClr val="bg2">
                    <a:lumMod val="10000"/>
                  </a:schemeClr>
                </a:solidFill>
                <a:latin typeface="Times New Roman" panose="02020603050405020304" pitchFamily="18" charset="0"/>
                <a:ea typeface="Times New Roman" panose="02020603050405020304" pitchFamily="18" charset="0"/>
              </a:rPr>
              <a:t>a minimum, the principal of each school and preferably one level above the principal, as well as the district threat management coordinator, must review and approve school-based threat management team decisions. </a:t>
            </a:r>
            <a:endParaRPr lang="en-US" sz="2400" dirty="0">
              <a:solidFill>
                <a:schemeClr val="bg2">
                  <a:lumMod val="10000"/>
                </a:schemeClr>
              </a:solidFill>
            </a:endParaRPr>
          </a:p>
          <a:p>
            <a:pPr marL="457200" marR="0" algn="just">
              <a:spcBef>
                <a:spcPts val="0"/>
              </a:spcBef>
              <a:spcAft>
                <a:spcPts val="0"/>
              </a:spcAft>
            </a:pPr>
            <a:endParaRPr lang="en-US" sz="2400" dirty="0" smtClean="0">
              <a:solidFill>
                <a:schemeClr val="bg2">
                  <a:lumMod val="10000"/>
                </a:schemeClr>
              </a:solidFill>
            </a:endParaRPr>
          </a:p>
          <a:p>
            <a:pPr marL="457200" marR="0" algn="just">
              <a:spcBef>
                <a:spcPts val="0"/>
              </a:spcBef>
              <a:spcAft>
                <a:spcPts val="0"/>
              </a:spcAft>
            </a:pP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66</a:t>
            </a:fld>
            <a:endParaRPr lang="en-US"/>
          </a:p>
        </p:txBody>
      </p:sp>
    </p:spTree>
    <p:extLst>
      <p:ext uri="{BB962C8B-B14F-4D97-AF65-F5344CB8AC3E}">
        <p14:creationId xmlns:p14="http://schemas.microsoft.com/office/powerpoint/2010/main" val="6017105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C1CA631-F534-41FC-BD50-9D2E4A12A2CA}"/>
              </a:ext>
            </a:extLst>
          </p:cNvPr>
          <p:cNvSpPr txBox="1"/>
          <p:nvPr/>
        </p:nvSpPr>
        <p:spPr>
          <a:xfrm>
            <a:off x="838200" y="685800"/>
            <a:ext cx="7467600" cy="5262979"/>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addition to convening for case-specific assessments, the threat assessment team should also meet at a regular interval (monthly) to engage in discussion and table top exercises.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Florida is a large state and needs a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robust, sustainable threat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management training program. The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level of training should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be based on individuals’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responsibilities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the process.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Staff members not assigned to a threat management team must receive initial and refresher training on indicators of concerning behavior and how to report the information.</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67</a:t>
            </a:fld>
            <a:endParaRPr lang="en-US"/>
          </a:p>
        </p:txBody>
      </p:sp>
    </p:spTree>
    <p:extLst>
      <p:ext uri="{BB962C8B-B14F-4D97-AF65-F5344CB8AC3E}">
        <p14:creationId xmlns:p14="http://schemas.microsoft.com/office/powerpoint/2010/main" val="2244602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DA73873-A8BB-4CFC-B0AA-02501DD7C40A}"/>
              </a:ext>
            </a:extLst>
          </p:cNvPr>
          <p:cNvSpPr txBox="1"/>
          <p:nvPr/>
        </p:nvSpPr>
        <p:spPr>
          <a:xfrm>
            <a:off x="762000" y="1066800"/>
            <a:ext cx="7620000" cy="4524315"/>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Persons performing the “gatekeeper” function must receive a higher level of training and all threat management team members must receive comprehensive initial and refresher training on the threat assessment instrument. </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Anyone serving on a threat management team must have received the required training within the timeframe required under the law or rule.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All training needs to be on-going and readily accessible at little or no cost to the districts.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68</a:t>
            </a:fld>
            <a:endParaRPr lang="en-US"/>
          </a:p>
        </p:txBody>
      </p:sp>
    </p:spTree>
    <p:extLst>
      <p:ext uri="{BB962C8B-B14F-4D97-AF65-F5344CB8AC3E}">
        <p14:creationId xmlns:p14="http://schemas.microsoft.com/office/powerpoint/2010/main" val="852157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E2B105E-447D-4097-B5CD-4770721C503F}"/>
              </a:ext>
            </a:extLst>
          </p:cNvPr>
          <p:cNvSpPr txBox="1"/>
          <p:nvPr/>
        </p:nvSpPr>
        <p:spPr>
          <a:xfrm>
            <a:off x="838200" y="762000"/>
            <a:ext cx="7467600" cy="5022080"/>
          </a:xfrm>
          <a:prstGeom prst="rect">
            <a:avLst/>
          </a:prstGeom>
          <a:noFill/>
        </p:spPr>
        <p:txBody>
          <a:bodyPr wrap="square">
            <a:spAutoFit/>
          </a:bodyPr>
          <a:lstStyle/>
          <a:p>
            <a:pPr marL="457200" marR="0" algn="just">
              <a:spcBef>
                <a:spcPts val="0"/>
              </a:spcBef>
              <a:spcAft>
                <a:spcPts val="0"/>
              </a:spcAft>
              <a:tabLst>
                <a:tab pos="1085850" algn="l"/>
              </a:tabLs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Methods should be established to maximize information gathering and analysis during the team’s assessment of the threat. </a:t>
            </a:r>
          </a:p>
          <a:p>
            <a:pPr marL="457200" marR="0" algn="just">
              <a:spcBef>
                <a:spcPts val="0"/>
              </a:spcBef>
              <a:spcAft>
                <a:spcPts val="0"/>
              </a:spcAft>
              <a:tabLst>
                <a:tab pos="1085850" algn="l"/>
              </a:tabLs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tabLst>
                <a:tab pos="1085850" algn="l"/>
              </a:tabLs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This includes some type of agreement with law enforcement, mental health providers, and others to obtain as much information as possible.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3716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36% of the districts do not currently have an agreement with law enforcement in their county to complete comprehensive background checks during the threat assessment process.  </a:t>
            </a:r>
            <a:r>
              <a:rPr lang="en-US" sz="2400"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30</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of the districts do </a:t>
            </a:r>
            <a:r>
              <a:rPr lang="en-US" sz="2400"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not check the DJJ system during the background </a:t>
            </a:r>
            <a:r>
              <a:rPr lang="en-US" sz="2400"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check process</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69</a:t>
            </a:fld>
            <a:endParaRPr lang="en-US"/>
          </a:p>
        </p:txBody>
      </p:sp>
    </p:spTree>
    <p:extLst>
      <p:ext uri="{BB962C8B-B14F-4D97-AF65-F5344CB8AC3E}">
        <p14:creationId xmlns:p14="http://schemas.microsoft.com/office/powerpoint/2010/main" val="119506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EA09481-82F5-4305-853D-209C0AAB05C7}"/>
              </a:ext>
            </a:extLst>
          </p:cNvPr>
          <p:cNvSpPr txBox="1"/>
          <p:nvPr/>
        </p:nvSpPr>
        <p:spPr>
          <a:xfrm>
            <a:off x="762000" y="1143000"/>
            <a:ext cx="7620000" cy="4154984"/>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All members of the threat assessment team must be involved in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all aspects of the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assessment process and final decision making. F.S. 1006.07(7)(a).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Each threat assessment team “shall utilize the threat assessment database developed pursuant to F.S. 1001.212(13), upon the availability of the database.”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database was recommended by the Statewide Threat Assessment Database Workgroup created under this section, but the database has never been created or funded.</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a:t>
            </a:fld>
            <a:endParaRPr lang="en-US"/>
          </a:p>
        </p:txBody>
      </p:sp>
    </p:spTree>
    <p:extLst>
      <p:ext uri="{BB962C8B-B14F-4D97-AF65-F5344CB8AC3E}">
        <p14:creationId xmlns:p14="http://schemas.microsoft.com/office/powerpoint/2010/main" val="37228906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5C50871-73BA-4613-B5B9-B8238B6DD4A3}"/>
              </a:ext>
            </a:extLst>
          </p:cNvPr>
          <p:cNvSpPr txBox="1"/>
          <p:nvPr/>
        </p:nvSpPr>
        <p:spPr>
          <a:xfrm>
            <a:off x="800100" y="762000"/>
            <a:ext cx="7543800" cy="4893647"/>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process is needed to establish initial and follow-up student support and management plans (referred to under CSTAG as “safety plans”).</a:t>
            </a: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r>
              <a:rPr lang="en-US" sz="2400" dirty="0">
                <a:solidFill>
                  <a:schemeClr val="bg2">
                    <a:lumMod val="10000"/>
                  </a:schemeClr>
                </a:solidFill>
                <a:latin typeface="Times New Roman" panose="02020603050405020304" pitchFamily="18" charset="0"/>
                <a:ea typeface="Times New Roman" panose="02020603050405020304" pitchFamily="18" charset="0"/>
              </a:rPr>
              <a:t>It should be established that the threat management team’s responsibility is continual and on-going regarding each threat assessment </a:t>
            </a:r>
            <a:r>
              <a:rPr lang="en-US" sz="2400" dirty="0" smtClean="0">
                <a:solidFill>
                  <a:schemeClr val="bg2">
                    <a:lumMod val="10000"/>
                  </a:schemeClr>
                </a:solidFill>
                <a:latin typeface="Times New Roman" panose="02020603050405020304" pitchFamily="18" charset="0"/>
                <a:ea typeface="Times New Roman" panose="02020603050405020304" pitchFamily="18" charset="0"/>
              </a:rPr>
              <a:t>matter. </a:t>
            </a:r>
            <a:endParaRPr lang="en-US" sz="2400" dirty="0">
              <a:solidFill>
                <a:schemeClr val="bg2">
                  <a:lumMod val="10000"/>
                </a:schemeClr>
              </a:solidFill>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threat management team must monitor the student support and management plan. There needs to be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intervals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established at which the plan’s status and effect is evaluated for each threat level.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70</a:t>
            </a:fld>
            <a:endParaRPr lang="en-US"/>
          </a:p>
        </p:txBody>
      </p:sp>
    </p:spTree>
    <p:extLst>
      <p:ext uri="{BB962C8B-B14F-4D97-AF65-F5344CB8AC3E}">
        <p14:creationId xmlns:p14="http://schemas.microsoft.com/office/powerpoint/2010/main" val="27709837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CA93484-E586-43DB-A5BC-C7A9D552C427}"/>
              </a:ext>
            </a:extLst>
          </p:cNvPr>
          <p:cNvSpPr txBox="1"/>
          <p:nvPr/>
        </p:nvSpPr>
        <p:spPr>
          <a:xfrm>
            <a:off x="838200" y="838200"/>
            <a:ext cx="7467600" cy="4524315"/>
          </a:xfrm>
          <a:prstGeom prst="rect">
            <a:avLst/>
          </a:prstGeom>
          <a:noFill/>
        </p:spPr>
        <p:txBody>
          <a:bodyPr wrap="square">
            <a:spAutoFit/>
          </a:bodyPr>
          <a:lstStyle/>
          <a:p>
            <a:pPr marL="457200"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process should be considered for the threat management team to work with the district’s mental health coordinator to transition the student from threat management to mental health case management where appropriate.</a:t>
            </a: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457200" algn="just"/>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array of services in each community must be identified and updated so that they are readily available to the threat management team for student safety and management plans, etc.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71</a:t>
            </a:fld>
            <a:endParaRPr lang="en-US"/>
          </a:p>
        </p:txBody>
      </p:sp>
    </p:spTree>
    <p:extLst>
      <p:ext uri="{BB962C8B-B14F-4D97-AF65-F5344CB8AC3E}">
        <p14:creationId xmlns:p14="http://schemas.microsoft.com/office/powerpoint/2010/main" val="25208613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2DDFF31-5312-429A-B6C2-98F2EA39E1A0}"/>
              </a:ext>
            </a:extLst>
          </p:cNvPr>
          <p:cNvSpPr txBox="1"/>
          <p:nvPr/>
        </p:nvSpPr>
        <p:spPr>
          <a:xfrm>
            <a:off x="533400" y="1066800"/>
            <a:ext cx="7543800" cy="4893647"/>
          </a:xfrm>
          <a:prstGeom prst="rect">
            <a:avLst/>
          </a:prstGeom>
          <a:noFill/>
        </p:spPr>
        <p:txBody>
          <a:bodyPr wrap="square">
            <a:spAutoFit/>
          </a:bodyPr>
          <a:lstStyle/>
          <a:p>
            <a:pPr marL="457200"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All matters considered by the threat management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team,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regardless of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disposition,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must be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consistently documented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and captured for statistical reporting purposes. </a:t>
            </a:r>
          </a:p>
          <a:p>
            <a:pPr marL="457200" algn="just"/>
            <a:endPar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As an example of the current problem, the Miami-Dade threat management manual states that it is the principal’s discretion whether threats deemed “transient” are reported on the Threat Management Team Report. This results in matters that are actually evaluated not being uniformly captured for statistical purposes.</a:t>
            </a:r>
          </a:p>
          <a:p>
            <a:pPr marL="457200" algn="just"/>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72</a:t>
            </a:fld>
            <a:endParaRPr lang="en-US"/>
          </a:p>
        </p:txBody>
      </p:sp>
    </p:spTree>
    <p:extLst>
      <p:ext uri="{BB962C8B-B14F-4D97-AF65-F5344CB8AC3E}">
        <p14:creationId xmlns:p14="http://schemas.microsoft.com/office/powerpoint/2010/main" val="5293323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A7B1C5F-3F7C-4FF6-AC45-66991B851792}"/>
              </a:ext>
            </a:extLst>
          </p:cNvPr>
          <p:cNvSpPr txBox="1"/>
          <p:nvPr/>
        </p:nvSpPr>
        <p:spPr>
          <a:xfrm>
            <a:off x="460022" y="838200"/>
            <a:ext cx="7924800" cy="3785652"/>
          </a:xfrm>
          <a:prstGeom prst="rect">
            <a:avLst/>
          </a:prstGeom>
          <a:noFill/>
        </p:spPr>
        <p:txBody>
          <a:bodyPr wrap="square">
            <a:spAutoFit/>
          </a:bodyPr>
          <a:lstStyle/>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r>
              <a:rPr lang="en-US" sz="24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In addition to daily review and approval of threat management team decisions, there should some type of annual quality assurance (audit) oversight of the threat management process statewide. </a:t>
            </a: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Information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the threat management system should be exempt from public disclosure under the law. Making it exempt means it can be shared where appropriate with other stakeholders but not publicly disclosed.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73</a:t>
            </a:fld>
            <a:endParaRPr lang="en-US"/>
          </a:p>
        </p:txBody>
      </p:sp>
    </p:spTree>
    <p:extLst>
      <p:ext uri="{BB962C8B-B14F-4D97-AF65-F5344CB8AC3E}">
        <p14:creationId xmlns:p14="http://schemas.microsoft.com/office/powerpoint/2010/main" val="20959909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37D702D-F871-4E88-A1B1-897D74B6EC00}"/>
              </a:ext>
            </a:extLst>
          </p:cNvPr>
          <p:cNvSpPr txBox="1"/>
          <p:nvPr/>
        </p:nvSpPr>
        <p:spPr>
          <a:xfrm>
            <a:off x="800100" y="609600"/>
            <a:ext cx="7543800" cy="5262979"/>
          </a:xfrm>
          <a:prstGeom prst="rect">
            <a:avLst/>
          </a:prstGeom>
          <a:noFill/>
        </p:spPr>
        <p:txBody>
          <a:bodyPr wrap="square">
            <a:spAutoFit/>
          </a:bodyPr>
          <a:lstStyle/>
          <a:p>
            <a:pPr marL="0" marR="0">
              <a:spcBef>
                <a:spcPts val="0"/>
              </a:spcBef>
              <a:spcAft>
                <a:spcPts val="0"/>
              </a:spcAft>
            </a:pP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New Threat Assessment Instrument</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As to the threat assessment instrument, Florida should replace the current CSTAG threat assessment instrument with an instrument that is sustainable and better suited to Florida’s needs.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instrument should be developed by Florida practitioners specifically for Florida schools.  (Technical assistance is available from the USSS National Threat Assessment Center.)</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new instrument needs to provide flexibility in its application and allow for staff discretion where appropriate.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74</a:t>
            </a:fld>
            <a:endParaRPr lang="en-US"/>
          </a:p>
        </p:txBody>
      </p:sp>
    </p:spTree>
    <p:extLst>
      <p:ext uri="{BB962C8B-B14F-4D97-AF65-F5344CB8AC3E}">
        <p14:creationId xmlns:p14="http://schemas.microsoft.com/office/powerpoint/2010/main" val="3472937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2F3E12A-F450-4F21-9523-8F8883D25E5E}"/>
              </a:ext>
            </a:extLst>
          </p:cNvPr>
          <p:cNvSpPr txBox="1"/>
          <p:nvPr/>
        </p:nvSpPr>
        <p:spPr>
          <a:xfrm>
            <a:off x="762000" y="1219200"/>
            <a:ext cx="7620000" cy="3914085"/>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key components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of an effective standardized threat assessment instrument for Florida K-12 schools include: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9144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assessment instrument needs to contain c</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lear and easily applied terms that define threat levels and provides procedures to be used for the investigation of threats.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The assessment instrument should provide interview forms and guidelines for interviews.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75</a:t>
            </a:fld>
            <a:endParaRPr lang="en-US"/>
          </a:p>
        </p:txBody>
      </p:sp>
    </p:spTree>
    <p:extLst>
      <p:ext uri="{BB962C8B-B14F-4D97-AF65-F5344CB8AC3E}">
        <p14:creationId xmlns:p14="http://schemas.microsoft.com/office/powerpoint/2010/main" val="4943409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15B4D64-F010-4625-94E0-89F74FD29FE1}"/>
              </a:ext>
            </a:extLst>
          </p:cNvPr>
          <p:cNvSpPr txBox="1"/>
          <p:nvPr/>
        </p:nvSpPr>
        <p:spPr>
          <a:xfrm>
            <a:off x="800100" y="838200"/>
            <a:ext cx="7543800" cy="5150513"/>
          </a:xfrm>
          <a:prstGeom prst="rect">
            <a:avLst/>
          </a:prstGeom>
          <a:noFill/>
        </p:spPr>
        <p:txBody>
          <a:bodyPr wrap="square">
            <a:spAutoFit/>
          </a:bodyPr>
          <a:lstStyle/>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assessment instrument should identify minimum sources to be queried during the information gathering process (a checklist).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assessment instrument should require responses to key questions to help the team assess the risk and provide guidance regarding aggravating and mitigating factors.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assessment instrument should provide information and decision points to assist in developing and implementing a student safety and management plan with services.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76</a:t>
            </a:fld>
            <a:endParaRPr lang="en-US"/>
          </a:p>
        </p:txBody>
      </p:sp>
    </p:spTree>
    <p:extLst>
      <p:ext uri="{BB962C8B-B14F-4D97-AF65-F5344CB8AC3E}">
        <p14:creationId xmlns:p14="http://schemas.microsoft.com/office/powerpoint/2010/main" val="17681963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FF27C8C-EEEA-4CA1-AC6F-8D966095BDAA}"/>
              </a:ext>
            </a:extLst>
          </p:cNvPr>
          <p:cNvSpPr txBox="1"/>
          <p:nvPr/>
        </p:nvSpPr>
        <p:spPr>
          <a:xfrm>
            <a:off x="800100" y="914400"/>
            <a:ext cx="7543800" cy="3914085"/>
          </a:xfrm>
          <a:prstGeom prst="rect">
            <a:avLst/>
          </a:prstGeom>
          <a:noFill/>
        </p:spPr>
        <p:txBody>
          <a:bodyPr wrap="square">
            <a:spAutoFit/>
          </a:bodyPr>
          <a:lstStyle/>
          <a:p>
            <a:pPr marL="0" marR="0">
              <a:spcBef>
                <a:spcPts val="0"/>
              </a:spcBef>
              <a:spcAft>
                <a:spcPts val="0"/>
              </a:spcAft>
            </a:pP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Statewide </a:t>
            </a: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Information </a:t>
            </a:r>
            <a:r>
              <a:rPr lang="en-US" sz="2400" b="1" u="sng"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Sharing System</a:t>
            </a:r>
          </a:p>
          <a:p>
            <a:pPr marL="0" marR="0" algn="just">
              <a:spcBef>
                <a:spcPts val="0"/>
              </a:spcBef>
              <a:spcAft>
                <a:spcPts val="0"/>
              </a:spcAft>
            </a:pPr>
            <a:endParaRPr lang="en-US" sz="24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addition to the standardized threat assessment process and a new instrument, it is essential that there be a statewide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electronic information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sharing system. Considerations include:</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r>
              <a:rPr lang="en-US" sz="2400" dirty="0">
                <a:solidFill>
                  <a:schemeClr val="bg2">
                    <a:lumMod val="10000"/>
                  </a:schemeClr>
                </a:solidFill>
                <a:effectLst/>
                <a:latin typeface="Times New Roman" panose="02020603050405020304" pitchFamily="18" charset="0"/>
                <a:ea typeface="Times New Roman" panose="02020603050405020304" pitchFamily="18" charset="0"/>
              </a:rPr>
              <a:t>An effective automated threat management system will allow information sharing within and among all school districts and charter schools.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77</a:t>
            </a:fld>
            <a:endParaRPr lang="en-US"/>
          </a:p>
        </p:txBody>
      </p:sp>
    </p:spTree>
    <p:extLst>
      <p:ext uri="{BB962C8B-B14F-4D97-AF65-F5344CB8AC3E}">
        <p14:creationId xmlns:p14="http://schemas.microsoft.com/office/powerpoint/2010/main" val="3570925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8A8E8476-0DCC-455A-899E-C53B91D3D07E}"/>
              </a:ext>
            </a:extLst>
          </p:cNvPr>
          <p:cNvSpPr txBox="1"/>
          <p:nvPr/>
        </p:nvSpPr>
        <p:spPr>
          <a:xfrm>
            <a:off x="152400" y="762000"/>
            <a:ext cx="8077200" cy="4814972"/>
          </a:xfrm>
          <a:prstGeom prst="rect">
            <a:avLst/>
          </a:prstGeom>
          <a:noFill/>
        </p:spPr>
        <p:txBody>
          <a:bodyPr wrap="square">
            <a:spAutoFit/>
          </a:bodyPr>
          <a:lstStyle/>
          <a:p>
            <a:pPr marL="1257300" algn="just">
              <a:lnSpc>
                <a:spcPct val="107000"/>
              </a:lnSpc>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The State should fund a system. </a:t>
            </a:r>
          </a:p>
          <a:p>
            <a:pPr marL="1257300" algn="just">
              <a:lnSpc>
                <a:spcPct val="107000"/>
              </a:lnSpc>
            </a:pPr>
            <a:endParaRPr lang="en-US" sz="2400" dirty="0">
              <a:solidFill>
                <a:schemeClr val="bg2">
                  <a:lumMod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1257300" algn="just">
              <a:lnSpc>
                <a:spcPct val="107000"/>
              </a:lnSpc>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The districts should be able to select their own system as long as it is able to interface with the other systems.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257300" algn="just">
              <a:lnSpc>
                <a:spcPct val="107000"/>
              </a:lnSpc>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New base funding should be provided to each district as part of its Safe School Allocation.</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257300" algn="just">
              <a:lnSpc>
                <a:spcPct val="107000"/>
              </a:lnSpc>
              <a:spcAft>
                <a:spcPts val="800"/>
              </a:spcAft>
            </a:pPr>
            <a:r>
              <a:rPr lang="en-US" sz="2400" dirty="0">
                <a:solidFill>
                  <a:schemeClr val="bg2">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The State should fund integration of the various systems so there is robust and seamless information sharing.    </a:t>
            </a:r>
            <a:endParaRPr lang="en-US" sz="240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78</a:t>
            </a:fld>
            <a:endParaRPr lang="en-US"/>
          </a:p>
        </p:txBody>
      </p:sp>
    </p:spTree>
    <p:extLst>
      <p:ext uri="{BB962C8B-B14F-4D97-AF65-F5344CB8AC3E}">
        <p14:creationId xmlns:p14="http://schemas.microsoft.com/office/powerpoint/2010/main" val="5515912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95E03B4-52AE-4A43-B507-84584A5F52B0}"/>
              </a:ext>
            </a:extLst>
          </p:cNvPr>
          <p:cNvSpPr txBox="1"/>
          <p:nvPr/>
        </p:nvSpPr>
        <p:spPr>
          <a:xfrm>
            <a:off x="762000" y="1219200"/>
            <a:ext cx="7620000" cy="4893647"/>
          </a:xfrm>
          <a:prstGeom prst="rect">
            <a:avLst/>
          </a:prstGeom>
          <a:noFill/>
        </p:spPr>
        <p:txBody>
          <a:bodyPr wrap="square">
            <a:spAutoFit/>
          </a:bodyPr>
          <a:lstStyle/>
          <a:p>
            <a:pPr algn="ctr"/>
            <a:r>
              <a:rPr lang="en-US" sz="2400" b="1" u="sng" dirty="0" smtClean="0">
                <a:solidFill>
                  <a:schemeClr val="bg2">
                    <a:lumMod val="10000"/>
                  </a:schemeClr>
                </a:solidFill>
                <a:effectLst/>
                <a:latin typeface="Times New Roman" panose="02020603050405020304" pitchFamily="18" charset="0"/>
                <a:ea typeface="Times New Roman" panose="02020603050405020304" pitchFamily="18" charset="0"/>
              </a:rPr>
              <a:t>Conclusion  and Recommendations </a:t>
            </a:r>
          </a:p>
          <a:p>
            <a:pPr algn="just"/>
            <a:endParaRPr lang="en-US" sz="2400" dirty="0" smtClean="0">
              <a:solidFill>
                <a:schemeClr val="bg2">
                  <a:lumMod val="10000"/>
                </a:schemeClr>
              </a:solidFill>
              <a:effectLst/>
              <a:latin typeface="Times New Roman" panose="02020603050405020304" pitchFamily="18" charset="0"/>
              <a:ea typeface="Times New Roman" panose="02020603050405020304" pitchFamily="18" charset="0"/>
            </a:endParaRPr>
          </a:p>
          <a:p>
            <a:pPr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In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sum, to have a highly effective threat management system, Florida needs:</a:t>
            </a:r>
          </a:p>
          <a:p>
            <a:pPr algn="just"/>
            <a:endParaRPr lang="en-US" sz="2400" dirty="0" smtClean="0">
              <a:solidFill>
                <a:schemeClr val="bg2">
                  <a:lumMod val="10000"/>
                </a:schemeClr>
              </a:solidFill>
              <a:latin typeface="Times New Roman" panose="02020603050405020304" pitchFamily="18" charset="0"/>
            </a:endParaRPr>
          </a:p>
          <a:p>
            <a:pPr algn="just"/>
            <a:r>
              <a:rPr lang="en-US" sz="2400" dirty="0" smtClean="0">
                <a:solidFill>
                  <a:schemeClr val="bg2">
                    <a:lumMod val="10000"/>
                  </a:schemeClr>
                </a:solidFill>
                <a:latin typeface="Times New Roman" panose="02020603050405020304" pitchFamily="18" charset="0"/>
              </a:rPr>
              <a:t>A </a:t>
            </a:r>
            <a:r>
              <a:rPr lang="en-US" sz="2400" dirty="0">
                <a:solidFill>
                  <a:schemeClr val="bg2">
                    <a:lumMod val="10000"/>
                  </a:schemeClr>
                </a:solidFill>
                <a:latin typeface="Times New Roman" panose="02020603050405020304" pitchFamily="18" charset="0"/>
              </a:rPr>
              <a:t>new threat assessment instrument.</a:t>
            </a:r>
          </a:p>
          <a:p>
            <a:pPr algn="just"/>
            <a:endParaRPr lang="en-US" sz="2400" dirty="0">
              <a:solidFill>
                <a:schemeClr val="bg2">
                  <a:lumMod val="10000"/>
                </a:schemeClr>
              </a:solidFill>
              <a:latin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rPr>
              <a:t>A consistent and mandated statewide threat management process with robust personnel </a:t>
            </a:r>
            <a:r>
              <a:rPr lang="en-US" sz="2400" dirty="0" smtClean="0">
                <a:solidFill>
                  <a:schemeClr val="bg2">
                    <a:lumMod val="10000"/>
                  </a:schemeClr>
                </a:solidFill>
                <a:latin typeface="Times New Roman" panose="02020603050405020304" pitchFamily="18" charset="0"/>
              </a:rPr>
              <a:t>training and standardized accountability measures.</a:t>
            </a:r>
            <a:endParaRPr lang="en-US" sz="2400" dirty="0">
              <a:solidFill>
                <a:schemeClr val="bg2">
                  <a:lumMod val="10000"/>
                </a:schemeClr>
              </a:solidFill>
              <a:latin typeface="Times New Roman" panose="02020603050405020304" pitchFamily="18" charset="0"/>
            </a:endParaRPr>
          </a:p>
          <a:p>
            <a:pPr algn="just"/>
            <a:endParaRPr lang="en-US" sz="2400" dirty="0">
              <a:solidFill>
                <a:schemeClr val="bg2">
                  <a:lumMod val="10000"/>
                </a:schemeClr>
              </a:solidFill>
              <a:latin typeface="Times New Roman" panose="02020603050405020304" pitchFamily="18" charset="0"/>
            </a:endParaRPr>
          </a:p>
          <a:p>
            <a:pPr algn="just"/>
            <a:r>
              <a:rPr lang="en-US" sz="2400" dirty="0">
                <a:solidFill>
                  <a:schemeClr val="bg2">
                    <a:lumMod val="10000"/>
                  </a:schemeClr>
                </a:solidFill>
                <a:latin typeface="Times New Roman" panose="02020603050405020304" pitchFamily="18" charset="0"/>
              </a:rPr>
              <a:t>A </a:t>
            </a:r>
            <a:r>
              <a:rPr lang="en-US" sz="2400" dirty="0" smtClean="0">
                <a:solidFill>
                  <a:schemeClr val="bg2">
                    <a:lumMod val="10000"/>
                  </a:schemeClr>
                </a:solidFill>
                <a:latin typeface="Times New Roman" panose="02020603050405020304" pitchFamily="18" charset="0"/>
              </a:rPr>
              <a:t>State </a:t>
            </a:r>
            <a:r>
              <a:rPr lang="en-US" sz="2400" dirty="0">
                <a:solidFill>
                  <a:schemeClr val="bg2">
                    <a:lumMod val="10000"/>
                  </a:schemeClr>
                </a:solidFill>
                <a:latin typeface="Times New Roman" panose="02020603050405020304" pitchFamily="18" charset="0"/>
              </a:rPr>
              <a:t>funded statewide threat management information sharing system</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79</a:t>
            </a:fld>
            <a:endParaRPr lang="en-US"/>
          </a:p>
        </p:txBody>
      </p:sp>
    </p:spTree>
    <p:extLst>
      <p:ext uri="{BB962C8B-B14F-4D97-AF65-F5344CB8AC3E}">
        <p14:creationId xmlns:p14="http://schemas.microsoft.com/office/powerpoint/2010/main" val="30602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3371145-13A8-4A7F-8558-06820A254126}"/>
              </a:ext>
            </a:extLst>
          </p:cNvPr>
          <p:cNvSpPr txBox="1"/>
          <p:nvPr/>
        </p:nvSpPr>
        <p:spPr>
          <a:xfrm>
            <a:off x="838200" y="1143000"/>
            <a:ext cx="7543800" cy="2677656"/>
          </a:xfrm>
          <a:prstGeom prst="rect">
            <a:avLst/>
          </a:prstGeom>
          <a:noFill/>
        </p:spPr>
        <p:txBody>
          <a:bodyPr wrap="square">
            <a:spAutoFit/>
          </a:bodyPr>
          <a:lstStyle/>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the Commission’s August 2022 meeting, we received a detailed report analyzing the most recent threat management data as reported by Florida’s 67 school districts.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Threat Management Committee reviewed the same statistical analysis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that the Commission reviewed for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2019/2020 and 2020/2021 school years.</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8</a:t>
            </a:fld>
            <a:endParaRPr lang="en-US"/>
          </a:p>
        </p:txBody>
      </p:sp>
    </p:spTree>
    <p:extLst>
      <p:ext uri="{BB962C8B-B14F-4D97-AF65-F5344CB8AC3E}">
        <p14:creationId xmlns:p14="http://schemas.microsoft.com/office/powerpoint/2010/main" val="19318873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95E03B4-52AE-4A43-B507-84584A5F52B0}"/>
              </a:ext>
            </a:extLst>
          </p:cNvPr>
          <p:cNvSpPr txBox="1"/>
          <p:nvPr/>
        </p:nvSpPr>
        <p:spPr>
          <a:xfrm>
            <a:off x="838200" y="2362200"/>
            <a:ext cx="7620000" cy="1200329"/>
          </a:xfrm>
          <a:prstGeom prst="rect">
            <a:avLst/>
          </a:prstGeom>
          <a:noFill/>
        </p:spPr>
        <p:txBody>
          <a:bodyPr wrap="square">
            <a:spAutoFit/>
          </a:bodyPr>
          <a:lstStyle/>
          <a:p>
            <a:pPr algn="ctr"/>
            <a:r>
              <a:rPr lang="en-US" sz="5400" dirty="0" smtClean="0">
                <a:solidFill>
                  <a:schemeClr val="bg2">
                    <a:lumMod val="10000"/>
                  </a:schemeClr>
                </a:solidFill>
                <a:effectLst/>
                <a:latin typeface="Times New Roman" panose="02020603050405020304" pitchFamily="18" charset="0"/>
                <a:ea typeface="Times New Roman" panose="02020603050405020304" pitchFamily="18" charset="0"/>
              </a:rPr>
              <a:t>Questions?</a:t>
            </a:r>
            <a:r>
              <a:rPr lang="en-US" sz="7200" dirty="0" smtClean="0">
                <a:solidFill>
                  <a:schemeClr val="bg2">
                    <a:lumMod val="10000"/>
                  </a:schemeClr>
                </a:solidFill>
                <a:effectLst/>
                <a:latin typeface="Times New Roman" panose="02020603050405020304" pitchFamily="18" charset="0"/>
                <a:ea typeface="Times New Roman" panose="02020603050405020304" pitchFamily="18" charset="0"/>
              </a:rPr>
              <a:t> </a:t>
            </a:r>
            <a:endParaRPr lang="en-US" sz="72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80</a:t>
            </a:fld>
            <a:endParaRPr lang="en-US"/>
          </a:p>
        </p:txBody>
      </p:sp>
    </p:spTree>
    <p:extLst>
      <p:ext uri="{BB962C8B-B14F-4D97-AF65-F5344CB8AC3E}">
        <p14:creationId xmlns:p14="http://schemas.microsoft.com/office/powerpoint/2010/main" val="51196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3FE902-41B4-456F-998E-0E24A947C8FD}"/>
              </a:ext>
            </a:extLst>
          </p:cNvPr>
          <p:cNvSpPr txBox="1"/>
          <p:nvPr/>
        </p:nvSpPr>
        <p:spPr>
          <a:xfrm>
            <a:off x="762000" y="1371600"/>
            <a:ext cx="7620000" cy="3416320"/>
          </a:xfrm>
          <a:prstGeom prst="rect">
            <a:avLst/>
          </a:prstGeom>
          <a:noFill/>
        </p:spPr>
        <p:txBody>
          <a:bodyPr wrap="square">
            <a:spAutoFit/>
          </a:bodyPr>
          <a:lstStyle/>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 recap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and update a </a:t>
            </a: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bit of the data: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Miami-Dade School District has 500 schools and 350,000 students. For the 2020/2021 school year Miami-Dade reported that it conducted 277 threat assessments.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4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Recent data shows that for the 2021/2022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school year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Miami-Dade reported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that it conducted </a:t>
            </a:r>
            <a:r>
              <a:rPr lang="en-US" sz="2400" dirty="0" smtClean="0">
                <a:solidFill>
                  <a:schemeClr val="bg2">
                    <a:lumMod val="10000"/>
                  </a:schemeClr>
                </a:solidFill>
                <a:effectLst/>
                <a:latin typeface="Times New Roman" panose="02020603050405020304" pitchFamily="18" charset="0"/>
                <a:ea typeface="Times New Roman" panose="02020603050405020304" pitchFamily="18" charset="0"/>
              </a:rPr>
              <a:t>359 </a:t>
            </a:r>
            <a:r>
              <a:rPr lang="en-US" sz="2400" dirty="0">
                <a:solidFill>
                  <a:schemeClr val="bg2">
                    <a:lumMod val="10000"/>
                  </a:schemeClr>
                </a:solidFill>
                <a:effectLst/>
                <a:latin typeface="Times New Roman" panose="02020603050405020304" pitchFamily="18" charset="0"/>
                <a:ea typeface="Times New Roman" panose="02020603050405020304" pitchFamily="18" charset="0"/>
              </a:rPr>
              <a:t>threat assessments.</a:t>
            </a:r>
            <a:endParaRPr lang="en-US" sz="2400" dirty="0">
              <a:solidFill>
                <a:schemeClr val="bg2">
                  <a:lumMod val="10000"/>
                </a:schemeClr>
              </a:solidFill>
            </a:endParaRPr>
          </a:p>
        </p:txBody>
      </p:sp>
      <p:sp>
        <p:nvSpPr>
          <p:cNvPr id="2" name="Slide Number Placeholder 1"/>
          <p:cNvSpPr>
            <a:spLocks noGrp="1"/>
          </p:cNvSpPr>
          <p:nvPr>
            <p:ph type="sldNum" sz="quarter" idx="12"/>
          </p:nvPr>
        </p:nvSpPr>
        <p:spPr/>
        <p:txBody>
          <a:bodyPr/>
          <a:lstStyle/>
          <a:p>
            <a:fld id="{E2FFBA2A-4FFA-49FA-A149-BEB684D6AFA2}" type="slidenum">
              <a:rPr lang="en-US" smtClean="0"/>
              <a:t>9</a:t>
            </a:fld>
            <a:endParaRPr lang="en-US"/>
          </a:p>
        </p:txBody>
      </p:sp>
    </p:spTree>
    <p:extLst>
      <p:ext uri="{BB962C8B-B14F-4D97-AF65-F5344CB8AC3E}">
        <p14:creationId xmlns:p14="http://schemas.microsoft.com/office/powerpoint/2010/main" val="3626572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Custom 1">
      <a:dk1>
        <a:srgbClr val="EAEAEA"/>
      </a:dk1>
      <a:lt1>
        <a:sysClr val="window" lastClr="FFFFFF"/>
      </a:lt1>
      <a:dk2>
        <a:srgbClr val="DEDEE0"/>
      </a:dk2>
      <a:lt2>
        <a:srgbClr val="DEDEE0"/>
      </a:lt2>
      <a:accent1>
        <a:srgbClr val="810000"/>
      </a:accent1>
      <a:accent2>
        <a:srgbClr val="003300"/>
      </a:accent2>
      <a:accent3>
        <a:srgbClr val="AC956E"/>
      </a:accent3>
      <a:accent4>
        <a:srgbClr val="808DA9"/>
      </a:accent4>
      <a:accent5>
        <a:srgbClr val="424E5B"/>
      </a:accent5>
      <a:accent6>
        <a:srgbClr val="730E00"/>
      </a:accent6>
      <a:hlink>
        <a:srgbClr val="730E00"/>
      </a:hlink>
      <a:folHlink>
        <a:srgbClr val="730E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Newsprint</Template>
  <TotalTime>2945</TotalTime>
  <Words>3721</Words>
  <Application>Microsoft Office PowerPoint</Application>
  <PresentationFormat>On-screen Show (4:3)</PresentationFormat>
  <Paragraphs>600</Paragraphs>
  <Slides>80</Slides>
  <Notes>80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80</vt:i4>
      </vt:variant>
    </vt:vector>
  </HeadingPairs>
  <TitlesOfParts>
    <vt:vector size="84" baseType="lpstr">
      <vt:lpstr>Arial</vt:lpstr>
      <vt:lpstr>Calibri</vt:lpstr>
      <vt:lpstr>Times New Roman</vt:lpstr>
      <vt:lpstr>NewsPrint</vt:lpstr>
      <vt:lpstr>MSD Commission Threat Management Committee  Report and Recommendations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Department of Law Enforcement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Ashton</dc:creator>
  <cp:lastModifiedBy>Gualtieri,Robert</cp:lastModifiedBy>
  <cp:revision>91</cp:revision>
  <cp:lastPrinted>2022-11-10T19:57:07Z</cp:lastPrinted>
  <dcterms:created xsi:type="dcterms:W3CDTF">2018-04-06T16:45:34Z</dcterms:created>
  <dcterms:modified xsi:type="dcterms:W3CDTF">2022-11-13T17:18:18Z</dcterms:modified>
</cp:coreProperties>
</file>