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7" r:id="rId3"/>
    <p:sldId id="363" r:id="rId4"/>
    <p:sldId id="364" r:id="rId5"/>
    <p:sldId id="365" r:id="rId6"/>
    <p:sldId id="366" r:id="rId7"/>
    <p:sldId id="379" r:id="rId8"/>
    <p:sldId id="368" r:id="rId9"/>
    <p:sldId id="369" r:id="rId10"/>
    <p:sldId id="370" r:id="rId11"/>
    <p:sldId id="371" r:id="rId12"/>
    <p:sldId id="372" r:id="rId13"/>
    <p:sldId id="373" r:id="rId14"/>
    <p:sldId id="374" r:id="rId15"/>
    <p:sldId id="375" r:id="rId16"/>
    <p:sldId id="376" r:id="rId17"/>
    <p:sldId id="377" r:id="rId18"/>
    <p:sldId id="3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5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0" autoAdjust="0"/>
    <p:restoredTop sz="94660"/>
  </p:normalViewPr>
  <p:slideViewPr>
    <p:cSldViewPr snapToGrid="0">
      <p:cViewPr varScale="1">
        <p:scale>
          <a:sx n="109" d="100"/>
          <a:sy n="109" d="100"/>
        </p:scale>
        <p:origin x="1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01AF14-FBA9-4554-B0D2-DD5A8ABE14E1}"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362480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1AF14-FBA9-4554-B0D2-DD5A8ABE14E1}"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321833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1AF14-FBA9-4554-B0D2-DD5A8ABE14E1}"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344787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1AF14-FBA9-4554-B0D2-DD5A8ABE14E1}"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15306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1AF14-FBA9-4554-B0D2-DD5A8ABE14E1}"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99238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01AF14-FBA9-4554-B0D2-DD5A8ABE14E1}"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309383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01AF14-FBA9-4554-B0D2-DD5A8ABE14E1}"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251055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01AF14-FBA9-4554-B0D2-DD5A8ABE14E1}"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101398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1AF14-FBA9-4554-B0D2-DD5A8ABE14E1}"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265955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1AF14-FBA9-4554-B0D2-DD5A8ABE14E1}"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22914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1AF14-FBA9-4554-B0D2-DD5A8ABE14E1}"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D1421-AF3E-448B-AC9A-2806EA85A2B9}" type="slidenum">
              <a:rPr lang="en-US" smtClean="0"/>
              <a:t>‹#›</a:t>
            </a:fld>
            <a:endParaRPr lang="en-US"/>
          </a:p>
        </p:txBody>
      </p:sp>
    </p:spTree>
    <p:extLst>
      <p:ext uri="{BB962C8B-B14F-4D97-AF65-F5344CB8AC3E}">
        <p14:creationId xmlns:p14="http://schemas.microsoft.com/office/powerpoint/2010/main" val="406232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1AF14-FBA9-4554-B0D2-DD5A8ABE14E1}" type="datetimeFigureOut">
              <a:rPr lang="en-US" smtClean="0"/>
              <a:t>7/18/2024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D1421-AF3E-448B-AC9A-2806EA85A2B9}" type="slidenum">
              <a:rPr lang="en-US" smtClean="0"/>
              <a:t>‹#›</a:t>
            </a:fld>
            <a:endParaRPr lang="en-US"/>
          </a:p>
        </p:txBody>
      </p:sp>
    </p:spTree>
    <p:extLst>
      <p:ext uri="{BB962C8B-B14F-4D97-AF65-F5344CB8AC3E}">
        <p14:creationId xmlns:p14="http://schemas.microsoft.com/office/powerpoint/2010/main" val="130521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ilding with trees in the background&#10;&#10;Description automatically generated">
            <a:extLst>
              <a:ext uri="{FF2B5EF4-FFF2-40B4-BE49-F238E27FC236}">
                <a16:creationId xmlns:a16="http://schemas.microsoft.com/office/drawing/2014/main" id="{4CC15D9E-762E-90CA-554E-DC03C4DC718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5625"/>
          <a:stretch/>
        </p:blipFill>
        <p:spPr>
          <a:xfrm>
            <a:off x="-2" y="-1"/>
            <a:ext cx="12192002" cy="6858001"/>
          </a:xfrm>
          <a:prstGeom prst="rect">
            <a:avLst/>
          </a:prstGeom>
        </p:spPr>
      </p:pic>
      <p:grpSp>
        <p:nvGrpSpPr>
          <p:cNvPr id="4" name="Group 3">
            <a:extLst>
              <a:ext uri="{FF2B5EF4-FFF2-40B4-BE49-F238E27FC236}">
                <a16:creationId xmlns:a16="http://schemas.microsoft.com/office/drawing/2014/main" id="{37168881-45FE-E7E4-F099-4BE565737432}"/>
              </a:ext>
            </a:extLst>
          </p:cNvPr>
          <p:cNvGrpSpPr/>
          <p:nvPr/>
        </p:nvGrpSpPr>
        <p:grpSpPr>
          <a:xfrm>
            <a:off x="0" y="4925533"/>
            <a:ext cx="12192000" cy="1569660"/>
            <a:chOff x="-2" y="4596982"/>
            <a:chExt cx="12192000" cy="1569660"/>
          </a:xfrm>
        </p:grpSpPr>
        <p:sp>
          <p:nvSpPr>
            <p:cNvPr id="6" name="Rectangle 5"/>
            <p:cNvSpPr/>
            <p:nvPr/>
          </p:nvSpPr>
          <p:spPr>
            <a:xfrm>
              <a:off x="-2" y="4596982"/>
              <a:ext cx="12192000" cy="1569660"/>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38629" y="4596982"/>
              <a:ext cx="10314738" cy="1569660"/>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 &amp; SECURITY FOR FLORIDA’S PRIVATE SCHOOLS</a:t>
              </a:r>
            </a:p>
          </p:txBody>
        </p:sp>
      </p:grpSp>
      <p:grpSp>
        <p:nvGrpSpPr>
          <p:cNvPr id="21" name="Group 20">
            <a:extLst>
              <a:ext uri="{FF2B5EF4-FFF2-40B4-BE49-F238E27FC236}">
                <a16:creationId xmlns:a16="http://schemas.microsoft.com/office/drawing/2014/main" id="{BA0630DE-CA32-C147-1836-D10566C0CA56}"/>
              </a:ext>
            </a:extLst>
          </p:cNvPr>
          <p:cNvGrpSpPr/>
          <p:nvPr/>
        </p:nvGrpSpPr>
        <p:grpSpPr>
          <a:xfrm>
            <a:off x="-1" y="31714"/>
            <a:ext cx="12192000" cy="874076"/>
            <a:chOff x="-1" y="31714"/>
            <a:chExt cx="12192000" cy="874076"/>
          </a:xfrm>
        </p:grpSpPr>
        <p:sp>
          <p:nvSpPr>
            <p:cNvPr id="18" name="Rectangle 17">
              <a:extLst>
                <a:ext uri="{FF2B5EF4-FFF2-40B4-BE49-F238E27FC236}">
                  <a16:creationId xmlns:a16="http://schemas.microsoft.com/office/drawing/2014/main" id="{6D099B96-B32B-E05C-F475-8EF4EF3BD1B7}"/>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6DA785D-AEF3-8FAF-76FA-36A10CC2B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20" name="TextBox 19">
              <a:extLst>
                <a:ext uri="{FF2B5EF4-FFF2-40B4-BE49-F238E27FC236}">
                  <a16:creationId xmlns:a16="http://schemas.microsoft.com/office/drawing/2014/main" id="{F993D69B-2A0E-4629-9476-B5CA4093F2AC}"/>
                </a:ext>
              </a:extLst>
            </p:cNvPr>
            <p:cNvSpPr txBox="1"/>
            <p:nvPr/>
          </p:nvSpPr>
          <p:spPr>
            <a:xfrm>
              <a:off x="1559124" y="120844"/>
              <a:ext cx="90737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6121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4" y="1399698"/>
            <a:ext cx="10461429" cy="405860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Deputies help the schools establish a comprehensive active assailant response plan that includes a policy, training for students and staff, and development of and support for regular drills.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Effective training requires “muscle memory” and regular training is a crucial component of effective school safety.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We know that people react how they train, and in the case of an active assailant on campus, if schools don’t have a response plan and people don’t regularly train on it, they will not react or certainly not react effectively.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“Failing to plan is planning to fail.”</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An active assailant response plan and drills are essential.</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3"/>
            <a:ext cx="12192000" cy="874076"/>
            <a:chOff x="-1" y="31713"/>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 y="31713"/>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5586"/>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ASSAILANT POLICY, PLAN, &amp; DRILLS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1400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1665194" y="1535875"/>
            <a:ext cx="8861612" cy="3922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260511" y="147203"/>
              <a:ext cx="967097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ASSAILANT PRESENTATION	</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B3A74866-02E6-7C40-66A4-982D16A45747}"/>
              </a:ext>
            </a:extLst>
          </p:cNvPr>
          <p:cNvPicPr>
            <a:picLocks noChangeAspect="1"/>
          </p:cNvPicPr>
          <p:nvPr/>
        </p:nvPicPr>
        <p:blipFill>
          <a:blip r:embed="rId3"/>
          <a:stretch>
            <a:fillRect/>
          </a:stretch>
        </p:blipFill>
        <p:spPr>
          <a:xfrm>
            <a:off x="2918678" y="927595"/>
            <a:ext cx="6354640" cy="342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30C870A0-977A-5FC9-0D58-934167B76B56}"/>
              </a:ext>
            </a:extLst>
          </p:cNvPr>
          <p:cNvSpPr txBox="1"/>
          <p:nvPr/>
        </p:nvSpPr>
        <p:spPr>
          <a:xfrm>
            <a:off x="548641" y="4465208"/>
            <a:ext cx="11338560" cy="1815882"/>
          </a:xfrm>
          <a:prstGeom prst="rect">
            <a:avLst/>
          </a:prstGeom>
          <a:noFill/>
        </p:spPr>
        <p:txBody>
          <a:bodyPr wrap="square" rtlCol="0">
            <a:spAutoFit/>
          </a:bodyPr>
          <a:lstStyle/>
          <a:p>
            <a:r>
              <a:rPr lang="en-US" sz="2800" dirty="0"/>
              <a:t>Mass Casualty Planning Unit Detectives provide school staff members with a comprehensive PowerPoint presentation related to best practices learned pertaining to sight hardening, mitigation, hard corners, evacuations routes, and rally points.</a:t>
            </a:r>
          </a:p>
        </p:txBody>
      </p:sp>
    </p:spTree>
    <p:extLst>
      <p:ext uri="{BB962C8B-B14F-4D97-AF65-F5344CB8AC3E}">
        <p14:creationId xmlns:p14="http://schemas.microsoft.com/office/powerpoint/2010/main" val="42787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665538" y="1346807"/>
            <a:ext cx="10539435" cy="416438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Florida law requires a Safe School Officer (SSO) on all 4,000 </a:t>
            </a:r>
            <a:r>
              <a:rPr lang="en-US" sz="2200" i="1" dirty="0">
                <a:solidFill>
                  <a:srgbClr val="1C3C2A"/>
                </a:solidFill>
                <a:cs typeface="Arial" panose="020B0604020202020204" pitchFamily="34" charset="0"/>
              </a:rPr>
              <a:t>public</a:t>
            </a:r>
            <a:r>
              <a:rPr lang="en-US" sz="2200" dirty="0">
                <a:solidFill>
                  <a:srgbClr val="1C3C2A"/>
                </a:solidFill>
                <a:cs typeface="Arial" panose="020B0604020202020204" pitchFamily="34" charset="0"/>
              </a:rPr>
              <a:t> school campuses in the state. This is accomplished by having a law enforcement officer (SRO) or a Guardian on every school campus.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Starting in 2023, Florida law permits Guardians on all Florida K-12 </a:t>
            </a:r>
            <a:r>
              <a:rPr lang="en-US" sz="2200" i="1" dirty="0">
                <a:solidFill>
                  <a:srgbClr val="1C3C2A"/>
                </a:solidFill>
                <a:cs typeface="Arial" panose="020B0604020202020204" pitchFamily="34" charset="0"/>
              </a:rPr>
              <a:t>private</a:t>
            </a:r>
            <a:r>
              <a:rPr lang="en-US" sz="2200" dirty="0">
                <a:solidFill>
                  <a:srgbClr val="1C3C2A"/>
                </a:solidFill>
                <a:cs typeface="Arial" panose="020B0604020202020204" pitchFamily="34" charset="0"/>
              </a:rPr>
              <a:t> school campuses. Prior to that, a private school’s only options were a paid police officer or security guard if they wanted an armed person on campus.</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Guardians may be uniformed personnel or in plain clothes.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They may be fulltime Guardians, or they may be existing school employees who perform the function as a collateral responsibility.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requirements for Guardians at private schools mirror those at public schools.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1294"/>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GUARDIAN PROGRAM</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085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7667" y="1171709"/>
            <a:ext cx="10432915" cy="451458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Under Florida law, the Guardian academy is about a month long and is a </a:t>
            </a:r>
            <a:r>
              <a:rPr lang="en-US" sz="2200" i="1" dirty="0">
                <a:solidFill>
                  <a:srgbClr val="1C3C2A"/>
                </a:solidFill>
                <a:cs typeface="Arial" panose="020B0604020202020204" pitchFamily="34" charset="0"/>
              </a:rPr>
              <a:t>minimum</a:t>
            </a:r>
            <a:r>
              <a:rPr lang="en-US" sz="2200" dirty="0">
                <a:solidFill>
                  <a:srgbClr val="1C3C2A"/>
                </a:solidFill>
                <a:cs typeface="Arial" panose="020B0604020202020204" pitchFamily="34" charset="0"/>
              </a:rPr>
              <a:t> of 144 hours.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To qualify, the person must be employed by the school and appointed and trained by the sheriff.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City police departments cannot approve or train Guardians.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In Pinellas County, we issue the private school Guardians guns and related equipment at no cost to the school ensuring firearm consistently.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Guardians are also issued police radios so they can communicate directly with law enforcement agencies responding to an incident at the school.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We have a dedicated School Guardian Unit that works with the private school Guardians on a regular basis.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7203"/>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GUARDIAN PROGRAM (CONT’D)</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6459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7396" y="1656683"/>
            <a:ext cx="5288604" cy="35515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Many private school employees in Pinellas County have successfully completed our Guardian academy and are in place at private schools across the county.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Across Florida, sheriffs in about 18 of the 67 counties have trained and certified Guardians who are in place at private schools in their counties.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36258"/>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GUARDIAN PROGRAM (CONT’D)</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3" name="Picture 2" descr="A person in a yellow shirt&#10;&#10;Description automatically generated">
            <a:extLst>
              <a:ext uri="{FF2B5EF4-FFF2-40B4-BE49-F238E27FC236}">
                <a16:creationId xmlns:a16="http://schemas.microsoft.com/office/drawing/2014/main" id="{02CB14A1-AFE1-F35F-F419-640D033C3E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243"/>
          <a:stretch/>
        </p:blipFill>
        <p:spPr>
          <a:xfrm>
            <a:off x="6600217" y="1532287"/>
            <a:ext cx="4649821" cy="3793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27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4" y="1225211"/>
            <a:ext cx="10462097" cy="440757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Florida law has required threat management teams in every public school since March of 2018. They are not required in private schools and have, for the most part, not existed in private schools across the state.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Using a version of the Florida Model modified for private schools, we establish and provide ongoing support for a threat management program at private schools across the county.</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We provide the training and structure for the threat management program.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school must provide the personnel to staff the team (i.e., administrator or teacher). We provide the law enforcement officer. If the school does not have a mental health professional, we will provide one from our Mental Health Unit to participate on the team.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751" y="145586"/>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THREAT MANAGEMENT</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5878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7667" y="2110354"/>
            <a:ext cx="5298333" cy="30842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pPr>
            <a:r>
              <a:rPr lang="en-US" sz="2200" dirty="0">
                <a:solidFill>
                  <a:srgbClr val="1C3C2A"/>
                </a:solidFill>
                <a:cs typeface="Arial" panose="020B0604020202020204" pitchFamily="34" charset="0"/>
              </a:rPr>
              <a:t>The private school safety and security program includes:</a:t>
            </a:r>
            <a:br>
              <a:rPr lang="en-US" sz="2200" b="1" dirty="0">
                <a:solidFill>
                  <a:srgbClr val="1C3C2A"/>
                </a:solidFill>
                <a:cs typeface="Arial" panose="020B0604020202020204" pitchFamily="34" charset="0"/>
              </a:rPr>
            </a:br>
            <a:endParaRPr lang="en-US" sz="2200" b="1" dirty="0">
              <a:solidFill>
                <a:srgbClr val="1C3C2A"/>
              </a:solidFill>
              <a:cs typeface="Arial" panose="020B0604020202020204" pitchFamily="34" charset="0"/>
            </a:endParaRPr>
          </a:p>
          <a:p>
            <a:pPr marL="457200" indent="-457200" algn="l">
              <a:lnSpc>
                <a:spcPct val="110000"/>
              </a:lnSpc>
              <a:buAutoNum type="arabicParenR"/>
            </a:pPr>
            <a:r>
              <a:rPr lang="en-US" sz="2200" b="1" dirty="0">
                <a:solidFill>
                  <a:srgbClr val="1C3C2A"/>
                </a:solidFill>
                <a:cs typeface="Arial" panose="020B0604020202020204" pitchFamily="34" charset="0"/>
              </a:rPr>
              <a:t>Physical Site Security Assessments</a:t>
            </a:r>
          </a:p>
          <a:p>
            <a:pPr marL="457200" indent="-457200" algn="l">
              <a:lnSpc>
                <a:spcPct val="110000"/>
              </a:lnSpc>
              <a:buAutoNum type="arabicParenR"/>
            </a:pPr>
            <a:r>
              <a:rPr lang="en-US" sz="2200" b="1" dirty="0">
                <a:solidFill>
                  <a:srgbClr val="1C3C2A"/>
                </a:solidFill>
                <a:cs typeface="Arial" panose="020B0604020202020204" pitchFamily="34" charset="0"/>
              </a:rPr>
              <a:t>Active Assailant Policy, Plan, and Drills </a:t>
            </a:r>
          </a:p>
          <a:p>
            <a:pPr marL="457200" indent="-457200" algn="l">
              <a:lnSpc>
                <a:spcPct val="110000"/>
              </a:lnSpc>
              <a:buAutoNum type="arabicParenR"/>
            </a:pPr>
            <a:r>
              <a:rPr lang="en-US" sz="2200" b="1" dirty="0">
                <a:solidFill>
                  <a:srgbClr val="1C3C2A"/>
                </a:solidFill>
                <a:cs typeface="Arial" panose="020B0604020202020204" pitchFamily="34" charset="0"/>
              </a:rPr>
              <a:t>Guardian Program</a:t>
            </a:r>
          </a:p>
          <a:p>
            <a:pPr marL="457200" indent="-457200" algn="l">
              <a:lnSpc>
                <a:spcPct val="110000"/>
              </a:lnSpc>
              <a:buAutoNum type="arabicParenR"/>
            </a:pPr>
            <a:r>
              <a:rPr lang="en-US" sz="2200" b="1" dirty="0">
                <a:solidFill>
                  <a:srgbClr val="1C3C2A"/>
                </a:solidFill>
                <a:cs typeface="Arial" panose="020B0604020202020204" pitchFamily="34" charset="0"/>
              </a:rPr>
              <a:t>Threat Management Teams</a:t>
            </a:r>
            <a:endParaRPr lang="en-US" sz="2200" dirty="0">
              <a:solidFill>
                <a:srgbClr val="1C3C2A"/>
              </a:solidFill>
              <a:cs typeface="Arial" panose="020B0604020202020204" pitchFamily="34" charset="0"/>
            </a:endParaRP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355514" y="147203"/>
              <a:ext cx="948097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RECAP</a:t>
              </a: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8" name="Picture 7" descr="A hand placing a piece of wood cubes with a recap logo&#10;&#10;Description automatically generated">
            <a:extLst>
              <a:ext uri="{FF2B5EF4-FFF2-40B4-BE49-F238E27FC236}">
                <a16:creationId xmlns:a16="http://schemas.microsoft.com/office/drawing/2014/main" id="{2E21F9AA-4D69-60CA-F3EC-29E992BEB9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830"/>
          <a:stretch/>
        </p:blipFill>
        <p:spPr>
          <a:xfrm>
            <a:off x="6464030" y="2174586"/>
            <a:ext cx="3740286" cy="2956577"/>
          </a:xfrm>
          <a:prstGeom prst="rect">
            <a:avLst/>
          </a:prstGeom>
        </p:spPr>
      </p:pic>
    </p:spTree>
    <p:extLst>
      <p:ext uri="{BB962C8B-B14F-4D97-AF65-F5344CB8AC3E}">
        <p14:creationId xmlns:p14="http://schemas.microsoft.com/office/powerpoint/2010/main" val="61812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4" y="1878572"/>
            <a:ext cx="5341723" cy="31008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pPr>
            <a:r>
              <a:rPr lang="en-US" sz="2200" dirty="0">
                <a:solidFill>
                  <a:srgbClr val="1C3C2A"/>
                </a:solidFill>
                <a:cs typeface="Arial" panose="020B0604020202020204" pitchFamily="34" charset="0"/>
              </a:rPr>
              <a:t>House Bill 1473 passed during the 2024 Legislative Session and provides $5 million in state funding through the Florida Department of Law Enforcement (FDLE) for sheriff’s offices and police departments across the state to implement these school safety program components at private schools. </a:t>
            </a: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095738" y="145586"/>
              <a:ext cx="1028249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HOUSE BILL 1473</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3" name="Picture 2" descr="A white building with a dome and flags on top&#10;&#10;Description automatically generated">
            <a:extLst>
              <a:ext uri="{FF2B5EF4-FFF2-40B4-BE49-F238E27FC236}">
                <a16:creationId xmlns:a16="http://schemas.microsoft.com/office/drawing/2014/main" id="{7CD5F327-DC2E-FA6B-B800-EF3B05B0D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986" y="1709471"/>
            <a:ext cx="5153720" cy="34390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2972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E993A6-2E96-3CAD-C523-77FCF6453B2D}"/>
              </a:ext>
            </a:extLst>
          </p:cNvPr>
          <p:cNvGrpSpPr/>
          <p:nvPr/>
        </p:nvGrpSpPr>
        <p:grpSpPr>
          <a:xfrm>
            <a:off x="-1" y="31713"/>
            <a:ext cx="12192000" cy="874076"/>
            <a:chOff x="-1" y="31713"/>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13"/>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682830" y="199447"/>
              <a:ext cx="10826336" cy="538609"/>
            </a:xfrm>
            <a:prstGeom prst="rect">
              <a:avLst/>
            </a:prstGeom>
            <a:noFill/>
          </p:spPr>
          <p:txBody>
            <a:bodyPr wrap="square" rtlCol="0">
              <a:spAutoFit/>
            </a:bodyPr>
            <a:lstStyle/>
            <a:p>
              <a:pPr algn="ctr"/>
              <a:r>
                <a:rPr lang="en-US" sz="2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 &amp; SECURITY FOR FLORIDA’S PRIVATE SCHOOLS</a:t>
              </a: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6F970363-8377-BF31-C588-0502D32D5204}"/>
              </a:ext>
            </a:extLst>
          </p:cNvPr>
          <p:cNvSpPr txBox="1"/>
          <p:nvPr/>
        </p:nvSpPr>
        <p:spPr>
          <a:xfrm>
            <a:off x="3259364" y="2875002"/>
            <a:ext cx="5673269" cy="1107996"/>
          </a:xfrm>
          <a:prstGeom prst="rect">
            <a:avLst/>
          </a:prstGeom>
          <a:noFill/>
        </p:spPr>
        <p:txBody>
          <a:bodyPr wrap="square" rtlCol="0">
            <a:spAutoFit/>
          </a:bodyPr>
          <a:lstStyle/>
          <a:p>
            <a:pPr algn="ctr"/>
            <a:r>
              <a:rPr lang="en-US" sz="6600" b="1" dirty="0">
                <a:solidFill>
                  <a:srgbClr val="00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52850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4" y="1983593"/>
            <a:ext cx="5294706" cy="30018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200" dirty="0">
                <a:solidFill>
                  <a:srgbClr val="1C3C2A"/>
                </a:solidFill>
                <a:cs typeface="Arial" panose="020B0604020202020204" pitchFamily="34" charset="0"/>
              </a:rPr>
              <a:t>Private school students are no less vulnerable than public school students and private schools are no less susceptible to attack than public schools. </a:t>
            </a:r>
          </a:p>
          <a:p>
            <a:pPr marL="342900" indent="-342900" algn="l">
              <a:buFont typeface="Arial" panose="020B0604020202020204" pitchFamily="34" charset="0"/>
              <a:buChar char="•"/>
            </a:pPr>
            <a:r>
              <a:rPr lang="en-US" sz="2200" dirty="0">
                <a:solidFill>
                  <a:srgbClr val="1C3C2A"/>
                </a:solidFill>
                <a:cs typeface="Arial" panose="020B0604020202020204" pitchFamily="34" charset="0"/>
              </a:rPr>
              <a:t>However, across Florida private school security has not kept pace with the improvements made to the safety and security in public schools. </a:t>
            </a:r>
          </a:p>
          <a:p>
            <a:pPr algn="l"/>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27421"/>
            <a:ext cx="12192000" cy="874076"/>
            <a:chOff x="-1" y="27421"/>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3" y="27421"/>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78167" y="141294"/>
              <a:ext cx="10235663"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PRIVATE SCHOOLS ARE STILL VULNERABLE</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3" name="Picture 2" descr="A close-up of a sign post&#10;&#10;Description automatically generated">
            <a:extLst>
              <a:ext uri="{FF2B5EF4-FFF2-40B4-BE49-F238E27FC236}">
                <a16:creationId xmlns:a16="http://schemas.microsoft.com/office/drawing/2014/main" id="{55D21A4D-4C59-E8ED-74B5-E62FB0869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133" y="1799946"/>
            <a:ext cx="4894948" cy="3263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496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4" y="1398422"/>
            <a:ext cx="5294706" cy="40611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In March 2018, the Florida Legislature passed SB7026.</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This bill changed the landscape of school safety in Florida’s public schools – traditional public schools and charter schools.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Every year since 2018, the Legislature has passed school safety legislation that mandates certain measures improving public school safety. </a:t>
            </a: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559127" y="147203"/>
              <a:ext cx="90737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SENATE BILL 7026</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3" name="Picture 2" descr="A city with many buildings and trees&#10;&#10;Description automatically generated">
            <a:extLst>
              <a:ext uri="{FF2B5EF4-FFF2-40B4-BE49-F238E27FC236}">
                <a16:creationId xmlns:a16="http://schemas.microsoft.com/office/drawing/2014/main" id="{4ABC2E8F-BC3E-0155-B8FD-B74645C2B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948" r="20308" b="26483"/>
          <a:stretch/>
        </p:blipFill>
        <p:spPr>
          <a:xfrm>
            <a:off x="6214961" y="1282451"/>
            <a:ext cx="4973864" cy="4293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386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6432" y="2103606"/>
            <a:ext cx="10439016" cy="26507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Until 2023, none of the legislation has impacted private schools.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The legislation still does not mandate the safety measures for private schools that are required for public schools, but it does “authorize” and helps pay for some safety measures.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In 2023, the Pinellas County Sheriff’s Office implemented a program to provide private schools with the same level of security that exists in public schools.</a:t>
            </a: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488122" y="147203"/>
              <a:ext cx="9215754"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LIMITED IMPACT ON PRIVATE SCHOOLS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9355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91687" y="1594991"/>
            <a:ext cx="10533413" cy="410886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lnSpc>
                <a:spcPct val="110000"/>
              </a:lnSpc>
              <a:buAutoNum type="arabicParenR"/>
            </a:pPr>
            <a:r>
              <a:rPr lang="en-US" sz="2200" b="1" dirty="0">
                <a:solidFill>
                  <a:srgbClr val="1C3C2A"/>
                </a:solidFill>
                <a:cs typeface="Arial" panose="020B0604020202020204" pitchFamily="34" charset="0"/>
              </a:rPr>
              <a:t>Harm Mitigation </a:t>
            </a:r>
            <a:r>
              <a:rPr lang="en-US" sz="2200" dirty="0">
                <a:solidFill>
                  <a:srgbClr val="1C3C2A"/>
                </a:solidFill>
                <a:cs typeface="Arial" panose="020B0604020202020204" pitchFamily="34" charset="0"/>
              </a:rPr>
              <a:t>– being prepared for a school attack and doing everything possible to mitigate harm by stopping it as soon as it starts.</a:t>
            </a:r>
            <a:br>
              <a:rPr lang="en-US" sz="2200" dirty="0">
                <a:solidFill>
                  <a:srgbClr val="1C3C2A"/>
                </a:solidFill>
                <a:cs typeface="Arial" panose="020B0604020202020204" pitchFamily="34" charset="0"/>
              </a:rPr>
            </a:br>
            <a:br>
              <a:rPr lang="en-US" sz="2200" dirty="0">
                <a:solidFill>
                  <a:srgbClr val="1C3C2A"/>
                </a:solidFill>
                <a:cs typeface="Arial" panose="020B0604020202020204" pitchFamily="34" charset="0"/>
              </a:rPr>
            </a:br>
            <a:r>
              <a:rPr lang="en-US" sz="2200" dirty="0">
                <a:solidFill>
                  <a:srgbClr val="1C3C2A"/>
                </a:solidFill>
                <a:cs typeface="Arial" panose="020B0604020202020204" pitchFamily="34" charset="0"/>
              </a:rPr>
              <a:t>Harm mitigation includes physical site hardening, an active response policy and drills, communication devices, and classroom best practices such as “safe areas,” locked doors, and opaque window coverings. </a:t>
            </a:r>
            <a:br>
              <a:rPr lang="en-US" sz="2200" dirty="0">
                <a:solidFill>
                  <a:srgbClr val="1C3C2A"/>
                </a:solidFill>
                <a:cs typeface="Arial" panose="020B0604020202020204" pitchFamily="34" charset="0"/>
              </a:rPr>
            </a:br>
            <a:r>
              <a:rPr lang="en-US" sz="2200" dirty="0">
                <a:solidFill>
                  <a:srgbClr val="1C3C2A"/>
                </a:solidFill>
                <a:cs typeface="Arial" panose="020B0604020202020204" pitchFamily="34" charset="0"/>
              </a:rPr>
              <a:t> </a:t>
            </a:r>
          </a:p>
          <a:p>
            <a:pPr marL="457200" indent="-457200" algn="l">
              <a:lnSpc>
                <a:spcPct val="110000"/>
              </a:lnSpc>
              <a:buAutoNum type="arabicParenR"/>
            </a:pPr>
            <a:r>
              <a:rPr lang="en-US" sz="2200" b="1" dirty="0">
                <a:solidFill>
                  <a:srgbClr val="1C3C2A"/>
                </a:solidFill>
                <a:cs typeface="Arial" panose="020B0604020202020204" pitchFamily="34" charset="0"/>
              </a:rPr>
              <a:t>Prevention</a:t>
            </a:r>
            <a:r>
              <a:rPr lang="en-US" sz="2200" dirty="0">
                <a:solidFill>
                  <a:srgbClr val="1C3C2A"/>
                </a:solidFill>
                <a:cs typeface="Arial" panose="020B0604020202020204" pitchFamily="34" charset="0"/>
              </a:rPr>
              <a:t> – the ultimate goal and </a:t>
            </a:r>
            <a:r>
              <a:rPr lang="en-US" sz="2200" i="1" dirty="0">
                <a:solidFill>
                  <a:srgbClr val="C00000"/>
                </a:solidFill>
                <a:cs typeface="Arial" panose="020B0604020202020204" pitchFamily="34" charset="0"/>
              </a:rPr>
              <a:t>the single greatest opportunity to prevent a school attack</a:t>
            </a:r>
            <a:r>
              <a:rPr lang="en-US" sz="2200" dirty="0">
                <a:solidFill>
                  <a:srgbClr val="C00000"/>
                </a:solidFill>
                <a:cs typeface="Arial" panose="020B0604020202020204" pitchFamily="34" charset="0"/>
              </a:rPr>
              <a:t> is </a:t>
            </a:r>
            <a:r>
              <a:rPr lang="en-US" sz="2200" b="1" dirty="0">
                <a:solidFill>
                  <a:srgbClr val="C00000"/>
                </a:solidFill>
                <a:cs typeface="Arial" panose="020B0604020202020204" pitchFamily="34" charset="0"/>
              </a:rPr>
              <a:t>threat management</a:t>
            </a:r>
            <a:r>
              <a:rPr lang="en-US" sz="2200" dirty="0">
                <a:solidFill>
                  <a:srgbClr val="1C3C2A"/>
                </a:solidFill>
                <a:cs typeface="Arial" panose="020B0604020202020204" pitchFamily="34" charset="0"/>
              </a:rPr>
              <a:t>.</a:t>
            </a: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559124" y="147203"/>
              <a:ext cx="1003911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TWO MAIN ELEMENTS OF SCHOOL SAFETY</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8748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1294" y="1677259"/>
            <a:ext cx="5288478" cy="35034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Pinellas County’s private school safety and security program is adaptable statewide.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We have about 160 private schools across the county and the first thing we did was to invite all the private school administrators to a meeting where we explained the initiative and offered services.  </a:t>
            </a:r>
          </a:p>
          <a:p>
            <a:pPr algn="l">
              <a:lnSpc>
                <a:spcPct val="110000"/>
              </a:lnSpc>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5"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954992" y="196096"/>
              <a:ext cx="10592789" cy="553998"/>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PRIVATE SCHOOL SAFETY &amp; SECURITY PROGRAM</a:t>
              </a: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10" name="Picture 9" descr="A person using a computer&#10;&#10;Description automatically generated">
            <a:extLst>
              <a:ext uri="{FF2B5EF4-FFF2-40B4-BE49-F238E27FC236}">
                <a16:creationId xmlns:a16="http://schemas.microsoft.com/office/drawing/2014/main" id="{FBB8091D-AC77-E972-4709-E04D69684F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4" r="4496"/>
          <a:stretch/>
        </p:blipFill>
        <p:spPr>
          <a:xfrm>
            <a:off x="6251387" y="1583176"/>
            <a:ext cx="5139319" cy="3691647"/>
          </a:xfrm>
          <a:prstGeom prst="rect">
            <a:avLst/>
          </a:prstGeom>
        </p:spPr>
      </p:pic>
    </p:spTree>
    <p:extLst>
      <p:ext uri="{BB962C8B-B14F-4D97-AF65-F5344CB8AC3E}">
        <p14:creationId xmlns:p14="http://schemas.microsoft.com/office/powerpoint/2010/main" val="231916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12469" y="2511995"/>
            <a:ext cx="5201789" cy="183400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lnSpc>
                <a:spcPct val="110000"/>
              </a:lnSpc>
              <a:buAutoNum type="arabicParenR"/>
            </a:pPr>
            <a:r>
              <a:rPr lang="en-US" sz="2200" dirty="0">
                <a:solidFill>
                  <a:srgbClr val="1C3C2A"/>
                </a:solidFill>
                <a:cs typeface="Arial" panose="020B0604020202020204" pitchFamily="34" charset="0"/>
              </a:rPr>
              <a:t>Physical Site Security Assessments</a:t>
            </a:r>
          </a:p>
          <a:p>
            <a:pPr marL="457200" indent="-457200" algn="l">
              <a:lnSpc>
                <a:spcPct val="110000"/>
              </a:lnSpc>
              <a:buAutoNum type="arabicParenR"/>
            </a:pPr>
            <a:r>
              <a:rPr lang="en-US" sz="2200" dirty="0">
                <a:solidFill>
                  <a:srgbClr val="1C3C2A"/>
                </a:solidFill>
                <a:cs typeface="Arial" panose="020B0604020202020204" pitchFamily="34" charset="0"/>
              </a:rPr>
              <a:t>Active Assailant Policy, Plan, and Drills</a:t>
            </a:r>
          </a:p>
          <a:p>
            <a:pPr marL="457200" indent="-457200" algn="l">
              <a:lnSpc>
                <a:spcPct val="110000"/>
              </a:lnSpc>
              <a:buAutoNum type="arabicParenR"/>
            </a:pPr>
            <a:r>
              <a:rPr lang="en-US" sz="2200" dirty="0">
                <a:solidFill>
                  <a:srgbClr val="1C3C2A"/>
                </a:solidFill>
                <a:cs typeface="Arial" panose="020B0604020202020204" pitchFamily="34" charset="0"/>
              </a:rPr>
              <a:t>Guardian Program</a:t>
            </a:r>
          </a:p>
          <a:p>
            <a:pPr marL="457200" indent="-457200" algn="l">
              <a:lnSpc>
                <a:spcPct val="110000"/>
              </a:lnSpc>
              <a:buAutoNum type="arabicParenR"/>
            </a:pPr>
            <a:r>
              <a:rPr lang="en-US" sz="2200" dirty="0">
                <a:solidFill>
                  <a:srgbClr val="1C3C2A"/>
                </a:solidFill>
                <a:cs typeface="Arial" panose="020B0604020202020204" pitchFamily="34" charset="0"/>
              </a:rPr>
              <a:t>Threat Management Teams</a:t>
            </a: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076444" y="128825"/>
              <a:ext cx="1003911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FOUR ESSENTIAL COMPONENTS </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3" name="Picture 2" descr="A blue checklist with a check mark&#10;&#10;Description automatically generated">
            <a:extLst>
              <a:ext uri="{FF2B5EF4-FFF2-40B4-BE49-F238E27FC236}">
                <a16:creationId xmlns:a16="http://schemas.microsoft.com/office/drawing/2014/main" id="{12510DB2-2AD2-F0E8-1793-31A1DB53A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4258" y="1318411"/>
            <a:ext cx="4221176" cy="4221176"/>
          </a:xfrm>
          <a:prstGeom prst="rect">
            <a:avLst/>
          </a:prstGeom>
        </p:spPr>
      </p:pic>
    </p:spTree>
    <p:extLst>
      <p:ext uri="{BB962C8B-B14F-4D97-AF65-F5344CB8AC3E}">
        <p14:creationId xmlns:p14="http://schemas.microsoft.com/office/powerpoint/2010/main" val="262873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05627" y="1952208"/>
            <a:ext cx="10370854" cy="29535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Deputies trained in doing these assessments conduct them at participating schools.</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During the assessment they evaluate the perimeter, exterior, and interior of the campus and its buildings.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Deputies then provide the school with a comprehensive report that identifies their strengths, weaknesses, and opportunities. </a:t>
            </a:r>
          </a:p>
          <a:p>
            <a:pPr marL="342900" indent="-342900" algn="l">
              <a:lnSpc>
                <a:spcPct val="110000"/>
              </a:lnSpc>
              <a:buFont typeface="Arial" panose="020B0604020202020204" pitchFamily="34" charset="0"/>
              <a:buChar char="•"/>
            </a:pPr>
            <a:r>
              <a:rPr lang="en-US" sz="2200" dirty="0">
                <a:solidFill>
                  <a:srgbClr val="1C3C2A"/>
                </a:solidFill>
                <a:cs typeface="Arial" panose="020B0604020202020204" pitchFamily="34" charset="0"/>
              </a:rPr>
              <a:t>Any critical gaps are also identified, and deputies will follow-up with them to the extent they want help implementing the best practices. </a:t>
            </a:r>
          </a:p>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35"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252206" y="147203"/>
              <a:ext cx="967097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PHYSICAL SITE SECURITY ASSESSMENTS</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8386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1665194" y="1535875"/>
            <a:ext cx="8861612" cy="39228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panose="020B0604020202020204" pitchFamily="34" charset="0"/>
              <a:buChar char="•"/>
            </a:pPr>
            <a:endParaRPr lang="en-US" sz="2200" dirty="0">
              <a:solidFill>
                <a:srgbClr val="1C3C2A"/>
              </a:solidFill>
              <a:cs typeface="Arial" panose="020B0604020202020204" pitchFamily="34" charset="0"/>
            </a:endParaRPr>
          </a:p>
          <a:p>
            <a:pPr algn="l">
              <a:lnSpc>
                <a:spcPct val="110000"/>
              </a:lnSpc>
            </a:pPr>
            <a:endParaRPr lang="en-US" sz="2000" dirty="0">
              <a:solidFill>
                <a:srgbClr val="1C3C2A"/>
              </a:solidFill>
              <a:cs typeface="Arial" panose="020B0604020202020204" pitchFamily="34" charset="0"/>
            </a:endParaRPr>
          </a:p>
        </p:txBody>
      </p:sp>
      <p:grpSp>
        <p:nvGrpSpPr>
          <p:cNvPr id="4" name="Group 3">
            <a:extLst>
              <a:ext uri="{FF2B5EF4-FFF2-40B4-BE49-F238E27FC236}">
                <a16:creationId xmlns:a16="http://schemas.microsoft.com/office/drawing/2014/main" id="{7AE993A6-2E96-3CAD-C523-77FCF6453B2D}"/>
              </a:ext>
            </a:extLst>
          </p:cNvPr>
          <p:cNvGrpSpPr/>
          <p:nvPr/>
        </p:nvGrpSpPr>
        <p:grpSpPr>
          <a:xfrm>
            <a:off x="-1" y="31714"/>
            <a:ext cx="12192000" cy="874076"/>
            <a:chOff x="-1" y="31714"/>
            <a:chExt cx="12192000" cy="874076"/>
          </a:xfrm>
        </p:grpSpPr>
        <p:sp>
          <p:nvSpPr>
            <p:cNvPr id="5" name="Rectangle 4">
              <a:extLst>
                <a:ext uri="{FF2B5EF4-FFF2-40B4-BE49-F238E27FC236}">
                  <a16:creationId xmlns:a16="http://schemas.microsoft.com/office/drawing/2014/main" id="{825D423B-0242-AF33-EB6E-1B0CA97C6C29}"/>
                </a:ext>
              </a:extLst>
            </p:cNvPr>
            <p:cNvSpPr/>
            <p:nvPr/>
          </p:nvSpPr>
          <p:spPr>
            <a:xfrm>
              <a:off x="-1" y="170329"/>
              <a:ext cx="12192000" cy="596846"/>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F7D85C-1CF9-7811-7AF7-48CBCDB2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 y="31714"/>
              <a:ext cx="901824" cy="874076"/>
            </a:xfrm>
            <a:prstGeom prst="rect">
              <a:avLst/>
            </a:prstGeom>
          </p:spPr>
        </p:pic>
        <p:sp>
          <p:nvSpPr>
            <p:cNvPr id="18" name="TextBox 17">
              <a:extLst>
                <a:ext uri="{FF2B5EF4-FFF2-40B4-BE49-F238E27FC236}">
                  <a16:creationId xmlns:a16="http://schemas.microsoft.com/office/drawing/2014/main" id="{16F9BF5B-C5B0-705B-B15A-899506E14E09}"/>
                </a:ext>
              </a:extLst>
            </p:cNvPr>
            <p:cNvSpPr txBox="1"/>
            <p:nvPr/>
          </p:nvSpPr>
          <p:spPr>
            <a:xfrm>
              <a:off x="1260511" y="147203"/>
              <a:ext cx="967097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Site Assessment Tool </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FDD53A0-B50A-2979-16E3-456FE5BB8CF0}"/>
              </a:ext>
            </a:extLst>
          </p:cNvPr>
          <p:cNvGrpSpPr/>
          <p:nvPr/>
        </p:nvGrpSpPr>
        <p:grpSpPr>
          <a:xfrm>
            <a:off x="1" y="6249132"/>
            <a:ext cx="12191999" cy="461665"/>
            <a:chOff x="-2" y="6158415"/>
            <a:chExt cx="12191999" cy="461665"/>
          </a:xfrm>
        </p:grpSpPr>
        <p:sp>
          <p:nvSpPr>
            <p:cNvPr id="20" name="Rectangle 19">
              <a:extLst>
                <a:ext uri="{FF2B5EF4-FFF2-40B4-BE49-F238E27FC236}">
                  <a16:creationId xmlns:a16="http://schemas.microsoft.com/office/drawing/2014/main" id="{D03357BD-B04F-2D51-B901-7FC8F71D2D63}"/>
                </a:ext>
              </a:extLst>
            </p:cNvPr>
            <p:cNvSpPr/>
            <p:nvPr/>
          </p:nvSpPr>
          <p:spPr>
            <a:xfrm>
              <a:off x="-2" y="6190373"/>
              <a:ext cx="12191999" cy="397898"/>
            </a:xfrm>
            <a:prstGeom prst="rect">
              <a:avLst/>
            </a:prstGeom>
            <a:solidFill>
              <a:srgbClr val="0033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9A343-C974-DFC0-7651-403D5BF0D285}"/>
                </a:ext>
              </a:extLst>
            </p:cNvPr>
            <p:cNvSpPr txBox="1"/>
            <p:nvPr/>
          </p:nvSpPr>
          <p:spPr>
            <a:xfrm>
              <a:off x="1559124" y="6158415"/>
              <a:ext cx="9073749"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PINELLAS COUNTY SHERIFF’S OFFICE</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78E66966-5B77-BC39-EBE8-B899B4F919F6}"/>
              </a:ext>
            </a:extLst>
          </p:cNvPr>
          <p:cNvSpPr txBox="1"/>
          <p:nvPr/>
        </p:nvSpPr>
        <p:spPr>
          <a:xfrm>
            <a:off x="449509" y="1176855"/>
            <a:ext cx="11292978" cy="4439933"/>
          </a:xfrm>
          <a:prstGeom prst="rect">
            <a:avLst/>
          </a:prstGeom>
          <a:noFill/>
        </p:spPr>
        <p:txBody>
          <a:bodyPr wrap="square" rtlCol="0">
            <a:spAutoFit/>
          </a:bodyPr>
          <a:lstStyle/>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We developed </a:t>
            </a:r>
            <a:r>
              <a:rPr lang="en-US" sz="2000" kern="100" dirty="0">
                <a:ea typeface="Aptos" panose="020B0004020202020204" pitchFamily="34" charset="0"/>
                <a:cs typeface="Times New Roman" panose="02020603050405020304" pitchFamily="18" charset="0"/>
              </a:rPr>
              <a:t>a</a:t>
            </a:r>
            <a:r>
              <a:rPr lang="en-US" sz="2000" kern="100" dirty="0">
                <a:effectLst/>
                <a:ea typeface="Aptos" panose="020B0004020202020204" pitchFamily="34" charset="0"/>
                <a:cs typeface="Times New Roman" panose="02020603050405020304" pitchFamily="18" charset="0"/>
              </a:rPr>
              <a:t> site assessment tool that detectives use to measure vulnerabilities in the school’s safety and security practices.  This assessment tool evaluates risks related to a potential active assailant event.  </a:t>
            </a:r>
          </a:p>
          <a:p>
            <a:pPr marL="0" marR="0" algn="just">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Recommendations are made to improve school safety and are identified in the report as priority level low, medium, high, and no action required (NAR). </a:t>
            </a:r>
          </a:p>
          <a:p>
            <a:pPr marL="0" marR="0" algn="just">
              <a:lnSpc>
                <a:spcPct val="107000"/>
              </a:lnSpc>
              <a:spcBef>
                <a:spcPts val="0"/>
              </a:spcBef>
              <a:spcAft>
                <a:spcPts val="800"/>
              </a:spcAft>
            </a:pPr>
            <a:r>
              <a:rPr lang="en-US" sz="2000" b="1" kern="100" dirty="0">
                <a:effectLst/>
                <a:ea typeface="Aptos" panose="020B0004020202020204" pitchFamily="34" charset="0"/>
                <a:cs typeface="Times New Roman" panose="02020603050405020304" pitchFamily="18" charset="0"/>
              </a:rPr>
              <a:t>Low</a:t>
            </a:r>
            <a:r>
              <a:rPr lang="en-US" sz="2000" kern="100" dirty="0">
                <a:effectLst/>
                <a:ea typeface="Aptos" panose="020B0004020202020204" pitchFamily="34" charset="0"/>
                <a:cs typeface="Times New Roman" panose="02020603050405020304" pitchFamily="18" charset="0"/>
              </a:rPr>
              <a:t> - minor importance to the school’s overall security</a:t>
            </a:r>
            <a:r>
              <a:rPr lang="en-US" sz="2000" kern="100" dirty="0">
                <a:solidFill>
                  <a:srgbClr val="FF0000"/>
                </a:solidFill>
                <a:effectLst/>
                <a:ea typeface="Aptos" panose="020B0004020202020204" pitchFamily="34" charset="0"/>
                <a:cs typeface="Times New Roman" panose="02020603050405020304" pitchFamily="18" charset="0"/>
              </a:rPr>
              <a:t>.</a:t>
            </a:r>
            <a:r>
              <a:rPr lang="en-US" sz="2000" kern="100" dirty="0">
                <a:effectLst/>
                <a:ea typeface="Aptos" panose="020B0004020202020204" pitchFamily="34" charset="0"/>
                <a:cs typeface="Times New Roman" panose="02020603050405020304" pitchFamily="18" charset="0"/>
              </a:rPr>
              <a:t> Items with a low priority may also be cost-prohibitive to address, making the change unrealistic, or the change may unrealistically require significant policy changes. </a:t>
            </a:r>
          </a:p>
          <a:p>
            <a:pPr marL="0" marR="0" algn="just">
              <a:lnSpc>
                <a:spcPct val="107000"/>
              </a:lnSpc>
              <a:spcBef>
                <a:spcPts val="0"/>
              </a:spcBef>
              <a:spcAft>
                <a:spcPts val="800"/>
              </a:spcAft>
            </a:pPr>
            <a:r>
              <a:rPr lang="en-US" sz="2000" b="1" kern="100" dirty="0">
                <a:effectLst/>
                <a:ea typeface="Aptos" panose="020B0004020202020204" pitchFamily="34" charset="0"/>
                <a:cs typeface="Times New Roman" panose="02020603050405020304" pitchFamily="18" charset="0"/>
              </a:rPr>
              <a:t>Medium</a:t>
            </a:r>
            <a:r>
              <a:rPr lang="en-US" sz="2000" kern="100" dirty="0">
                <a:effectLst/>
                <a:ea typeface="Aptos" panose="020B0004020202020204" pitchFamily="34" charset="0"/>
                <a:cs typeface="Times New Roman" panose="02020603050405020304" pitchFamily="18" charset="0"/>
              </a:rPr>
              <a:t> - may impact key components of security at the facility. The issues addressed within this category may not require immediate action, but they should be addressed during future annual planning. </a:t>
            </a:r>
          </a:p>
          <a:p>
            <a:pPr marL="0" marR="0" algn="just">
              <a:lnSpc>
                <a:spcPct val="107000"/>
              </a:lnSpc>
              <a:spcBef>
                <a:spcPts val="0"/>
              </a:spcBef>
              <a:spcAft>
                <a:spcPts val="800"/>
              </a:spcAft>
            </a:pPr>
            <a:r>
              <a:rPr lang="en-US" sz="2000" b="1" kern="100" dirty="0">
                <a:effectLst/>
                <a:ea typeface="Aptos" panose="020B0004020202020204" pitchFamily="34" charset="0"/>
                <a:cs typeface="Times New Roman" panose="02020603050405020304" pitchFamily="18" charset="0"/>
              </a:rPr>
              <a:t>High</a:t>
            </a:r>
            <a:r>
              <a:rPr lang="en-US" sz="2000" kern="100" dirty="0">
                <a:effectLst/>
                <a:ea typeface="Aptos" panose="020B0004020202020204" pitchFamily="34" charset="0"/>
                <a:cs typeface="Times New Roman" panose="02020603050405020304" pitchFamily="18" charset="0"/>
              </a:rPr>
              <a:t> - may critically impact the school’s overall security, response, or recovery from an active assailant event. These items do not constitute an immediate life safety concern, but these items should be urgently addressed.</a:t>
            </a:r>
          </a:p>
        </p:txBody>
      </p:sp>
    </p:spTree>
    <p:extLst>
      <p:ext uri="{BB962C8B-B14F-4D97-AF65-F5344CB8AC3E}">
        <p14:creationId xmlns:p14="http://schemas.microsoft.com/office/powerpoint/2010/main" val="2293166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3596</TotalTime>
  <Words>1369</Words>
  <Application>Microsoft Office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PCSONET.COM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Butler,Richard</dc:creator>
  <cp:lastModifiedBy>Gualtieri,Robert</cp:lastModifiedBy>
  <cp:revision>99</cp:revision>
  <dcterms:created xsi:type="dcterms:W3CDTF">2021-01-26T17:50:13Z</dcterms:created>
  <dcterms:modified xsi:type="dcterms:W3CDTF">2024-07-18T20:57:07Z</dcterms:modified>
</cp:coreProperties>
</file>