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257" r:id="rId3"/>
    <p:sldId id="363" r:id="rId4"/>
    <p:sldId id="364" r:id="rId5"/>
    <p:sldId id="365" r:id="rId6"/>
    <p:sldId id="366" r:id="rId7"/>
    <p:sldId id="368" r:id="rId8"/>
    <p:sldId id="379" r:id="rId9"/>
    <p:sldId id="380" r:id="rId10"/>
    <p:sldId id="370" r:id="rId11"/>
    <p:sldId id="381" r:id="rId12"/>
    <p:sldId id="371" r:id="rId13"/>
    <p:sldId id="382" r:id="rId14"/>
    <p:sldId id="383" r:id="rId15"/>
    <p:sldId id="384" r:id="rId16"/>
    <p:sldId id="372" r:id="rId17"/>
    <p:sldId id="373" r:id="rId18"/>
    <p:sldId id="385" r:id="rId19"/>
    <p:sldId id="374" r:id="rId20"/>
    <p:sldId id="386" r:id="rId21"/>
    <p:sldId id="375" r:id="rId22"/>
    <p:sldId id="387" r:id="rId23"/>
    <p:sldId id="388" r:id="rId24"/>
    <p:sldId id="389" r:id="rId25"/>
    <p:sldId id="378" r:id="rId26"/>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335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340" autoAdjust="0"/>
    <p:restoredTop sz="94660"/>
  </p:normalViewPr>
  <p:slideViewPr>
    <p:cSldViewPr snapToGrid="0">
      <p:cViewPr varScale="1">
        <p:scale>
          <a:sx n="153" d="100"/>
          <a:sy n="153" d="100"/>
        </p:scale>
        <p:origin x="92"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C01AF14-FBA9-4554-B0D2-DD5A8ABE14E1}"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D1421-AF3E-448B-AC9A-2806EA85A2B9}" type="slidenum">
              <a:rPr lang="en-US" smtClean="0"/>
              <a:t>‹#›</a:t>
            </a:fld>
            <a:endParaRPr lang="en-US"/>
          </a:p>
        </p:txBody>
      </p:sp>
    </p:spTree>
    <p:extLst>
      <p:ext uri="{BB962C8B-B14F-4D97-AF65-F5344CB8AC3E}">
        <p14:creationId xmlns:p14="http://schemas.microsoft.com/office/powerpoint/2010/main" val="3624804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01AF14-FBA9-4554-B0D2-DD5A8ABE14E1}"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D1421-AF3E-448B-AC9A-2806EA85A2B9}" type="slidenum">
              <a:rPr lang="en-US" smtClean="0"/>
              <a:t>‹#›</a:t>
            </a:fld>
            <a:endParaRPr lang="en-US"/>
          </a:p>
        </p:txBody>
      </p:sp>
    </p:spTree>
    <p:extLst>
      <p:ext uri="{BB962C8B-B14F-4D97-AF65-F5344CB8AC3E}">
        <p14:creationId xmlns:p14="http://schemas.microsoft.com/office/powerpoint/2010/main" val="3218333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01AF14-FBA9-4554-B0D2-DD5A8ABE14E1}"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D1421-AF3E-448B-AC9A-2806EA85A2B9}" type="slidenum">
              <a:rPr lang="en-US" smtClean="0"/>
              <a:t>‹#›</a:t>
            </a:fld>
            <a:endParaRPr lang="en-US"/>
          </a:p>
        </p:txBody>
      </p:sp>
    </p:spTree>
    <p:extLst>
      <p:ext uri="{BB962C8B-B14F-4D97-AF65-F5344CB8AC3E}">
        <p14:creationId xmlns:p14="http://schemas.microsoft.com/office/powerpoint/2010/main" val="3447877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01AF14-FBA9-4554-B0D2-DD5A8ABE14E1}"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D1421-AF3E-448B-AC9A-2806EA85A2B9}" type="slidenum">
              <a:rPr lang="en-US" smtClean="0"/>
              <a:t>‹#›</a:t>
            </a:fld>
            <a:endParaRPr lang="en-US"/>
          </a:p>
        </p:txBody>
      </p:sp>
    </p:spTree>
    <p:extLst>
      <p:ext uri="{BB962C8B-B14F-4D97-AF65-F5344CB8AC3E}">
        <p14:creationId xmlns:p14="http://schemas.microsoft.com/office/powerpoint/2010/main" val="153066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01AF14-FBA9-4554-B0D2-DD5A8ABE14E1}"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D1421-AF3E-448B-AC9A-2806EA85A2B9}" type="slidenum">
              <a:rPr lang="en-US" smtClean="0"/>
              <a:t>‹#›</a:t>
            </a:fld>
            <a:endParaRPr lang="en-US"/>
          </a:p>
        </p:txBody>
      </p:sp>
    </p:spTree>
    <p:extLst>
      <p:ext uri="{BB962C8B-B14F-4D97-AF65-F5344CB8AC3E}">
        <p14:creationId xmlns:p14="http://schemas.microsoft.com/office/powerpoint/2010/main" val="992389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01AF14-FBA9-4554-B0D2-DD5A8ABE14E1}" type="datetimeFigureOut">
              <a:rPr lang="en-US" smtClean="0"/>
              <a:t>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3D1421-AF3E-448B-AC9A-2806EA85A2B9}" type="slidenum">
              <a:rPr lang="en-US" smtClean="0"/>
              <a:t>‹#›</a:t>
            </a:fld>
            <a:endParaRPr lang="en-US"/>
          </a:p>
        </p:txBody>
      </p:sp>
    </p:spTree>
    <p:extLst>
      <p:ext uri="{BB962C8B-B14F-4D97-AF65-F5344CB8AC3E}">
        <p14:creationId xmlns:p14="http://schemas.microsoft.com/office/powerpoint/2010/main" val="3093839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01AF14-FBA9-4554-B0D2-DD5A8ABE14E1}" type="datetimeFigureOut">
              <a:rPr lang="en-US" smtClean="0"/>
              <a:t>7/12/2024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3D1421-AF3E-448B-AC9A-2806EA85A2B9}" type="slidenum">
              <a:rPr lang="en-US" smtClean="0"/>
              <a:t>‹#›</a:t>
            </a:fld>
            <a:endParaRPr lang="en-US"/>
          </a:p>
        </p:txBody>
      </p:sp>
    </p:spTree>
    <p:extLst>
      <p:ext uri="{BB962C8B-B14F-4D97-AF65-F5344CB8AC3E}">
        <p14:creationId xmlns:p14="http://schemas.microsoft.com/office/powerpoint/2010/main" val="2510554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01AF14-FBA9-4554-B0D2-DD5A8ABE14E1}" type="datetimeFigureOut">
              <a:rPr lang="en-US" smtClean="0"/>
              <a:t>7/12/2024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3D1421-AF3E-448B-AC9A-2806EA85A2B9}" type="slidenum">
              <a:rPr lang="en-US" smtClean="0"/>
              <a:t>‹#›</a:t>
            </a:fld>
            <a:endParaRPr lang="en-US"/>
          </a:p>
        </p:txBody>
      </p:sp>
    </p:spTree>
    <p:extLst>
      <p:ext uri="{BB962C8B-B14F-4D97-AF65-F5344CB8AC3E}">
        <p14:creationId xmlns:p14="http://schemas.microsoft.com/office/powerpoint/2010/main" val="1013988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01AF14-FBA9-4554-B0D2-DD5A8ABE14E1}" type="datetimeFigureOut">
              <a:rPr lang="en-US" smtClean="0"/>
              <a:t>7/12/2024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3D1421-AF3E-448B-AC9A-2806EA85A2B9}" type="slidenum">
              <a:rPr lang="en-US" smtClean="0"/>
              <a:t>‹#›</a:t>
            </a:fld>
            <a:endParaRPr lang="en-US"/>
          </a:p>
        </p:txBody>
      </p:sp>
    </p:spTree>
    <p:extLst>
      <p:ext uri="{BB962C8B-B14F-4D97-AF65-F5344CB8AC3E}">
        <p14:creationId xmlns:p14="http://schemas.microsoft.com/office/powerpoint/2010/main" val="2659559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01AF14-FBA9-4554-B0D2-DD5A8ABE14E1}" type="datetimeFigureOut">
              <a:rPr lang="en-US" smtClean="0"/>
              <a:t>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3D1421-AF3E-448B-AC9A-2806EA85A2B9}" type="slidenum">
              <a:rPr lang="en-US" smtClean="0"/>
              <a:t>‹#›</a:t>
            </a:fld>
            <a:endParaRPr lang="en-US"/>
          </a:p>
        </p:txBody>
      </p:sp>
    </p:spTree>
    <p:extLst>
      <p:ext uri="{BB962C8B-B14F-4D97-AF65-F5344CB8AC3E}">
        <p14:creationId xmlns:p14="http://schemas.microsoft.com/office/powerpoint/2010/main" val="229148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01AF14-FBA9-4554-B0D2-DD5A8ABE14E1}" type="datetimeFigureOut">
              <a:rPr lang="en-US" smtClean="0"/>
              <a:t>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3D1421-AF3E-448B-AC9A-2806EA85A2B9}" type="slidenum">
              <a:rPr lang="en-US" smtClean="0"/>
              <a:t>‹#›</a:t>
            </a:fld>
            <a:endParaRPr lang="en-US"/>
          </a:p>
        </p:txBody>
      </p:sp>
    </p:spTree>
    <p:extLst>
      <p:ext uri="{BB962C8B-B14F-4D97-AF65-F5344CB8AC3E}">
        <p14:creationId xmlns:p14="http://schemas.microsoft.com/office/powerpoint/2010/main" val="4062327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01AF14-FBA9-4554-B0D2-DD5A8ABE14E1}" type="datetimeFigureOut">
              <a:rPr lang="en-US" smtClean="0"/>
              <a:t>7/12/2024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3D1421-AF3E-448B-AC9A-2806EA85A2B9}" type="slidenum">
              <a:rPr lang="en-US" smtClean="0"/>
              <a:t>‹#›</a:t>
            </a:fld>
            <a:endParaRPr lang="en-US"/>
          </a:p>
        </p:txBody>
      </p:sp>
    </p:spTree>
    <p:extLst>
      <p:ext uri="{BB962C8B-B14F-4D97-AF65-F5344CB8AC3E}">
        <p14:creationId xmlns:p14="http://schemas.microsoft.com/office/powerpoint/2010/main" val="1305215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 y="4054831"/>
            <a:ext cx="12192000" cy="2315094"/>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 y="4119771"/>
            <a:ext cx="12191999" cy="2185214"/>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PINELLAS COUNTY</a:t>
            </a:r>
            <a:b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FAMILY REUNIFICATION TASKFORCE</a:t>
            </a:r>
            <a:b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(FRC)</a:t>
            </a:r>
            <a:endPar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BA0630DE-CA32-C147-1836-D10566C0CA56}"/>
              </a:ext>
            </a:extLst>
          </p:cNvPr>
          <p:cNvGrpSpPr/>
          <p:nvPr/>
        </p:nvGrpSpPr>
        <p:grpSpPr>
          <a:xfrm>
            <a:off x="-1" y="31714"/>
            <a:ext cx="12192000" cy="874076"/>
            <a:chOff x="-1" y="31714"/>
            <a:chExt cx="12192000" cy="874076"/>
          </a:xfrm>
        </p:grpSpPr>
        <p:sp>
          <p:nvSpPr>
            <p:cNvPr id="18" name="Rectangle 17">
              <a:extLst>
                <a:ext uri="{FF2B5EF4-FFF2-40B4-BE49-F238E27FC236}">
                  <a16:creationId xmlns:a16="http://schemas.microsoft.com/office/drawing/2014/main" id="{6D099B96-B32B-E05C-F475-8EF4EF3BD1B7}"/>
                </a:ext>
              </a:extLst>
            </p:cNvPr>
            <p:cNvSpPr/>
            <p:nvPr/>
          </p:nvSpPr>
          <p:spPr>
            <a:xfrm>
              <a:off x="-1" y="170329"/>
              <a:ext cx="12192000" cy="596846"/>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56DA785D-AEF3-8FAF-76FA-36A10CC2BD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82" y="31714"/>
              <a:ext cx="901824" cy="874076"/>
            </a:xfrm>
            <a:prstGeom prst="rect">
              <a:avLst/>
            </a:prstGeom>
          </p:spPr>
        </p:pic>
        <p:sp>
          <p:nvSpPr>
            <p:cNvPr id="20" name="TextBox 19">
              <a:extLst>
                <a:ext uri="{FF2B5EF4-FFF2-40B4-BE49-F238E27FC236}">
                  <a16:creationId xmlns:a16="http://schemas.microsoft.com/office/drawing/2014/main" id="{F993D69B-2A0E-4629-9476-B5CA4093F2AC}"/>
                </a:ext>
              </a:extLst>
            </p:cNvPr>
            <p:cNvSpPr txBox="1"/>
            <p:nvPr/>
          </p:nvSpPr>
          <p:spPr>
            <a:xfrm>
              <a:off x="1559124" y="145586"/>
              <a:ext cx="9073749"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PINELLAS COUNTY SHERIFF’S OFFICE</a:t>
              </a:r>
              <a:endPar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pic>
        <p:nvPicPr>
          <p:cNvPr id="8" name="Picture 7" descr="A group of badges with different designs&#10;&#10;Description automatically generated">
            <a:extLst>
              <a:ext uri="{FF2B5EF4-FFF2-40B4-BE49-F238E27FC236}">
                <a16:creationId xmlns:a16="http://schemas.microsoft.com/office/drawing/2014/main" id="{B84F06B1-38AA-D7A7-F912-B79653D4B4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0639" y="1365019"/>
            <a:ext cx="9190715" cy="2396490"/>
          </a:xfrm>
          <a:prstGeom prst="rect">
            <a:avLst/>
          </a:prstGeom>
        </p:spPr>
      </p:pic>
    </p:spTree>
    <p:extLst>
      <p:ext uri="{BB962C8B-B14F-4D97-AF65-F5344CB8AC3E}">
        <p14:creationId xmlns:p14="http://schemas.microsoft.com/office/powerpoint/2010/main" val="2861214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797137" y="1693220"/>
            <a:ext cx="10461429" cy="3471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Appropriately address affected persons and their families that will be under stress and displaying a wide range of emotions.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Coordination will occur among taskforce members to ensure each subject is moving through the process.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Problem-solve and communicate needs within designated posts to their assigned supervisors.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Conduct the duties of assigned posts to ensure a smooth flow.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Adapt to any challenges as they arise. </a:t>
            </a:r>
          </a:p>
          <a:p>
            <a:pPr marL="342900" indent="-342900" algn="l">
              <a:lnSpc>
                <a:spcPct val="110000"/>
              </a:lnSpc>
              <a:buFont typeface="Arial" panose="020B0604020202020204" pitchFamily="34" charset="0"/>
              <a:buChar char="•"/>
            </a:pPr>
            <a:endParaRPr lang="en-US" sz="2200" dirty="0">
              <a:solidFill>
                <a:srgbClr val="1C3C2A"/>
              </a:solidFill>
              <a:cs typeface="Arial" panose="020B0604020202020204" pitchFamily="34" charset="0"/>
            </a:endParaRPr>
          </a:p>
          <a:p>
            <a:pPr marL="342900" indent="-342900" algn="l">
              <a:lnSpc>
                <a:spcPct val="110000"/>
              </a:lnSpc>
              <a:buFont typeface="Arial" panose="020B0604020202020204" pitchFamily="34" charset="0"/>
              <a:buChar char="•"/>
            </a:pPr>
            <a:endParaRPr lang="en-US" sz="2200" dirty="0">
              <a:solidFill>
                <a:srgbClr val="1C3C2A"/>
              </a:solidFill>
              <a:cs typeface="Arial" panose="020B0604020202020204" pitchFamily="34" charset="0"/>
            </a:endParaRPr>
          </a:p>
          <a:p>
            <a:pPr algn="l">
              <a:lnSpc>
                <a:spcPct val="110000"/>
              </a:lnSpc>
            </a:pPr>
            <a:endParaRPr lang="en-US" sz="2000" dirty="0">
              <a:solidFill>
                <a:srgbClr val="1C3C2A"/>
              </a:solidFill>
              <a:cs typeface="Arial" panose="020B0604020202020204" pitchFamily="34" charset="0"/>
            </a:endParaRPr>
          </a:p>
        </p:txBody>
      </p:sp>
      <p:grpSp>
        <p:nvGrpSpPr>
          <p:cNvPr id="4" name="Group 3">
            <a:extLst>
              <a:ext uri="{FF2B5EF4-FFF2-40B4-BE49-F238E27FC236}">
                <a16:creationId xmlns:a16="http://schemas.microsoft.com/office/drawing/2014/main" id="{7AE993A6-2E96-3CAD-C523-77FCF6453B2D}"/>
              </a:ext>
            </a:extLst>
          </p:cNvPr>
          <p:cNvGrpSpPr/>
          <p:nvPr/>
        </p:nvGrpSpPr>
        <p:grpSpPr>
          <a:xfrm>
            <a:off x="-1" y="31714"/>
            <a:ext cx="12192000" cy="874076"/>
            <a:chOff x="-1" y="31714"/>
            <a:chExt cx="12192000" cy="874076"/>
          </a:xfrm>
        </p:grpSpPr>
        <p:sp>
          <p:nvSpPr>
            <p:cNvPr id="5" name="Rectangle 4">
              <a:extLst>
                <a:ext uri="{FF2B5EF4-FFF2-40B4-BE49-F238E27FC236}">
                  <a16:creationId xmlns:a16="http://schemas.microsoft.com/office/drawing/2014/main" id="{825D423B-0242-AF33-EB6E-1B0CA97C6C29}"/>
                </a:ext>
              </a:extLst>
            </p:cNvPr>
            <p:cNvSpPr/>
            <p:nvPr/>
          </p:nvSpPr>
          <p:spPr>
            <a:xfrm>
              <a:off x="-1" y="170329"/>
              <a:ext cx="12192000" cy="596846"/>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F7D85C-1CF9-7811-7AF7-48CBCDB25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82" y="31714"/>
              <a:ext cx="901824" cy="874076"/>
            </a:xfrm>
            <a:prstGeom prst="rect">
              <a:avLst/>
            </a:prstGeom>
          </p:spPr>
        </p:pic>
        <p:sp>
          <p:nvSpPr>
            <p:cNvPr id="18" name="TextBox 17">
              <a:extLst>
                <a:ext uri="{FF2B5EF4-FFF2-40B4-BE49-F238E27FC236}">
                  <a16:creationId xmlns:a16="http://schemas.microsoft.com/office/drawing/2014/main" id="{16F9BF5B-C5B0-705B-B15A-899506E14E09}"/>
                </a:ext>
              </a:extLst>
            </p:cNvPr>
            <p:cNvSpPr txBox="1"/>
            <p:nvPr/>
          </p:nvSpPr>
          <p:spPr>
            <a:xfrm>
              <a:off x="954751" y="147203"/>
              <a:ext cx="10282495"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EXPECTATIONS</a:t>
              </a:r>
              <a:endPar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AFDD53A0-B50A-2979-16E3-456FE5BB8CF0}"/>
              </a:ext>
            </a:extLst>
          </p:cNvPr>
          <p:cNvGrpSpPr/>
          <p:nvPr/>
        </p:nvGrpSpPr>
        <p:grpSpPr>
          <a:xfrm>
            <a:off x="1" y="6249132"/>
            <a:ext cx="12191999" cy="461665"/>
            <a:chOff x="-2" y="6158415"/>
            <a:chExt cx="12191999" cy="461665"/>
          </a:xfrm>
        </p:grpSpPr>
        <p:sp>
          <p:nvSpPr>
            <p:cNvPr id="20" name="Rectangle 19">
              <a:extLst>
                <a:ext uri="{FF2B5EF4-FFF2-40B4-BE49-F238E27FC236}">
                  <a16:creationId xmlns:a16="http://schemas.microsoft.com/office/drawing/2014/main" id="{D03357BD-B04F-2D51-B901-7FC8F71D2D63}"/>
                </a:ext>
              </a:extLst>
            </p:cNvPr>
            <p:cNvSpPr/>
            <p:nvPr/>
          </p:nvSpPr>
          <p:spPr>
            <a:xfrm>
              <a:off x="-2" y="6190373"/>
              <a:ext cx="12191999" cy="397898"/>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D9A343-C974-DFC0-7651-403D5BF0D285}"/>
                </a:ext>
              </a:extLst>
            </p:cNvPr>
            <p:cNvSpPr txBox="1"/>
            <p:nvPr/>
          </p:nvSpPr>
          <p:spPr>
            <a:xfrm>
              <a:off x="1559124" y="6158415"/>
              <a:ext cx="9073749"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PINELLAS COUNTY SHERIFF’S OFFICE</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14000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807395" y="1968908"/>
            <a:ext cx="5288604" cy="292018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Close to the MCI, but not visible to the MCI</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Tent shelters will be utilized</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May also require a building or combination of tents and buildings</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The location will be identified by the commander upon activation</a:t>
            </a:r>
          </a:p>
          <a:p>
            <a:pPr marL="342900" indent="-342900" algn="l">
              <a:lnSpc>
                <a:spcPct val="110000"/>
              </a:lnSpc>
              <a:buFont typeface="Arial" panose="020B0604020202020204" pitchFamily="34" charset="0"/>
              <a:buChar char="•"/>
            </a:pPr>
            <a:endParaRPr lang="en-US" sz="2200" dirty="0">
              <a:solidFill>
                <a:srgbClr val="1C3C2A"/>
              </a:solidFill>
              <a:cs typeface="Arial" panose="020B0604020202020204" pitchFamily="34" charset="0"/>
            </a:endParaRPr>
          </a:p>
          <a:p>
            <a:pPr algn="l">
              <a:lnSpc>
                <a:spcPct val="110000"/>
              </a:lnSpc>
            </a:pPr>
            <a:endParaRPr lang="en-US" sz="2000" dirty="0">
              <a:solidFill>
                <a:srgbClr val="1C3C2A"/>
              </a:solidFill>
              <a:cs typeface="Arial" panose="020B0604020202020204" pitchFamily="34" charset="0"/>
            </a:endParaRPr>
          </a:p>
        </p:txBody>
      </p:sp>
      <p:grpSp>
        <p:nvGrpSpPr>
          <p:cNvPr id="4" name="Group 3">
            <a:extLst>
              <a:ext uri="{FF2B5EF4-FFF2-40B4-BE49-F238E27FC236}">
                <a16:creationId xmlns:a16="http://schemas.microsoft.com/office/drawing/2014/main" id="{7AE993A6-2E96-3CAD-C523-77FCF6453B2D}"/>
              </a:ext>
            </a:extLst>
          </p:cNvPr>
          <p:cNvGrpSpPr/>
          <p:nvPr/>
        </p:nvGrpSpPr>
        <p:grpSpPr>
          <a:xfrm>
            <a:off x="-1" y="31714"/>
            <a:ext cx="12192000" cy="874076"/>
            <a:chOff x="-1" y="31714"/>
            <a:chExt cx="12192000" cy="874076"/>
          </a:xfrm>
        </p:grpSpPr>
        <p:sp>
          <p:nvSpPr>
            <p:cNvPr id="5" name="Rectangle 4">
              <a:extLst>
                <a:ext uri="{FF2B5EF4-FFF2-40B4-BE49-F238E27FC236}">
                  <a16:creationId xmlns:a16="http://schemas.microsoft.com/office/drawing/2014/main" id="{825D423B-0242-AF33-EB6E-1B0CA97C6C29}"/>
                </a:ext>
              </a:extLst>
            </p:cNvPr>
            <p:cNvSpPr/>
            <p:nvPr/>
          </p:nvSpPr>
          <p:spPr>
            <a:xfrm>
              <a:off x="-1" y="170329"/>
              <a:ext cx="12192000" cy="596846"/>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F7D85C-1CF9-7811-7AF7-48CBCDB25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82" y="31714"/>
              <a:ext cx="901824" cy="874076"/>
            </a:xfrm>
            <a:prstGeom prst="rect">
              <a:avLst/>
            </a:prstGeom>
          </p:spPr>
        </p:pic>
        <p:sp>
          <p:nvSpPr>
            <p:cNvPr id="18" name="TextBox 17">
              <a:extLst>
                <a:ext uri="{FF2B5EF4-FFF2-40B4-BE49-F238E27FC236}">
                  <a16:creationId xmlns:a16="http://schemas.microsoft.com/office/drawing/2014/main" id="{16F9BF5B-C5B0-705B-B15A-899506E14E09}"/>
                </a:ext>
              </a:extLst>
            </p:cNvPr>
            <p:cNvSpPr txBox="1"/>
            <p:nvPr/>
          </p:nvSpPr>
          <p:spPr>
            <a:xfrm>
              <a:off x="1144592" y="147203"/>
              <a:ext cx="10282495"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LOCATION</a:t>
              </a:r>
              <a:endPar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AFDD53A0-B50A-2979-16E3-456FE5BB8CF0}"/>
              </a:ext>
            </a:extLst>
          </p:cNvPr>
          <p:cNvGrpSpPr/>
          <p:nvPr/>
        </p:nvGrpSpPr>
        <p:grpSpPr>
          <a:xfrm>
            <a:off x="1" y="6249132"/>
            <a:ext cx="12191999" cy="461665"/>
            <a:chOff x="-2" y="6158415"/>
            <a:chExt cx="12191999" cy="461665"/>
          </a:xfrm>
        </p:grpSpPr>
        <p:sp>
          <p:nvSpPr>
            <p:cNvPr id="20" name="Rectangle 19">
              <a:extLst>
                <a:ext uri="{FF2B5EF4-FFF2-40B4-BE49-F238E27FC236}">
                  <a16:creationId xmlns:a16="http://schemas.microsoft.com/office/drawing/2014/main" id="{D03357BD-B04F-2D51-B901-7FC8F71D2D63}"/>
                </a:ext>
              </a:extLst>
            </p:cNvPr>
            <p:cNvSpPr/>
            <p:nvPr/>
          </p:nvSpPr>
          <p:spPr>
            <a:xfrm>
              <a:off x="-2" y="6190373"/>
              <a:ext cx="12191999" cy="397898"/>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D9A343-C974-DFC0-7651-403D5BF0D285}"/>
                </a:ext>
              </a:extLst>
            </p:cNvPr>
            <p:cNvSpPr txBox="1"/>
            <p:nvPr/>
          </p:nvSpPr>
          <p:spPr>
            <a:xfrm>
              <a:off x="1559124" y="6158415"/>
              <a:ext cx="9073749"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PINELLAS COUNTY SHERIFF’S OFFICE</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pic>
        <p:nvPicPr>
          <p:cNvPr id="2" name="Picture 2" descr="National Emergency Management and Response on LinkedIn: #emergencymanagement">
            <a:extLst>
              <a:ext uri="{FF2B5EF4-FFF2-40B4-BE49-F238E27FC236}">
                <a16:creationId xmlns:a16="http://schemas.microsoft.com/office/drawing/2014/main" id="{1500DEB3-89BF-2E75-978D-B2D10609ED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5840" y="1594130"/>
            <a:ext cx="4892985" cy="36697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677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1665194" y="1535875"/>
            <a:ext cx="8861612" cy="39228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lnSpc>
                <a:spcPct val="110000"/>
              </a:lnSpc>
              <a:buFont typeface="Arial" panose="020B0604020202020204" pitchFamily="34" charset="0"/>
              <a:buChar char="•"/>
            </a:pPr>
            <a:endParaRPr lang="en-US" sz="2200" dirty="0">
              <a:solidFill>
                <a:srgbClr val="1C3C2A"/>
              </a:solidFill>
              <a:cs typeface="Arial" panose="020B0604020202020204" pitchFamily="34" charset="0"/>
            </a:endParaRPr>
          </a:p>
          <a:p>
            <a:pPr algn="l">
              <a:lnSpc>
                <a:spcPct val="110000"/>
              </a:lnSpc>
            </a:pPr>
            <a:endParaRPr lang="en-US" sz="2000" dirty="0">
              <a:solidFill>
                <a:srgbClr val="1C3C2A"/>
              </a:solidFill>
              <a:cs typeface="Arial" panose="020B0604020202020204" pitchFamily="34" charset="0"/>
            </a:endParaRPr>
          </a:p>
        </p:txBody>
      </p:sp>
      <p:grpSp>
        <p:nvGrpSpPr>
          <p:cNvPr id="4" name="Group 3">
            <a:extLst>
              <a:ext uri="{FF2B5EF4-FFF2-40B4-BE49-F238E27FC236}">
                <a16:creationId xmlns:a16="http://schemas.microsoft.com/office/drawing/2014/main" id="{7AE993A6-2E96-3CAD-C523-77FCF6453B2D}"/>
              </a:ext>
            </a:extLst>
          </p:cNvPr>
          <p:cNvGrpSpPr/>
          <p:nvPr/>
        </p:nvGrpSpPr>
        <p:grpSpPr>
          <a:xfrm>
            <a:off x="-1" y="31714"/>
            <a:ext cx="12192000" cy="874076"/>
            <a:chOff x="-1" y="31714"/>
            <a:chExt cx="12192000" cy="874076"/>
          </a:xfrm>
        </p:grpSpPr>
        <p:sp>
          <p:nvSpPr>
            <p:cNvPr id="5" name="Rectangle 4">
              <a:extLst>
                <a:ext uri="{FF2B5EF4-FFF2-40B4-BE49-F238E27FC236}">
                  <a16:creationId xmlns:a16="http://schemas.microsoft.com/office/drawing/2014/main" id="{825D423B-0242-AF33-EB6E-1B0CA97C6C29}"/>
                </a:ext>
              </a:extLst>
            </p:cNvPr>
            <p:cNvSpPr/>
            <p:nvPr/>
          </p:nvSpPr>
          <p:spPr>
            <a:xfrm>
              <a:off x="-1" y="170329"/>
              <a:ext cx="12192000" cy="596846"/>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F7D85C-1CF9-7811-7AF7-48CBCDB25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82" y="31714"/>
              <a:ext cx="901824" cy="874076"/>
            </a:xfrm>
            <a:prstGeom prst="rect">
              <a:avLst/>
            </a:prstGeom>
          </p:spPr>
        </p:pic>
        <p:sp>
          <p:nvSpPr>
            <p:cNvPr id="18" name="TextBox 17">
              <a:extLst>
                <a:ext uri="{FF2B5EF4-FFF2-40B4-BE49-F238E27FC236}">
                  <a16:creationId xmlns:a16="http://schemas.microsoft.com/office/drawing/2014/main" id="{16F9BF5B-C5B0-705B-B15A-899506E14E09}"/>
                </a:ext>
              </a:extLst>
            </p:cNvPr>
            <p:cNvSpPr txBox="1"/>
            <p:nvPr/>
          </p:nvSpPr>
          <p:spPr>
            <a:xfrm>
              <a:off x="1260511" y="135829"/>
              <a:ext cx="9670975"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ENTRY AREAS (CHECK-IN)</a:t>
              </a:r>
              <a:endPar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AFDD53A0-B50A-2979-16E3-456FE5BB8CF0}"/>
              </a:ext>
            </a:extLst>
          </p:cNvPr>
          <p:cNvGrpSpPr/>
          <p:nvPr/>
        </p:nvGrpSpPr>
        <p:grpSpPr>
          <a:xfrm>
            <a:off x="1" y="6249132"/>
            <a:ext cx="12191999" cy="461665"/>
            <a:chOff x="-2" y="6158415"/>
            <a:chExt cx="12191999" cy="461665"/>
          </a:xfrm>
        </p:grpSpPr>
        <p:sp>
          <p:nvSpPr>
            <p:cNvPr id="20" name="Rectangle 19">
              <a:extLst>
                <a:ext uri="{FF2B5EF4-FFF2-40B4-BE49-F238E27FC236}">
                  <a16:creationId xmlns:a16="http://schemas.microsoft.com/office/drawing/2014/main" id="{D03357BD-B04F-2D51-B901-7FC8F71D2D63}"/>
                </a:ext>
              </a:extLst>
            </p:cNvPr>
            <p:cNvSpPr/>
            <p:nvPr/>
          </p:nvSpPr>
          <p:spPr>
            <a:xfrm>
              <a:off x="-2" y="6190373"/>
              <a:ext cx="12191999" cy="397898"/>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D9A343-C974-DFC0-7651-403D5BF0D285}"/>
                </a:ext>
              </a:extLst>
            </p:cNvPr>
            <p:cNvSpPr txBox="1"/>
            <p:nvPr/>
          </p:nvSpPr>
          <p:spPr>
            <a:xfrm>
              <a:off x="1559124" y="6158415"/>
              <a:ext cx="9073749"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PINELLAS COUNTY SHERIFF’S OFFICE</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pic>
        <p:nvPicPr>
          <p:cNvPr id="2" name="Picture 2">
            <a:extLst>
              <a:ext uri="{FF2B5EF4-FFF2-40B4-BE49-F238E27FC236}">
                <a16:creationId xmlns:a16="http://schemas.microsoft.com/office/drawing/2014/main" id="{364133C5-9B41-6272-4AF3-71AD47C5EC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359" y="850848"/>
            <a:ext cx="9424501" cy="5292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7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1665194" y="1535875"/>
            <a:ext cx="8861612" cy="39228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lnSpc>
                <a:spcPct val="110000"/>
              </a:lnSpc>
              <a:buFont typeface="Arial" panose="020B0604020202020204" pitchFamily="34" charset="0"/>
              <a:buChar char="•"/>
            </a:pPr>
            <a:endParaRPr lang="en-US" sz="2200" dirty="0">
              <a:solidFill>
                <a:srgbClr val="1C3C2A"/>
              </a:solidFill>
              <a:cs typeface="Arial" panose="020B0604020202020204" pitchFamily="34" charset="0"/>
            </a:endParaRPr>
          </a:p>
          <a:p>
            <a:pPr algn="l">
              <a:lnSpc>
                <a:spcPct val="110000"/>
              </a:lnSpc>
            </a:pPr>
            <a:endParaRPr lang="en-US" sz="2000" dirty="0">
              <a:solidFill>
                <a:srgbClr val="1C3C2A"/>
              </a:solidFill>
              <a:cs typeface="Arial" panose="020B0604020202020204" pitchFamily="34" charset="0"/>
            </a:endParaRPr>
          </a:p>
        </p:txBody>
      </p:sp>
      <p:grpSp>
        <p:nvGrpSpPr>
          <p:cNvPr id="4" name="Group 3">
            <a:extLst>
              <a:ext uri="{FF2B5EF4-FFF2-40B4-BE49-F238E27FC236}">
                <a16:creationId xmlns:a16="http://schemas.microsoft.com/office/drawing/2014/main" id="{7AE993A6-2E96-3CAD-C523-77FCF6453B2D}"/>
              </a:ext>
            </a:extLst>
          </p:cNvPr>
          <p:cNvGrpSpPr/>
          <p:nvPr/>
        </p:nvGrpSpPr>
        <p:grpSpPr>
          <a:xfrm>
            <a:off x="-1" y="31714"/>
            <a:ext cx="12192000" cy="874076"/>
            <a:chOff x="-1" y="31714"/>
            <a:chExt cx="12192000" cy="874076"/>
          </a:xfrm>
        </p:grpSpPr>
        <p:sp>
          <p:nvSpPr>
            <p:cNvPr id="5" name="Rectangle 4">
              <a:extLst>
                <a:ext uri="{FF2B5EF4-FFF2-40B4-BE49-F238E27FC236}">
                  <a16:creationId xmlns:a16="http://schemas.microsoft.com/office/drawing/2014/main" id="{825D423B-0242-AF33-EB6E-1B0CA97C6C29}"/>
                </a:ext>
              </a:extLst>
            </p:cNvPr>
            <p:cNvSpPr/>
            <p:nvPr/>
          </p:nvSpPr>
          <p:spPr>
            <a:xfrm>
              <a:off x="-1" y="170329"/>
              <a:ext cx="12192000" cy="596846"/>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F7D85C-1CF9-7811-7AF7-48CBCDB25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82" y="31714"/>
              <a:ext cx="901824" cy="874076"/>
            </a:xfrm>
            <a:prstGeom prst="rect">
              <a:avLst/>
            </a:prstGeom>
          </p:spPr>
        </p:pic>
        <p:sp>
          <p:nvSpPr>
            <p:cNvPr id="18" name="TextBox 17">
              <a:extLst>
                <a:ext uri="{FF2B5EF4-FFF2-40B4-BE49-F238E27FC236}">
                  <a16:creationId xmlns:a16="http://schemas.microsoft.com/office/drawing/2014/main" id="{16F9BF5B-C5B0-705B-B15A-899506E14E09}"/>
                </a:ext>
              </a:extLst>
            </p:cNvPr>
            <p:cNvSpPr txBox="1"/>
            <p:nvPr/>
          </p:nvSpPr>
          <p:spPr>
            <a:xfrm>
              <a:off x="1260511" y="145586"/>
              <a:ext cx="9670975"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ILLUSTRATION OF FLOW</a:t>
              </a:r>
              <a:endPar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AFDD53A0-B50A-2979-16E3-456FE5BB8CF0}"/>
              </a:ext>
            </a:extLst>
          </p:cNvPr>
          <p:cNvGrpSpPr/>
          <p:nvPr/>
        </p:nvGrpSpPr>
        <p:grpSpPr>
          <a:xfrm>
            <a:off x="1" y="6249132"/>
            <a:ext cx="12191999" cy="461665"/>
            <a:chOff x="-2" y="6158415"/>
            <a:chExt cx="12191999" cy="461665"/>
          </a:xfrm>
        </p:grpSpPr>
        <p:sp>
          <p:nvSpPr>
            <p:cNvPr id="20" name="Rectangle 19">
              <a:extLst>
                <a:ext uri="{FF2B5EF4-FFF2-40B4-BE49-F238E27FC236}">
                  <a16:creationId xmlns:a16="http://schemas.microsoft.com/office/drawing/2014/main" id="{D03357BD-B04F-2D51-B901-7FC8F71D2D63}"/>
                </a:ext>
              </a:extLst>
            </p:cNvPr>
            <p:cNvSpPr/>
            <p:nvPr/>
          </p:nvSpPr>
          <p:spPr>
            <a:xfrm>
              <a:off x="-2" y="6190373"/>
              <a:ext cx="12191999" cy="397898"/>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D9A343-C974-DFC0-7651-403D5BF0D285}"/>
                </a:ext>
              </a:extLst>
            </p:cNvPr>
            <p:cNvSpPr txBox="1"/>
            <p:nvPr/>
          </p:nvSpPr>
          <p:spPr>
            <a:xfrm>
              <a:off x="1559124" y="6158415"/>
              <a:ext cx="9073749"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PINELLAS COUNTY SHERIFF’S OFFICE</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pic>
        <p:nvPicPr>
          <p:cNvPr id="3" name="Picture 2" descr="A diagram of a circuit&#10;&#10;Description automatically generated">
            <a:extLst>
              <a:ext uri="{FF2B5EF4-FFF2-40B4-BE49-F238E27FC236}">
                <a16:creationId xmlns:a16="http://schemas.microsoft.com/office/drawing/2014/main" id="{6BEDD1F7-7041-4F24-95CA-0B5953A491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9609" y="918389"/>
            <a:ext cx="9352780" cy="5264205"/>
          </a:xfrm>
          <a:prstGeom prst="rect">
            <a:avLst/>
          </a:prstGeom>
        </p:spPr>
      </p:pic>
    </p:spTree>
    <p:extLst>
      <p:ext uri="{BB962C8B-B14F-4D97-AF65-F5344CB8AC3E}">
        <p14:creationId xmlns:p14="http://schemas.microsoft.com/office/powerpoint/2010/main" val="2410640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809606" y="1626718"/>
            <a:ext cx="10461429" cy="396359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The </a:t>
            </a:r>
            <a:r>
              <a:rPr lang="en-US" sz="2200" b="1" dirty="0">
                <a:solidFill>
                  <a:srgbClr val="1C3C2A"/>
                </a:solidFill>
                <a:cs typeface="Arial" panose="020B0604020202020204" pitchFamily="34" charset="0"/>
              </a:rPr>
              <a:t>Technology Section</a:t>
            </a:r>
            <a:r>
              <a:rPr lang="en-US" sz="2200" dirty="0">
                <a:solidFill>
                  <a:srgbClr val="1C3C2A"/>
                </a:solidFill>
                <a:cs typeface="Arial" panose="020B0604020202020204" pitchFamily="34" charset="0"/>
              </a:rPr>
              <a:t> will provide continual IT assistance for set-up, radio communication, and any other technological issues that arise while the FRC is in operation.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The </a:t>
            </a:r>
            <a:r>
              <a:rPr lang="en-US" sz="2200" b="1" dirty="0">
                <a:solidFill>
                  <a:srgbClr val="1C3C2A"/>
                </a:solidFill>
                <a:cs typeface="Arial" panose="020B0604020202020204" pitchFamily="34" charset="0"/>
              </a:rPr>
              <a:t>Identification and Notification Section</a:t>
            </a:r>
            <a:r>
              <a:rPr lang="en-US" sz="2200" dirty="0">
                <a:solidFill>
                  <a:srgbClr val="1C3C2A"/>
                </a:solidFill>
                <a:cs typeface="Arial" panose="020B0604020202020204" pitchFamily="34" charset="0"/>
              </a:rPr>
              <a:t> is made up of investigative services including law enforcement analysts to collect and distribute data.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The </a:t>
            </a:r>
            <a:r>
              <a:rPr lang="en-US" sz="2200" b="1" dirty="0">
                <a:solidFill>
                  <a:srgbClr val="1C3C2A"/>
                </a:solidFill>
                <a:cs typeface="Arial" panose="020B0604020202020204" pitchFamily="34" charset="0"/>
              </a:rPr>
              <a:t>Site Security Section</a:t>
            </a:r>
            <a:r>
              <a:rPr lang="en-US" sz="2200" dirty="0">
                <a:solidFill>
                  <a:srgbClr val="1C3C2A"/>
                </a:solidFill>
                <a:cs typeface="Arial" panose="020B0604020202020204" pitchFamily="34" charset="0"/>
              </a:rPr>
              <a:t> is comprised of uniformed security inside and outside of the FRC, all traffic surrounding the facility, and traffic in and out of the FRC. Family members will have a separate traffic flow to the family entrance, not viewable by the affected person entrance. Two-way traffic must be maintained in and out of the FRC to allow for the entry and exit of emergency vehicles. </a:t>
            </a:r>
          </a:p>
          <a:p>
            <a:pPr algn="l">
              <a:lnSpc>
                <a:spcPct val="110000"/>
              </a:lnSpc>
            </a:pPr>
            <a:endParaRPr lang="en-US" sz="2200" dirty="0">
              <a:solidFill>
                <a:srgbClr val="1C3C2A"/>
              </a:solidFill>
              <a:cs typeface="Arial" panose="020B0604020202020204" pitchFamily="34" charset="0"/>
            </a:endParaRPr>
          </a:p>
          <a:p>
            <a:pPr algn="l">
              <a:lnSpc>
                <a:spcPct val="110000"/>
              </a:lnSpc>
            </a:pPr>
            <a:endParaRPr lang="en-US" sz="2200" dirty="0">
              <a:solidFill>
                <a:srgbClr val="1C3C2A"/>
              </a:solidFill>
              <a:cs typeface="Arial" panose="020B0604020202020204" pitchFamily="34" charset="0"/>
            </a:endParaRPr>
          </a:p>
          <a:p>
            <a:pPr algn="l">
              <a:lnSpc>
                <a:spcPct val="110000"/>
              </a:lnSpc>
            </a:pPr>
            <a:endParaRPr lang="en-US" sz="2000" dirty="0">
              <a:solidFill>
                <a:srgbClr val="1C3C2A"/>
              </a:solidFill>
              <a:cs typeface="Arial" panose="020B0604020202020204" pitchFamily="34" charset="0"/>
            </a:endParaRPr>
          </a:p>
        </p:txBody>
      </p:sp>
      <p:grpSp>
        <p:nvGrpSpPr>
          <p:cNvPr id="4" name="Group 3">
            <a:extLst>
              <a:ext uri="{FF2B5EF4-FFF2-40B4-BE49-F238E27FC236}">
                <a16:creationId xmlns:a16="http://schemas.microsoft.com/office/drawing/2014/main" id="{7AE993A6-2E96-3CAD-C523-77FCF6453B2D}"/>
              </a:ext>
            </a:extLst>
          </p:cNvPr>
          <p:cNvGrpSpPr/>
          <p:nvPr/>
        </p:nvGrpSpPr>
        <p:grpSpPr>
          <a:xfrm>
            <a:off x="-1" y="31714"/>
            <a:ext cx="12192000" cy="874076"/>
            <a:chOff x="-1" y="31714"/>
            <a:chExt cx="12192000" cy="874076"/>
          </a:xfrm>
        </p:grpSpPr>
        <p:sp>
          <p:nvSpPr>
            <p:cNvPr id="5" name="Rectangle 4">
              <a:extLst>
                <a:ext uri="{FF2B5EF4-FFF2-40B4-BE49-F238E27FC236}">
                  <a16:creationId xmlns:a16="http://schemas.microsoft.com/office/drawing/2014/main" id="{825D423B-0242-AF33-EB6E-1B0CA97C6C29}"/>
                </a:ext>
              </a:extLst>
            </p:cNvPr>
            <p:cNvSpPr/>
            <p:nvPr/>
          </p:nvSpPr>
          <p:spPr>
            <a:xfrm>
              <a:off x="-1" y="170329"/>
              <a:ext cx="12192000" cy="596846"/>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F7D85C-1CF9-7811-7AF7-48CBCDB25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82" y="31714"/>
              <a:ext cx="901824" cy="874076"/>
            </a:xfrm>
            <a:prstGeom prst="rect">
              <a:avLst/>
            </a:prstGeom>
          </p:spPr>
        </p:pic>
        <p:sp>
          <p:nvSpPr>
            <p:cNvPr id="18" name="TextBox 17">
              <a:extLst>
                <a:ext uri="{FF2B5EF4-FFF2-40B4-BE49-F238E27FC236}">
                  <a16:creationId xmlns:a16="http://schemas.microsoft.com/office/drawing/2014/main" id="{16F9BF5B-C5B0-705B-B15A-899506E14E09}"/>
                </a:ext>
              </a:extLst>
            </p:cNvPr>
            <p:cNvSpPr txBox="1"/>
            <p:nvPr/>
          </p:nvSpPr>
          <p:spPr>
            <a:xfrm>
              <a:off x="954751" y="147203"/>
              <a:ext cx="10282495"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ADDITIONAL SECTIONS &amp; RESOURCES</a:t>
              </a:r>
              <a:endPar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AFDD53A0-B50A-2979-16E3-456FE5BB8CF0}"/>
              </a:ext>
            </a:extLst>
          </p:cNvPr>
          <p:cNvGrpSpPr/>
          <p:nvPr/>
        </p:nvGrpSpPr>
        <p:grpSpPr>
          <a:xfrm>
            <a:off x="1" y="6249132"/>
            <a:ext cx="12191999" cy="461665"/>
            <a:chOff x="-2" y="6158415"/>
            <a:chExt cx="12191999" cy="461665"/>
          </a:xfrm>
        </p:grpSpPr>
        <p:sp>
          <p:nvSpPr>
            <p:cNvPr id="20" name="Rectangle 19">
              <a:extLst>
                <a:ext uri="{FF2B5EF4-FFF2-40B4-BE49-F238E27FC236}">
                  <a16:creationId xmlns:a16="http://schemas.microsoft.com/office/drawing/2014/main" id="{D03357BD-B04F-2D51-B901-7FC8F71D2D63}"/>
                </a:ext>
              </a:extLst>
            </p:cNvPr>
            <p:cNvSpPr/>
            <p:nvPr/>
          </p:nvSpPr>
          <p:spPr>
            <a:xfrm>
              <a:off x="-2" y="6190373"/>
              <a:ext cx="12191999" cy="397898"/>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D9A343-C974-DFC0-7651-403D5BF0D285}"/>
                </a:ext>
              </a:extLst>
            </p:cNvPr>
            <p:cNvSpPr txBox="1"/>
            <p:nvPr/>
          </p:nvSpPr>
          <p:spPr>
            <a:xfrm>
              <a:off x="1559124" y="6158415"/>
              <a:ext cx="9073749"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PINELLAS COUNTY SHERIFF’S OFFICE</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684189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801294" y="1375757"/>
            <a:ext cx="10461429" cy="4472247"/>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The </a:t>
            </a:r>
            <a:r>
              <a:rPr lang="en-US" sz="2200" b="1" dirty="0">
                <a:solidFill>
                  <a:srgbClr val="1C3C2A"/>
                </a:solidFill>
                <a:cs typeface="Arial" panose="020B0604020202020204" pitchFamily="34" charset="0"/>
              </a:rPr>
              <a:t>Medical Unit Section</a:t>
            </a:r>
            <a:r>
              <a:rPr lang="en-US" sz="2200" dirty="0">
                <a:solidFill>
                  <a:srgbClr val="1C3C2A"/>
                </a:solidFill>
                <a:cs typeface="Arial" panose="020B0604020202020204" pitchFamily="34" charset="0"/>
              </a:rPr>
              <a:t> is comprised of EMS in an assigned medical area on the premises to address minor medical needs due to the reactions to stress, grief, or emotional trauma.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The </a:t>
            </a:r>
            <a:r>
              <a:rPr lang="en-US" sz="2200" b="1" dirty="0">
                <a:solidFill>
                  <a:srgbClr val="1C3C2A"/>
                </a:solidFill>
                <a:cs typeface="Arial" panose="020B0604020202020204" pitchFamily="34" charset="0"/>
              </a:rPr>
              <a:t>Resource Section</a:t>
            </a:r>
            <a:r>
              <a:rPr lang="en-US" sz="2200" dirty="0">
                <a:solidFill>
                  <a:srgbClr val="1C3C2A"/>
                </a:solidFill>
                <a:cs typeface="Arial" panose="020B0604020202020204" pitchFamily="34" charset="0"/>
              </a:rPr>
              <a:t> personnel will assist in mobilizing resources and equipment to and from the FRC.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The </a:t>
            </a:r>
            <a:r>
              <a:rPr lang="en-US" sz="2200" b="1" dirty="0">
                <a:solidFill>
                  <a:srgbClr val="1C3C2A"/>
                </a:solidFill>
                <a:cs typeface="Arial" panose="020B0604020202020204" pitchFamily="34" charset="0"/>
              </a:rPr>
              <a:t>County Information Center</a:t>
            </a:r>
            <a:r>
              <a:rPr lang="en-US" sz="2200" dirty="0">
                <a:solidFill>
                  <a:srgbClr val="1C3C2A"/>
                </a:solidFill>
                <a:cs typeface="Arial" panose="020B0604020202020204" pitchFamily="34" charset="0"/>
              </a:rPr>
              <a:t> is a call center staffed by communications center dispatchers and county employees. The CIC will be responsible for providing information about the mass casualty incident and the FRC to the public. Staff will operate hotlines, obtain information, provide reunification information, and the FRC location to family members. </a:t>
            </a:r>
          </a:p>
          <a:p>
            <a:pPr marL="342900" indent="-342900" algn="l">
              <a:lnSpc>
                <a:spcPct val="110000"/>
              </a:lnSpc>
              <a:buFont typeface="Arial" panose="020B0604020202020204" pitchFamily="34" charset="0"/>
              <a:buChar char="•"/>
            </a:pPr>
            <a:r>
              <a:rPr lang="en-US" sz="2200" b="1" dirty="0">
                <a:solidFill>
                  <a:srgbClr val="1C3C2A"/>
                </a:solidFill>
                <a:cs typeface="Arial" panose="020B0604020202020204" pitchFamily="34" charset="0"/>
              </a:rPr>
              <a:t>Bus drivers </a:t>
            </a:r>
            <a:r>
              <a:rPr lang="en-US" sz="2200" dirty="0">
                <a:solidFill>
                  <a:srgbClr val="1C3C2A"/>
                </a:solidFill>
                <a:cs typeface="Arial" panose="020B0604020202020204" pitchFamily="34" charset="0"/>
              </a:rPr>
              <a:t>will be taskforce members identified to facilitate the transportation of subjects utilizing Pinellas County school busses. </a:t>
            </a:r>
          </a:p>
          <a:p>
            <a:pPr algn="l">
              <a:lnSpc>
                <a:spcPct val="110000"/>
              </a:lnSpc>
            </a:pPr>
            <a:endParaRPr lang="en-US" sz="2200" dirty="0">
              <a:solidFill>
                <a:srgbClr val="1C3C2A"/>
              </a:solidFill>
              <a:cs typeface="Arial" panose="020B0604020202020204" pitchFamily="34" charset="0"/>
            </a:endParaRPr>
          </a:p>
          <a:p>
            <a:pPr algn="l">
              <a:lnSpc>
                <a:spcPct val="110000"/>
              </a:lnSpc>
            </a:pPr>
            <a:endParaRPr lang="en-US" sz="2200" dirty="0">
              <a:solidFill>
                <a:srgbClr val="1C3C2A"/>
              </a:solidFill>
              <a:cs typeface="Arial" panose="020B0604020202020204" pitchFamily="34" charset="0"/>
            </a:endParaRPr>
          </a:p>
          <a:p>
            <a:pPr algn="l">
              <a:lnSpc>
                <a:spcPct val="110000"/>
              </a:lnSpc>
            </a:pPr>
            <a:endParaRPr lang="en-US" sz="2000" dirty="0">
              <a:solidFill>
                <a:srgbClr val="1C3C2A"/>
              </a:solidFill>
              <a:cs typeface="Arial" panose="020B0604020202020204" pitchFamily="34" charset="0"/>
            </a:endParaRPr>
          </a:p>
        </p:txBody>
      </p:sp>
      <p:grpSp>
        <p:nvGrpSpPr>
          <p:cNvPr id="4" name="Group 3">
            <a:extLst>
              <a:ext uri="{FF2B5EF4-FFF2-40B4-BE49-F238E27FC236}">
                <a16:creationId xmlns:a16="http://schemas.microsoft.com/office/drawing/2014/main" id="{7AE993A6-2E96-3CAD-C523-77FCF6453B2D}"/>
              </a:ext>
            </a:extLst>
          </p:cNvPr>
          <p:cNvGrpSpPr/>
          <p:nvPr/>
        </p:nvGrpSpPr>
        <p:grpSpPr>
          <a:xfrm>
            <a:off x="-1" y="31714"/>
            <a:ext cx="12192000" cy="874076"/>
            <a:chOff x="-1" y="31714"/>
            <a:chExt cx="12192000" cy="874076"/>
          </a:xfrm>
        </p:grpSpPr>
        <p:sp>
          <p:nvSpPr>
            <p:cNvPr id="5" name="Rectangle 4">
              <a:extLst>
                <a:ext uri="{FF2B5EF4-FFF2-40B4-BE49-F238E27FC236}">
                  <a16:creationId xmlns:a16="http://schemas.microsoft.com/office/drawing/2014/main" id="{825D423B-0242-AF33-EB6E-1B0CA97C6C29}"/>
                </a:ext>
              </a:extLst>
            </p:cNvPr>
            <p:cNvSpPr/>
            <p:nvPr/>
          </p:nvSpPr>
          <p:spPr>
            <a:xfrm>
              <a:off x="-1" y="170329"/>
              <a:ext cx="12192000" cy="596846"/>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F7D85C-1CF9-7811-7AF7-48CBCDB25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76" y="31714"/>
              <a:ext cx="901824" cy="874076"/>
            </a:xfrm>
            <a:prstGeom prst="rect">
              <a:avLst/>
            </a:prstGeom>
          </p:spPr>
        </p:pic>
        <p:sp>
          <p:nvSpPr>
            <p:cNvPr id="18" name="TextBox 17">
              <a:extLst>
                <a:ext uri="{FF2B5EF4-FFF2-40B4-BE49-F238E27FC236}">
                  <a16:creationId xmlns:a16="http://schemas.microsoft.com/office/drawing/2014/main" id="{16F9BF5B-C5B0-705B-B15A-899506E14E09}"/>
                </a:ext>
              </a:extLst>
            </p:cNvPr>
            <p:cNvSpPr txBox="1"/>
            <p:nvPr/>
          </p:nvSpPr>
          <p:spPr>
            <a:xfrm>
              <a:off x="954751" y="165862"/>
              <a:ext cx="10282495"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ADDITIONAL SECTIONS &amp; RESOURCES (CONT’D)</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AFDD53A0-B50A-2979-16E3-456FE5BB8CF0}"/>
              </a:ext>
            </a:extLst>
          </p:cNvPr>
          <p:cNvGrpSpPr/>
          <p:nvPr/>
        </p:nvGrpSpPr>
        <p:grpSpPr>
          <a:xfrm>
            <a:off x="1" y="6249132"/>
            <a:ext cx="12191999" cy="461665"/>
            <a:chOff x="-2" y="6158415"/>
            <a:chExt cx="12191999" cy="461665"/>
          </a:xfrm>
        </p:grpSpPr>
        <p:sp>
          <p:nvSpPr>
            <p:cNvPr id="20" name="Rectangle 19">
              <a:extLst>
                <a:ext uri="{FF2B5EF4-FFF2-40B4-BE49-F238E27FC236}">
                  <a16:creationId xmlns:a16="http://schemas.microsoft.com/office/drawing/2014/main" id="{D03357BD-B04F-2D51-B901-7FC8F71D2D63}"/>
                </a:ext>
              </a:extLst>
            </p:cNvPr>
            <p:cNvSpPr/>
            <p:nvPr/>
          </p:nvSpPr>
          <p:spPr>
            <a:xfrm>
              <a:off x="-2" y="6190373"/>
              <a:ext cx="12191999" cy="397898"/>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D9A343-C974-DFC0-7651-403D5BF0D285}"/>
                </a:ext>
              </a:extLst>
            </p:cNvPr>
            <p:cNvSpPr txBox="1"/>
            <p:nvPr/>
          </p:nvSpPr>
          <p:spPr>
            <a:xfrm>
              <a:off x="1559124" y="6158415"/>
              <a:ext cx="9073749"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PINELLAS COUNTY SHERIFF’S OFFICE</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62066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665538" y="1346807"/>
            <a:ext cx="10539435" cy="416438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lnSpc>
                <a:spcPct val="110000"/>
              </a:lnSpc>
              <a:buFont typeface="Arial" panose="020B0604020202020204" pitchFamily="34" charset="0"/>
              <a:buChar char="•"/>
            </a:pPr>
            <a:r>
              <a:rPr lang="en-US" sz="2200" b="1" dirty="0">
                <a:solidFill>
                  <a:srgbClr val="1C3C2A"/>
                </a:solidFill>
                <a:cs typeface="Arial" panose="020B0604020202020204" pitchFamily="34" charset="0"/>
              </a:rPr>
              <a:t>Affected Persons</a:t>
            </a:r>
            <a:r>
              <a:rPr lang="en-US" sz="2200" dirty="0">
                <a:solidFill>
                  <a:srgbClr val="1C3C2A"/>
                </a:solidFill>
                <a:cs typeface="Arial" panose="020B0604020202020204" pitchFamily="34" charset="0"/>
              </a:rPr>
              <a:t>: any person involved in the mass casualty event including witnesses, persons uninjured, persons injured, and deceased persons. </a:t>
            </a:r>
          </a:p>
          <a:p>
            <a:pPr marL="342900" indent="-342900" algn="l">
              <a:lnSpc>
                <a:spcPct val="110000"/>
              </a:lnSpc>
              <a:buFont typeface="Arial" panose="020B0604020202020204" pitchFamily="34" charset="0"/>
              <a:buChar char="•"/>
            </a:pPr>
            <a:r>
              <a:rPr lang="en-US" sz="2200" b="1" dirty="0">
                <a:solidFill>
                  <a:srgbClr val="1C3C2A"/>
                </a:solidFill>
                <a:cs typeface="Arial" panose="020B0604020202020204" pitchFamily="34" charset="0"/>
              </a:rPr>
              <a:t>Greeters</a:t>
            </a:r>
            <a:r>
              <a:rPr lang="en-US" sz="2200" dirty="0">
                <a:solidFill>
                  <a:srgbClr val="1C3C2A"/>
                </a:solidFill>
                <a:cs typeface="Arial" panose="020B0604020202020204" pitchFamily="34" charset="0"/>
              </a:rPr>
              <a:t>: personnel assigned to directing subjects to registration and answering basic questions. </a:t>
            </a:r>
          </a:p>
          <a:p>
            <a:pPr marL="342900" indent="-342900" algn="l">
              <a:lnSpc>
                <a:spcPct val="110000"/>
              </a:lnSpc>
              <a:buFont typeface="Arial" panose="020B0604020202020204" pitchFamily="34" charset="0"/>
              <a:buChar char="•"/>
            </a:pPr>
            <a:r>
              <a:rPr lang="en-US" sz="2200" b="1" dirty="0">
                <a:solidFill>
                  <a:srgbClr val="1C3C2A"/>
                </a:solidFill>
                <a:cs typeface="Arial" panose="020B0604020202020204" pitchFamily="34" charset="0"/>
              </a:rPr>
              <a:t>Registrars</a:t>
            </a:r>
            <a:r>
              <a:rPr lang="en-US" sz="2200" dirty="0">
                <a:solidFill>
                  <a:srgbClr val="1C3C2A"/>
                </a:solidFill>
                <a:cs typeface="Arial" panose="020B0604020202020204" pitchFamily="34" charset="0"/>
              </a:rPr>
              <a:t>: personnel responsible for obtaining required information from affected persons and family members and entering it into the reunification software. Will ask pre-determined questions to identify witnesses or evidence that needs to be collected.</a:t>
            </a:r>
          </a:p>
          <a:p>
            <a:pPr marL="342900" indent="-342900" algn="l">
              <a:lnSpc>
                <a:spcPct val="110000"/>
              </a:lnSpc>
              <a:buFont typeface="Arial" panose="020B0604020202020204" pitchFamily="34" charset="0"/>
              <a:buChar char="•"/>
            </a:pPr>
            <a:r>
              <a:rPr lang="en-US" sz="2200" b="1" dirty="0">
                <a:solidFill>
                  <a:srgbClr val="1C3C2A"/>
                </a:solidFill>
                <a:cs typeface="Arial" panose="020B0604020202020204" pitchFamily="34" charset="0"/>
              </a:rPr>
              <a:t>Runners</a:t>
            </a:r>
            <a:r>
              <a:rPr lang="en-US" sz="2200" dirty="0">
                <a:solidFill>
                  <a:srgbClr val="1C3C2A"/>
                </a:solidFill>
                <a:cs typeface="Arial" panose="020B0604020202020204" pitchFamily="34" charset="0"/>
              </a:rPr>
              <a:t>: personnel assigned to move affected persons and family members through the pre-established areas. </a:t>
            </a:r>
          </a:p>
          <a:p>
            <a:pPr marL="342900" indent="-342900" algn="l">
              <a:lnSpc>
                <a:spcPct val="110000"/>
              </a:lnSpc>
              <a:buFont typeface="Arial" panose="020B0604020202020204" pitchFamily="34" charset="0"/>
              <a:buChar char="•"/>
            </a:pPr>
            <a:r>
              <a:rPr lang="en-US" sz="2200" b="1" dirty="0">
                <a:solidFill>
                  <a:srgbClr val="1C3C2A"/>
                </a:solidFill>
                <a:cs typeface="Arial" panose="020B0604020202020204" pitchFamily="34" charset="0"/>
              </a:rPr>
              <a:t>FRC Supervisors</a:t>
            </a:r>
            <a:r>
              <a:rPr lang="en-US" sz="2200" dirty="0">
                <a:solidFill>
                  <a:srgbClr val="1C3C2A"/>
                </a:solidFill>
                <a:cs typeface="Arial" panose="020B0604020202020204" pitchFamily="34" charset="0"/>
              </a:rPr>
              <a:t>: taskforce members appointed to oversee various FRC functions. </a:t>
            </a:r>
          </a:p>
          <a:p>
            <a:pPr marL="342900" indent="-342900" algn="l">
              <a:lnSpc>
                <a:spcPct val="110000"/>
              </a:lnSpc>
              <a:buFont typeface="Arial" panose="020B0604020202020204" pitchFamily="34" charset="0"/>
              <a:buChar char="•"/>
            </a:pPr>
            <a:endParaRPr lang="en-US" sz="2200" dirty="0">
              <a:solidFill>
                <a:srgbClr val="1C3C2A"/>
              </a:solidFill>
              <a:cs typeface="Arial" panose="020B0604020202020204" pitchFamily="34" charset="0"/>
            </a:endParaRPr>
          </a:p>
          <a:p>
            <a:pPr marL="342900" indent="-342900" algn="l">
              <a:lnSpc>
                <a:spcPct val="110000"/>
              </a:lnSpc>
              <a:buFont typeface="Arial" panose="020B0604020202020204" pitchFamily="34" charset="0"/>
              <a:buChar char="•"/>
            </a:pPr>
            <a:endParaRPr lang="en-US" sz="2200" dirty="0">
              <a:solidFill>
                <a:srgbClr val="1C3C2A"/>
              </a:solidFill>
              <a:cs typeface="Arial" panose="020B0604020202020204" pitchFamily="34" charset="0"/>
            </a:endParaRPr>
          </a:p>
          <a:p>
            <a:pPr algn="l">
              <a:lnSpc>
                <a:spcPct val="110000"/>
              </a:lnSpc>
            </a:pPr>
            <a:endParaRPr lang="en-US" sz="2000" dirty="0">
              <a:solidFill>
                <a:srgbClr val="1C3C2A"/>
              </a:solidFill>
              <a:cs typeface="Arial" panose="020B0604020202020204" pitchFamily="34" charset="0"/>
            </a:endParaRPr>
          </a:p>
        </p:txBody>
      </p:sp>
      <p:grpSp>
        <p:nvGrpSpPr>
          <p:cNvPr id="4" name="Group 3">
            <a:extLst>
              <a:ext uri="{FF2B5EF4-FFF2-40B4-BE49-F238E27FC236}">
                <a16:creationId xmlns:a16="http://schemas.microsoft.com/office/drawing/2014/main" id="{7AE993A6-2E96-3CAD-C523-77FCF6453B2D}"/>
              </a:ext>
            </a:extLst>
          </p:cNvPr>
          <p:cNvGrpSpPr/>
          <p:nvPr/>
        </p:nvGrpSpPr>
        <p:grpSpPr>
          <a:xfrm>
            <a:off x="-1" y="31714"/>
            <a:ext cx="12192000" cy="874076"/>
            <a:chOff x="-1" y="31714"/>
            <a:chExt cx="12192000" cy="874076"/>
          </a:xfrm>
        </p:grpSpPr>
        <p:sp>
          <p:nvSpPr>
            <p:cNvPr id="5" name="Rectangle 4">
              <a:extLst>
                <a:ext uri="{FF2B5EF4-FFF2-40B4-BE49-F238E27FC236}">
                  <a16:creationId xmlns:a16="http://schemas.microsoft.com/office/drawing/2014/main" id="{825D423B-0242-AF33-EB6E-1B0CA97C6C29}"/>
                </a:ext>
              </a:extLst>
            </p:cNvPr>
            <p:cNvSpPr/>
            <p:nvPr/>
          </p:nvSpPr>
          <p:spPr>
            <a:xfrm>
              <a:off x="-1" y="170329"/>
              <a:ext cx="12192000" cy="596846"/>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F7D85C-1CF9-7811-7AF7-48CBCDB25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82" y="31714"/>
              <a:ext cx="901824" cy="874076"/>
            </a:xfrm>
            <a:prstGeom prst="rect">
              <a:avLst/>
            </a:prstGeom>
          </p:spPr>
        </p:pic>
        <p:sp>
          <p:nvSpPr>
            <p:cNvPr id="18" name="TextBox 17">
              <a:extLst>
                <a:ext uri="{FF2B5EF4-FFF2-40B4-BE49-F238E27FC236}">
                  <a16:creationId xmlns:a16="http://schemas.microsoft.com/office/drawing/2014/main" id="{16F9BF5B-C5B0-705B-B15A-899506E14E09}"/>
                </a:ext>
              </a:extLst>
            </p:cNvPr>
            <p:cNvSpPr txBox="1"/>
            <p:nvPr/>
          </p:nvSpPr>
          <p:spPr>
            <a:xfrm>
              <a:off x="954751" y="145586"/>
              <a:ext cx="10282495"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TERMINOLOGY</a:t>
              </a:r>
              <a:endPar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AFDD53A0-B50A-2979-16E3-456FE5BB8CF0}"/>
              </a:ext>
            </a:extLst>
          </p:cNvPr>
          <p:cNvGrpSpPr/>
          <p:nvPr/>
        </p:nvGrpSpPr>
        <p:grpSpPr>
          <a:xfrm>
            <a:off x="1" y="6249132"/>
            <a:ext cx="12191999" cy="461665"/>
            <a:chOff x="-2" y="6158415"/>
            <a:chExt cx="12191999" cy="461665"/>
          </a:xfrm>
        </p:grpSpPr>
        <p:sp>
          <p:nvSpPr>
            <p:cNvPr id="20" name="Rectangle 19">
              <a:extLst>
                <a:ext uri="{FF2B5EF4-FFF2-40B4-BE49-F238E27FC236}">
                  <a16:creationId xmlns:a16="http://schemas.microsoft.com/office/drawing/2014/main" id="{D03357BD-B04F-2D51-B901-7FC8F71D2D63}"/>
                </a:ext>
              </a:extLst>
            </p:cNvPr>
            <p:cNvSpPr/>
            <p:nvPr/>
          </p:nvSpPr>
          <p:spPr>
            <a:xfrm>
              <a:off x="-2" y="6190373"/>
              <a:ext cx="12191999" cy="397898"/>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D9A343-C974-DFC0-7651-403D5BF0D285}"/>
                </a:ext>
              </a:extLst>
            </p:cNvPr>
            <p:cNvSpPr txBox="1"/>
            <p:nvPr/>
          </p:nvSpPr>
          <p:spPr>
            <a:xfrm>
              <a:off x="1559124" y="6158415"/>
              <a:ext cx="9073749"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PINELLAS COUNTY SHERIFF’S OFFICE</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10855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797667" y="1795356"/>
            <a:ext cx="5298333" cy="32672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Affected persons will arrive to the FRC via mass transportation or any means.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Greeters will direct arriving affected persons to the registration check-in.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Detectives and crime scene investigators will assist in identifying potential witnesses needed for interview or evidence needed for collection. </a:t>
            </a:r>
          </a:p>
          <a:p>
            <a:pPr marL="342900" indent="-342900" algn="l">
              <a:lnSpc>
                <a:spcPct val="110000"/>
              </a:lnSpc>
              <a:buFont typeface="Arial" panose="020B0604020202020204" pitchFamily="34" charset="0"/>
              <a:buChar char="•"/>
            </a:pPr>
            <a:endParaRPr lang="en-US" sz="2200" dirty="0">
              <a:solidFill>
                <a:srgbClr val="1C3C2A"/>
              </a:solidFill>
              <a:cs typeface="Arial" panose="020B0604020202020204" pitchFamily="34" charset="0"/>
            </a:endParaRPr>
          </a:p>
          <a:p>
            <a:pPr algn="l">
              <a:lnSpc>
                <a:spcPct val="110000"/>
              </a:lnSpc>
            </a:pPr>
            <a:endParaRPr lang="en-US" sz="2000" dirty="0">
              <a:solidFill>
                <a:srgbClr val="1C3C2A"/>
              </a:solidFill>
              <a:cs typeface="Arial" panose="020B0604020202020204" pitchFamily="34" charset="0"/>
            </a:endParaRPr>
          </a:p>
        </p:txBody>
      </p:sp>
      <p:grpSp>
        <p:nvGrpSpPr>
          <p:cNvPr id="4" name="Group 3">
            <a:extLst>
              <a:ext uri="{FF2B5EF4-FFF2-40B4-BE49-F238E27FC236}">
                <a16:creationId xmlns:a16="http://schemas.microsoft.com/office/drawing/2014/main" id="{7AE993A6-2E96-3CAD-C523-77FCF6453B2D}"/>
              </a:ext>
            </a:extLst>
          </p:cNvPr>
          <p:cNvGrpSpPr/>
          <p:nvPr/>
        </p:nvGrpSpPr>
        <p:grpSpPr>
          <a:xfrm>
            <a:off x="-1" y="31714"/>
            <a:ext cx="12192000" cy="874076"/>
            <a:chOff x="-1" y="31714"/>
            <a:chExt cx="12192000" cy="874076"/>
          </a:xfrm>
        </p:grpSpPr>
        <p:sp>
          <p:nvSpPr>
            <p:cNvPr id="5" name="Rectangle 4">
              <a:extLst>
                <a:ext uri="{FF2B5EF4-FFF2-40B4-BE49-F238E27FC236}">
                  <a16:creationId xmlns:a16="http://schemas.microsoft.com/office/drawing/2014/main" id="{825D423B-0242-AF33-EB6E-1B0CA97C6C29}"/>
                </a:ext>
              </a:extLst>
            </p:cNvPr>
            <p:cNvSpPr/>
            <p:nvPr/>
          </p:nvSpPr>
          <p:spPr>
            <a:xfrm>
              <a:off x="-1" y="170329"/>
              <a:ext cx="12192000" cy="596846"/>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F7D85C-1CF9-7811-7AF7-48CBCDB25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82" y="31714"/>
              <a:ext cx="901824" cy="874076"/>
            </a:xfrm>
            <a:prstGeom prst="rect">
              <a:avLst/>
            </a:prstGeom>
          </p:spPr>
        </p:pic>
        <p:sp>
          <p:nvSpPr>
            <p:cNvPr id="18" name="TextBox 17">
              <a:extLst>
                <a:ext uri="{FF2B5EF4-FFF2-40B4-BE49-F238E27FC236}">
                  <a16:creationId xmlns:a16="http://schemas.microsoft.com/office/drawing/2014/main" id="{16F9BF5B-C5B0-705B-B15A-899506E14E09}"/>
                </a:ext>
              </a:extLst>
            </p:cNvPr>
            <p:cNvSpPr txBox="1"/>
            <p:nvPr/>
          </p:nvSpPr>
          <p:spPr>
            <a:xfrm>
              <a:off x="1067760" y="147203"/>
              <a:ext cx="10282495"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ENTRY/CHECK-IN AFFECTED PERSONS</a:t>
              </a:r>
              <a:endPar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AFDD53A0-B50A-2979-16E3-456FE5BB8CF0}"/>
              </a:ext>
            </a:extLst>
          </p:cNvPr>
          <p:cNvGrpSpPr/>
          <p:nvPr/>
        </p:nvGrpSpPr>
        <p:grpSpPr>
          <a:xfrm>
            <a:off x="1" y="6249132"/>
            <a:ext cx="12191999" cy="461665"/>
            <a:chOff x="-2" y="6158415"/>
            <a:chExt cx="12191999" cy="461665"/>
          </a:xfrm>
        </p:grpSpPr>
        <p:sp>
          <p:nvSpPr>
            <p:cNvPr id="20" name="Rectangle 19">
              <a:extLst>
                <a:ext uri="{FF2B5EF4-FFF2-40B4-BE49-F238E27FC236}">
                  <a16:creationId xmlns:a16="http://schemas.microsoft.com/office/drawing/2014/main" id="{D03357BD-B04F-2D51-B901-7FC8F71D2D63}"/>
                </a:ext>
              </a:extLst>
            </p:cNvPr>
            <p:cNvSpPr/>
            <p:nvPr/>
          </p:nvSpPr>
          <p:spPr>
            <a:xfrm>
              <a:off x="-2" y="6190373"/>
              <a:ext cx="12191999" cy="397898"/>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D9A343-C974-DFC0-7651-403D5BF0D285}"/>
                </a:ext>
              </a:extLst>
            </p:cNvPr>
            <p:cNvSpPr txBox="1"/>
            <p:nvPr/>
          </p:nvSpPr>
          <p:spPr>
            <a:xfrm>
              <a:off x="1559124" y="6158415"/>
              <a:ext cx="9073749"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PINELLAS COUNTY SHERIFF’S OFFICE</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pic>
        <p:nvPicPr>
          <p:cNvPr id="8" name="Picture 7" descr="A person in a blue shirt talking to a group of people&#10;&#10;Description automatically generated">
            <a:extLst>
              <a:ext uri="{FF2B5EF4-FFF2-40B4-BE49-F238E27FC236}">
                <a16:creationId xmlns:a16="http://schemas.microsoft.com/office/drawing/2014/main" id="{BE59985B-EE0B-9A55-E265-81860BD585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9251"/>
          <a:stretch/>
        </p:blipFill>
        <p:spPr>
          <a:xfrm>
            <a:off x="6209008" y="1699713"/>
            <a:ext cx="4705603" cy="34585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64595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797667" y="1397457"/>
            <a:ext cx="5298333" cy="406511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Registrars will enter the subject into the software and determine who may be looking for them.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Affected persons will be issued a wristband with identification information.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The registrar will ask pre-determined investigative questions to the affected persons to determine if they area witness or have any evidence that needs to be collected. </a:t>
            </a:r>
          </a:p>
          <a:p>
            <a:pPr marL="342900" indent="-342900" algn="l">
              <a:lnSpc>
                <a:spcPct val="110000"/>
              </a:lnSpc>
              <a:buFont typeface="Arial" panose="020B0604020202020204" pitchFamily="34" charset="0"/>
              <a:buChar char="•"/>
            </a:pPr>
            <a:endParaRPr lang="en-US" sz="2200" dirty="0">
              <a:solidFill>
                <a:srgbClr val="1C3C2A"/>
              </a:solidFill>
              <a:cs typeface="Arial" panose="020B0604020202020204" pitchFamily="34" charset="0"/>
            </a:endParaRPr>
          </a:p>
          <a:p>
            <a:pPr algn="l">
              <a:lnSpc>
                <a:spcPct val="110000"/>
              </a:lnSpc>
            </a:pPr>
            <a:endParaRPr lang="en-US" sz="2000" dirty="0">
              <a:solidFill>
                <a:srgbClr val="1C3C2A"/>
              </a:solidFill>
              <a:cs typeface="Arial" panose="020B0604020202020204" pitchFamily="34" charset="0"/>
            </a:endParaRPr>
          </a:p>
        </p:txBody>
      </p:sp>
      <p:grpSp>
        <p:nvGrpSpPr>
          <p:cNvPr id="4" name="Group 3">
            <a:extLst>
              <a:ext uri="{FF2B5EF4-FFF2-40B4-BE49-F238E27FC236}">
                <a16:creationId xmlns:a16="http://schemas.microsoft.com/office/drawing/2014/main" id="{7AE993A6-2E96-3CAD-C523-77FCF6453B2D}"/>
              </a:ext>
            </a:extLst>
          </p:cNvPr>
          <p:cNvGrpSpPr/>
          <p:nvPr/>
        </p:nvGrpSpPr>
        <p:grpSpPr>
          <a:xfrm>
            <a:off x="-1" y="31714"/>
            <a:ext cx="12192000" cy="874076"/>
            <a:chOff x="-1" y="31714"/>
            <a:chExt cx="12192000" cy="874076"/>
          </a:xfrm>
        </p:grpSpPr>
        <p:sp>
          <p:nvSpPr>
            <p:cNvPr id="5" name="Rectangle 4">
              <a:extLst>
                <a:ext uri="{FF2B5EF4-FFF2-40B4-BE49-F238E27FC236}">
                  <a16:creationId xmlns:a16="http://schemas.microsoft.com/office/drawing/2014/main" id="{825D423B-0242-AF33-EB6E-1B0CA97C6C29}"/>
                </a:ext>
              </a:extLst>
            </p:cNvPr>
            <p:cNvSpPr/>
            <p:nvPr/>
          </p:nvSpPr>
          <p:spPr>
            <a:xfrm>
              <a:off x="-1" y="170329"/>
              <a:ext cx="12192000" cy="596846"/>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F7D85C-1CF9-7811-7AF7-48CBCDB25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82" y="31714"/>
              <a:ext cx="901824" cy="874076"/>
            </a:xfrm>
            <a:prstGeom prst="rect">
              <a:avLst/>
            </a:prstGeom>
          </p:spPr>
        </p:pic>
        <p:sp>
          <p:nvSpPr>
            <p:cNvPr id="18" name="TextBox 17">
              <a:extLst>
                <a:ext uri="{FF2B5EF4-FFF2-40B4-BE49-F238E27FC236}">
                  <a16:creationId xmlns:a16="http://schemas.microsoft.com/office/drawing/2014/main" id="{16F9BF5B-C5B0-705B-B15A-899506E14E09}"/>
                </a:ext>
              </a:extLst>
            </p:cNvPr>
            <p:cNvSpPr txBox="1"/>
            <p:nvPr/>
          </p:nvSpPr>
          <p:spPr>
            <a:xfrm>
              <a:off x="954751" y="145586"/>
              <a:ext cx="10282495"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REGISTRAR RESPONSIBILITIES</a:t>
              </a:r>
              <a:endPar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AFDD53A0-B50A-2979-16E3-456FE5BB8CF0}"/>
              </a:ext>
            </a:extLst>
          </p:cNvPr>
          <p:cNvGrpSpPr/>
          <p:nvPr/>
        </p:nvGrpSpPr>
        <p:grpSpPr>
          <a:xfrm>
            <a:off x="1" y="6249132"/>
            <a:ext cx="12191999" cy="461665"/>
            <a:chOff x="-2" y="6158415"/>
            <a:chExt cx="12191999" cy="461665"/>
          </a:xfrm>
        </p:grpSpPr>
        <p:sp>
          <p:nvSpPr>
            <p:cNvPr id="20" name="Rectangle 19">
              <a:extLst>
                <a:ext uri="{FF2B5EF4-FFF2-40B4-BE49-F238E27FC236}">
                  <a16:creationId xmlns:a16="http://schemas.microsoft.com/office/drawing/2014/main" id="{D03357BD-B04F-2D51-B901-7FC8F71D2D63}"/>
                </a:ext>
              </a:extLst>
            </p:cNvPr>
            <p:cNvSpPr/>
            <p:nvPr/>
          </p:nvSpPr>
          <p:spPr>
            <a:xfrm>
              <a:off x="-2" y="6190373"/>
              <a:ext cx="12191999" cy="397898"/>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D9A343-C974-DFC0-7651-403D5BF0D285}"/>
                </a:ext>
              </a:extLst>
            </p:cNvPr>
            <p:cNvSpPr txBox="1"/>
            <p:nvPr/>
          </p:nvSpPr>
          <p:spPr>
            <a:xfrm>
              <a:off x="1559124" y="6158415"/>
              <a:ext cx="9073749"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PINELLAS COUNTY SHERIFF’S OFFICE</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pic>
        <p:nvPicPr>
          <p:cNvPr id="2" name="Picture 1" descr="A group of people in a room&#10;&#10;Description automatically generated">
            <a:extLst>
              <a:ext uri="{FF2B5EF4-FFF2-40B4-BE49-F238E27FC236}">
                <a16:creationId xmlns:a16="http://schemas.microsoft.com/office/drawing/2014/main" id="{44BB4486-48D1-9BE4-A1B6-D825F45398D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697" b="7030"/>
          <a:stretch/>
        </p:blipFill>
        <p:spPr>
          <a:xfrm>
            <a:off x="6408090" y="1427337"/>
            <a:ext cx="3854599" cy="4003325"/>
          </a:xfrm>
          <a:prstGeom prst="rect">
            <a:avLst/>
          </a:prstGeom>
        </p:spPr>
      </p:pic>
    </p:spTree>
    <p:extLst>
      <p:ext uri="{BB962C8B-B14F-4D97-AF65-F5344CB8AC3E}">
        <p14:creationId xmlns:p14="http://schemas.microsoft.com/office/powerpoint/2010/main" val="1772080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803238" y="1271847"/>
            <a:ext cx="5292762" cy="43143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Runners will filter subjects to the determined assembly area or evidence collection as determined by the registrars.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If an affected person does not need to be interviewed or does not have evidence, the runner will transfer them to the assembly area or directly to checkout if they wish to leave.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Runners will also be responsible for transferring subjects in the software as they move throughout the FRC. </a:t>
            </a:r>
          </a:p>
          <a:p>
            <a:pPr marL="342900" indent="-342900" algn="l">
              <a:lnSpc>
                <a:spcPct val="110000"/>
              </a:lnSpc>
              <a:buFont typeface="Arial" panose="020B0604020202020204" pitchFamily="34" charset="0"/>
              <a:buChar char="•"/>
            </a:pPr>
            <a:endParaRPr lang="en-US" sz="2200" dirty="0">
              <a:solidFill>
                <a:srgbClr val="1C3C2A"/>
              </a:solidFill>
              <a:cs typeface="Arial" panose="020B0604020202020204" pitchFamily="34" charset="0"/>
            </a:endParaRPr>
          </a:p>
          <a:p>
            <a:pPr algn="l">
              <a:lnSpc>
                <a:spcPct val="110000"/>
              </a:lnSpc>
            </a:pPr>
            <a:endParaRPr lang="en-US" sz="2000" dirty="0">
              <a:solidFill>
                <a:srgbClr val="1C3C2A"/>
              </a:solidFill>
              <a:cs typeface="Arial" panose="020B0604020202020204" pitchFamily="34" charset="0"/>
            </a:endParaRPr>
          </a:p>
        </p:txBody>
      </p:sp>
      <p:grpSp>
        <p:nvGrpSpPr>
          <p:cNvPr id="4" name="Group 3">
            <a:extLst>
              <a:ext uri="{FF2B5EF4-FFF2-40B4-BE49-F238E27FC236}">
                <a16:creationId xmlns:a16="http://schemas.microsoft.com/office/drawing/2014/main" id="{7AE993A6-2E96-3CAD-C523-77FCF6453B2D}"/>
              </a:ext>
            </a:extLst>
          </p:cNvPr>
          <p:cNvGrpSpPr/>
          <p:nvPr/>
        </p:nvGrpSpPr>
        <p:grpSpPr>
          <a:xfrm>
            <a:off x="-1" y="31714"/>
            <a:ext cx="12192000" cy="874076"/>
            <a:chOff x="-1" y="31714"/>
            <a:chExt cx="12192000" cy="874076"/>
          </a:xfrm>
        </p:grpSpPr>
        <p:sp>
          <p:nvSpPr>
            <p:cNvPr id="5" name="Rectangle 4">
              <a:extLst>
                <a:ext uri="{FF2B5EF4-FFF2-40B4-BE49-F238E27FC236}">
                  <a16:creationId xmlns:a16="http://schemas.microsoft.com/office/drawing/2014/main" id="{825D423B-0242-AF33-EB6E-1B0CA97C6C29}"/>
                </a:ext>
              </a:extLst>
            </p:cNvPr>
            <p:cNvSpPr/>
            <p:nvPr/>
          </p:nvSpPr>
          <p:spPr>
            <a:xfrm>
              <a:off x="-1" y="170329"/>
              <a:ext cx="12192000" cy="596846"/>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F7D85C-1CF9-7811-7AF7-48CBCDB25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82" y="31714"/>
              <a:ext cx="901824" cy="874076"/>
            </a:xfrm>
            <a:prstGeom prst="rect">
              <a:avLst/>
            </a:prstGeom>
          </p:spPr>
        </p:pic>
        <p:sp>
          <p:nvSpPr>
            <p:cNvPr id="18" name="TextBox 17">
              <a:extLst>
                <a:ext uri="{FF2B5EF4-FFF2-40B4-BE49-F238E27FC236}">
                  <a16:creationId xmlns:a16="http://schemas.microsoft.com/office/drawing/2014/main" id="{16F9BF5B-C5B0-705B-B15A-899506E14E09}"/>
                </a:ext>
              </a:extLst>
            </p:cNvPr>
            <p:cNvSpPr txBox="1"/>
            <p:nvPr/>
          </p:nvSpPr>
          <p:spPr>
            <a:xfrm>
              <a:off x="1074170" y="147203"/>
              <a:ext cx="10282495"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RUNNER RESPONSIBILITIES</a:t>
              </a:r>
              <a:endPar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AFDD53A0-B50A-2979-16E3-456FE5BB8CF0}"/>
              </a:ext>
            </a:extLst>
          </p:cNvPr>
          <p:cNvGrpSpPr/>
          <p:nvPr/>
        </p:nvGrpSpPr>
        <p:grpSpPr>
          <a:xfrm>
            <a:off x="1" y="6249132"/>
            <a:ext cx="12191999" cy="461665"/>
            <a:chOff x="-2" y="6158415"/>
            <a:chExt cx="12191999" cy="461665"/>
          </a:xfrm>
        </p:grpSpPr>
        <p:sp>
          <p:nvSpPr>
            <p:cNvPr id="20" name="Rectangle 19">
              <a:extLst>
                <a:ext uri="{FF2B5EF4-FFF2-40B4-BE49-F238E27FC236}">
                  <a16:creationId xmlns:a16="http://schemas.microsoft.com/office/drawing/2014/main" id="{D03357BD-B04F-2D51-B901-7FC8F71D2D63}"/>
                </a:ext>
              </a:extLst>
            </p:cNvPr>
            <p:cNvSpPr/>
            <p:nvPr/>
          </p:nvSpPr>
          <p:spPr>
            <a:xfrm>
              <a:off x="-2" y="6190373"/>
              <a:ext cx="12191999" cy="397898"/>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D9A343-C974-DFC0-7651-403D5BF0D285}"/>
                </a:ext>
              </a:extLst>
            </p:cNvPr>
            <p:cNvSpPr txBox="1"/>
            <p:nvPr/>
          </p:nvSpPr>
          <p:spPr>
            <a:xfrm>
              <a:off x="1559124" y="6158415"/>
              <a:ext cx="9073749"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PINELLAS COUNTY SHERIFF’S OFFICE</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pic>
        <p:nvPicPr>
          <p:cNvPr id="3" name="Picture 2" descr="A person pointing at another person&#10;&#10;Description automatically generated">
            <a:extLst>
              <a:ext uri="{FF2B5EF4-FFF2-40B4-BE49-F238E27FC236}">
                <a16:creationId xmlns:a16="http://schemas.microsoft.com/office/drawing/2014/main" id="{54AB891D-B347-2370-F635-6971FBF33B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394" b="17879"/>
          <a:stretch/>
        </p:blipFill>
        <p:spPr>
          <a:xfrm>
            <a:off x="6215418" y="1488471"/>
            <a:ext cx="4574232" cy="38903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62707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801293" y="1983593"/>
            <a:ext cx="10574673" cy="30018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US" sz="2200" dirty="0">
                <a:solidFill>
                  <a:srgbClr val="1C3C2A"/>
                </a:solidFill>
                <a:cs typeface="Arial" panose="020B0604020202020204" pitchFamily="34" charset="0"/>
              </a:rPr>
              <a:t>The purpose is to coordinate a multi-agency approach to quickly respond to a mass casualty event and establish a reunification area. </a:t>
            </a:r>
          </a:p>
          <a:p>
            <a:pPr marL="342900" indent="-342900" algn="l">
              <a:buFont typeface="Arial" panose="020B0604020202020204" pitchFamily="34" charset="0"/>
              <a:buChar char="•"/>
            </a:pPr>
            <a:r>
              <a:rPr lang="en-US" sz="2200" dirty="0">
                <a:solidFill>
                  <a:srgbClr val="1C3C2A"/>
                </a:solidFill>
                <a:cs typeface="Arial" panose="020B0604020202020204" pitchFamily="34" charset="0"/>
              </a:rPr>
              <a:t>It requires assigned taskforce members to establish and monitor each pre-identified area of the process. </a:t>
            </a:r>
          </a:p>
          <a:p>
            <a:pPr marL="342900" indent="-342900" algn="l">
              <a:buFont typeface="Arial" panose="020B0604020202020204" pitchFamily="34" charset="0"/>
              <a:buChar char="•"/>
            </a:pPr>
            <a:r>
              <a:rPr lang="en-US" sz="2200" dirty="0">
                <a:solidFill>
                  <a:srgbClr val="1C3C2A"/>
                </a:solidFill>
                <a:cs typeface="Arial" panose="020B0604020202020204" pitchFamily="34" charset="0"/>
              </a:rPr>
              <a:t>The expectation is to collaboratively problem solve within each assigned area to provide resources or communication for the reunification of affected subjects with their families. </a:t>
            </a:r>
          </a:p>
          <a:p>
            <a:pPr algn="l"/>
            <a:endParaRPr lang="en-US" sz="2000" dirty="0">
              <a:solidFill>
                <a:srgbClr val="1C3C2A"/>
              </a:solidFill>
              <a:cs typeface="Arial" panose="020B0604020202020204" pitchFamily="34" charset="0"/>
            </a:endParaRPr>
          </a:p>
        </p:txBody>
      </p:sp>
      <p:grpSp>
        <p:nvGrpSpPr>
          <p:cNvPr id="4" name="Group 3">
            <a:extLst>
              <a:ext uri="{FF2B5EF4-FFF2-40B4-BE49-F238E27FC236}">
                <a16:creationId xmlns:a16="http://schemas.microsoft.com/office/drawing/2014/main" id="{7AE993A6-2E96-3CAD-C523-77FCF6453B2D}"/>
              </a:ext>
            </a:extLst>
          </p:cNvPr>
          <p:cNvGrpSpPr/>
          <p:nvPr/>
        </p:nvGrpSpPr>
        <p:grpSpPr>
          <a:xfrm>
            <a:off x="-1" y="31714"/>
            <a:ext cx="12192000" cy="874076"/>
            <a:chOff x="-1" y="31714"/>
            <a:chExt cx="12192000" cy="874076"/>
          </a:xfrm>
        </p:grpSpPr>
        <p:sp>
          <p:nvSpPr>
            <p:cNvPr id="5" name="Rectangle 4">
              <a:extLst>
                <a:ext uri="{FF2B5EF4-FFF2-40B4-BE49-F238E27FC236}">
                  <a16:creationId xmlns:a16="http://schemas.microsoft.com/office/drawing/2014/main" id="{825D423B-0242-AF33-EB6E-1B0CA97C6C29}"/>
                </a:ext>
              </a:extLst>
            </p:cNvPr>
            <p:cNvSpPr/>
            <p:nvPr/>
          </p:nvSpPr>
          <p:spPr>
            <a:xfrm>
              <a:off x="-1" y="170329"/>
              <a:ext cx="12192000" cy="596846"/>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F7D85C-1CF9-7811-7AF7-48CBCDB25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82" y="31714"/>
              <a:ext cx="901824" cy="874076"/>
            </a:xfrm>
            <a:prstGeom prst="rect">
              <a:avLst/>
            </a:prstGeom>
          </p:spPr>
        </p:pic>
        <p:sp>
          <p:nvSpPr>
            <p:cNvPr id="18" name="TextBox 17">
              <a:extLst>
                <a:ext uri="{FF2B5EF4-FFF2-40B4-BE49-F238E27FC236}">
                  <a16:creationId xmlns:a16="http://schemas.microsoft.com/office/drawing/2014/main" id="{16F9BF5B-C5B0-705B-B15A-899506E14E09}"/>
                </a:ext>
              </a:extLst>
            </p:cNvPr>
            <p:cNvSpPr txBox="1"/>
            <p:nvPr/>
          </p:nvSpPr>
          <p:spPr>
            <a:xfrm>
              <a:off x="970797" y="151951"/>
              <a:ext cx="10235663"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OVERVIEW OF THE FRTF</a:t>
              </a:r>
              <a:endPar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AFDD53A0-B50A-2979-16E3-456FE5BB8CF0}"/>
              </a:ext>
            </a:extLst>
          </p:cNvPr>
          <p:cNvGrpSpPr/>
          <p:nvPr/>
        </p:nvGrpSpPr>
        <p:grpSpPr>
          <a:xfrm>
            <a:off x="1" y="6249132"/>
            <a:ext cx="12191999" cy="461665"/>
            <a:chOff x="-2" y="6158415"/>
            <a:chExt cx="12191999" cy="461665"/>
          </a:xfrm>
        </p:grpSpPr>
        <p:sp>
          <p:nvSpPr>
            <p:cNvPr id="20" name="Rectangle 19">
              <a:extLst>
                <a:ext uri="{FF2B5EF4-FFF2-40B4-BE49-F238E27FC236}">
                  <a16:creationId xmlns:a16="http://schemas.microsoft.com/office/drawing/2014/main" id="{D03357BD-B04F-2D51-B901-7FC8F71D2D63}"/>
                </a:ext>
              </a:extLst>
            </p:cNvPr>
            <p:cNvSpPr/>
            <p:nvPr/>
          </p:nvSpPr>
          <p:spPr>
            <a:xfrm>
              <a:off x="-2" y="6190373"/>
              <a:ext cx="12191999" cy="397898"/>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D9A343-C974-DFC0-7651-403D5BF0D285}"/>
                </a:ext>
              </a:extLst>
            </p:cNvPr>
            <p:cNvSpPr txBox="1"/>
            <p:nvPr/>
          </p:nvSpPr>
          <p:spPr>
            <a:xfrm>
              <a:off x="1559124" y="6158415"/>
              <a:ext cx="9073749"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PINELLAS COUNTY SHERIFF’S OFFICE</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94968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803238" y="1960950"/>
            <a:ext cx="10248531" cy="2936099"/>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Greeters will direct arriving family members to the registration check-in. Greeters will also assist in answering questions that may arise and explain how the process of the FRC is intended to operate.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Registrars will enter the subject into software, determine who they are looking for, and assign each of them a wristband.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Runners will transfer the subject to the appropriate assembly area. They will coordinate with other areas on updates as additional people are checked in and communicate information as it is obtained. </a:t>
            </a:r>
          </a:p>
          <a:p>
            <a:pPr marL="342900" indent="-342900" algn="l">
              <a:lnSpc>
                <a:spcPct val="110000"/>
              </a:lnSpc>
              <a:buFont typeface="Arial" panose="020B0604020202020204" pitchFamily="34" charset="0"/>
              <a:buChar char="•"/>
            </a:pPr>
            <a:endParaRPr lang="en-US" sz="2200" dirty="0">
              <a:solidFill>
                <a:srgbClr val="1C3C2A"/>
              </a:solidFill>
              <a:cs typeface="Arial" panose="020B0604020202020204" pitchFamily="34" charset="0"/>
            </a:endParaRPr>
          </a:p>
          <a:p>
            <a:pPr algn="l">
              <a:lnSpc>
                <a:spcPct val="110000"/>
              </a:lnSpc>
            </a:pPr>
            <a:endParaRPr lang="en-US" sz="2000" dirty="0">
              <a:solidFill>
                <a:srgbClr val="1C3C2A"/>
              </a:solidFill>
              <a:cs typeface="Arial" panose="020B0604020202020204" pitchFamily="34" charset="0"/>
            </a:endParaRPr>
          </a:p>
        </p:txBody>
      </p:sp>
      <p:grpSp>
        <p:nvGrpSpPr>
          <p:cNvPr id="4" name="Group 3">
            <a:extLst>
              <a:ext uri="{FF2B5EF4-FFF2-40B4-BE49-F238E27FC236}">
                <a16:creationId xmlns:a16="http://schemas.microsoft.com/office/drawing/2014/main" id="{7AE993A6-2E96-3CAD-C523-77FCF6453B2D}"/>
              </a:ext>
            </a:extLst>
          </p:cNvPr>
          <p:cNvGrpSpPr/>
          <p:nvPr/>
        </p:nvGrpSpPr>
        <p:grpSpPr>
          <a:xfrm>
            <a:off x="-1" y="31714"/>
            <a:ext cx="12192000" cy="874076"/>
            <a:chOff x="-1" y="31714"/>
            <a:chExt cx="12192000" cy="874076"/>
          </a:xfrm>
        </p:grpSpPr>
        <p:sp>
          <p:nvSpPr>
            <p:cNvPr id="5" name="Rectangle 4">
              <a:extLst>
                <a:ext uri="{FF2B5EF4-FFF2-40B4-BE49-F238E27FC236}">
                  <a16:creationId xmlns:a16="http://schemas.microsoft.com/office/drawing/2014/main" id="{825D423B-0242-AF33-EB6E-1B0CA97C6C29}"/>
                </a:ext>
              </a:extLst>
            </p:cNvPr>
            <p:cNvSpPr/>
            <p:nvPr/>
          </p:nvSpPr>
          <p:spPr>
            <a:xfrm>
              <a:off x="-1" y="170329"/>
              <a:ext cx="12192000" cy="596846"/>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F7D85C-1CF9-7811-7AF7-48CBCDB25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82" y="31714"/>
              <a:ext cx="901824" cy="874076"/>
            </a:xfrm>
            <a:prstGeom prst="rect">
              <a:avLst/>
            </a:prstGeom>
          </p:spPr>
        </p:pic>
        <p:sp>
          <p:nvSpPr>
            <p:cNvPr id="18" name="TextBox 17">
              <a:extLst>
                <a:ext uri="{FF2B5EF4-FFF2-40B4-BE49-F238E27FC236}">
                  <a16:creationId xmlns:a16="http://schemas.microsoft.com/office/drawing/2014/main" id="{16F9BF5B-C5B0-705B-B15A-899506E14E09}"/>
                </a:ext>
              </a:extLst>
            </p:cNvPr>
            <p:cNvSpPr txBox="1"/>
            <p:nvPr/>
          </p:nvSpPr>
          <p:spPr>
            <a:xfrm>
              <a:off x="954751" y="147203"/>
              <a:ext cx="10282495"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ENTRY/CHECK-IN FAMILY MEMBERS</a:t>
              </a:r>
              <a:endPar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AFDD53A0-B50A-2979-16E3-456FE5BB8CF0}"/>
              </a:ext>
            </a:extLst>
          </p:cNvPr>
          <p:cNvGrpSpPr/>
          <p:nvPr/>
        </p:nvGrpSpPr>
        <p:grpSpPr>
          <a:xfrm>
            <a:off x="1" y="6249132"/>
            <a:ext cx="12191999" cy="461665"/>
            <a:chOff x="-2" y="6158415"/>
            <a:chExt cx="12191999" cy="461665"/>
          </a:xfrm>
        </p:grpSpPr>
        <p:sp>
          <p:nvSpPr>
            <p:cNvPr id="20" name="Rectangle 19">
              <a:extLst>
                <a:ext uri="{FF2B5EF4-FFF2-40B4-BE49-F238E27FC236}">
                  <a16:creationId xmlns:a16="http://schemas.microsoft.com/office/drawing/2014/main" id="{D03357BD-B04F-2D51-B901-7FC8F71D2D63}"/>
                </a:ext>
              </a:extLst>
            </p:cNvPr>
            <p:cNvSpPr/>
            <p:nvPr/>
          </p:nvSpPr>
          <p:spPr>
            <a:xfrm>
              <a:off x="-2" y="6190373"/>
              <a:ext cx="12191999" cy="397898"/>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D9A343-C974-DFC0-7651-403D5BF0D285}"/>
                </a:ext>
              </a:extLst>
            </p:cNvPr>
            <p:cNvSpPr txBox="1"/>
            <p:nvPr/>
          </p:nvSpPr>
          <p:spPr>
            <a:xfrm>
              <a:off x="1559124" y="6158415"/>
              <a:ext cx="9073749"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PINELLAS COUNTY SHERIFF’S OFFICE</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80056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801293" y="1303892"/>
            <a:ext cx="5294706" cy="395777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Taskforce members will answer questions and coordinate with runners if subjects need to move throughout the FRC.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Victim advocates will be there to assist in any emotional responses while subjects are awaiting reunification.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Affected persons may be reunited with family members in the assembly area while waiting to be interviewed and processed. </a:t>
            </a:r>
          </a:p>
          <a:p>
            <a:pPr marL="342900" indent="-342900" algn="l">
              <a:lnSpc>
                <a:spcPct val="110000"/>
              </a:lnSpc>
              <a:buFont typeface="Arial" panose="020B0604020202020204" pitchFamily="34" charset="0"/>
              <a:buChar char="•"/>
            </a:pPr>
            <a:endParaRPr lang="en-US" sz="2200" dirty="0">
              <a:solidFill>
                <a:srgbClr val="1C3C2A"/>
              </a:solidFill>
              <a:cs typeface="Arial" panose="020B0604020202020204" pitchFamily="34" charset="0"/>
            </a:endParaRPr>
          </a:p>
          <a:p>
            <a:pPr algn="l">
              <a:lnSpc>
                <a:spcPct val="110000"/>
              </a:lnSpc>
            </a:pPr>
            <a:endParaRPr lang="en-US" sz="2000" dirty="0">
              <a:solidFill>
                <a:srgbClr val="1C3C2A"/>
              </a:solidFill>
              <a:cs typeface="Arial" panose="020B0604020202020204" pitchFamily="34" charset="0"/>
            </a:endParaRPr>
          </a:p>
        </p:txBody>
      </p:sp>
      <p:grpSp>
        <p:nvGrpSpPr>
          <p:cNvPr id="4" name="Group 3">
            <a:extLst>
              <a:ext uri="{FF2B5EF4-FFF2-40B4-BE49-F238E27FC236}">
                <a16:creationId xmlns:a16="http://schemas.microsoft.com/office/drawing/2014/main" id="{7AE993A6-2E96-3CAD-C523-77FCF6453B2D}"/>
              </a:ext>
            </a:extLst>
          </p:cNvPr>
          <p:cNvGrpSpPr/>
          <p:nvPr/>
        </p:nvGrpSpPr>
        <p:grpSpPr>
          <a:xfrm>
            <a:off x="-1" y="31714"/>
            <a:ext cx="12192000" cy="874076"/>
            <a:chOff x="-1" y="31714"/>
            <a:chExt cx="12192000" cy="874076"/>
          </a:xfrm>
        </p:grpSpPr>
        <p:sp>
          <p:nvSpPr>
            <p:cNvPr id="5" name="Rectangle 4">
              <a:extLst>
                <a:ext uri="{FF2B5EF4-FFF2-40B4-BE49-F238E27FC236}">
                  <a16:creationId xmlns:a16="http://schemas.microsoft.com/office/drawing/2014/main" id="{825D423B-0242-AF33-EB6E-1B0CA97C6C29}"/>
                </a:ext>
              </a:extLst>
            </p:cNvPr>
            <p:cNvSpPr/>
            <p:nvPr/>
          </p:nvSpPr>
          <p:spPr>
            <a:xfrm>
              <a:off x="-1" y="170329"/>
              <a:ext cx="12192000" cy="596846"/>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F7D85C-1CF9-7811-7AF7-48CBCDB25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82" y="31714"/>
              <a:ext cx="901824" cy="874076"/>
            </a:xfrm>
            <a:prstGeom prst="rect">
              <a:avLst/>
            </a:prstGeom>
          </p:spPr>
        </p:pic>
        <p:sp>
          <p:nvSpPr>
            <p:cNvPr id="18" name="TextBox 17">
              <a:extLst>
                <a:ext uri="{FF2B5EF4-FFF2-40B4-BE49-F238E27FC236}">
                  <a16:creationId xmlns:a16="http://schemas.microsoft.com/office/drawing/2014/main" id="{16F9BF5B-C5B0-705B-B15A-899506E14E09}"/>
                </a:ext>
              </a:extLst>
            </p:cNvPr>
            <p:cNvSpPr txBox="1"/>
            <p:nvPr/>
          </p:nvSpPr>
          <p:spPr>
            <a:xfrm>
              <a:off x="954751" y="156478"/>
              <a:ext cx="10282495"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ASSEMBLY AREAS</a:t>
              </a:r>
              <a:endPar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AFDD53A0-B50A-2979-16E3-456FE5BB8CF0}"/>
              </a:ext>
            </a:extLst>
          </p:cNvPr>
          <p:cNvGrpSpPr/>
          <p:nvPr/>
        </p:nvGrpSpPr>
        <p:grpSpPr>
          <a:xfrm>
            <a:off x="1" y="6249132"/>
            <a:ext cx="12191999" cy="461665"/>
            <a:chOff x="-2" y="6158415"/>
            <a:chExt cx="12191999" cy="461665"/>
          </a:xfrm>
        </p:grpSpPr>
        <p:sp>
          <p:nvSpPr>
            <p:cNvPr id="20" name="Rectangle 19">
              <a:extLst>
                <a:ext uri="{FF2B5EF4-FFF2-40B4-BE49-F238E27FC236}">
                  <a16:creationId xmlns:a16="http://schemas.microsoft.com/office/drawing/2014/main" id="{D03357BD-B04F-2D51-B901-7FC8F71D2D63}"/>
                </a:ext>
              </a:extLst>
            </p:cNvPr>
            <p:cNvSpPr/>
            <p:nvPr/>
          </p:nvSpPr>
          <p:spPr>
            <a:xfrm>
              <a:off x="-2" y="6190373"/>
              <a:ext cx="12191999" cy="397898"/>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D9A343-C974-DFC0-7651-403D5BF0D285}"/>
                </a:ext>
              </a:extLst>
            </p:cNvPr>
            <p:cNvSpPr txBox="1"/>
            <p:nvPr/>
          </p:nvSpPr>
          <p:spPr>
            <a:xfrm>
              <a:off x="1559124" y="6158415"/>
              <a:ext cx="9073749"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PINELLAS COUNTY SHERIFF’S OFFICE</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pic>
        <p:nvPicPr>
          <p:cNvPr id="8" name="Picture 7" descr="A green sign with arrows pointing to a group of people&#10;&#10;Description automatically generated">
            <a:extLst>
              <a:ext uri="{FF2B5EF4-FFF2-40B4-BE49-F238E27FC236}">
                <a16:creationId xmlns:a16="http://schemas.microsoft.com/office/drawing/2014/main" id="{EC1997FB-D53F-0D44-198C-B7E9098485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8370" y="1303892"/>
            <a:ext cx="3882045" cy="38820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8785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803238" y="1960950"/>
            <a:ext cx="10248531" cy="29360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Death notifications will be done in a nearby, isolated area for privacy.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Runners will escort family members through appropriate areas from initial check-in to checkout.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Chaplains and victim advocates will offer grief services.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Taskforce members will coordinate with detectives on scene to ensure family members have contact information for follow up communication.</a:t>
            </a:r>
          </a:p>
          <a:p>
            <a:pPr marL="342900" indent="-342900" algn="l">
              <a:lnSpc>
                <a:spcPct val="110000"/>
              </a:lnSpc>
              <a:buFont typeface="Arial" panose="020B0604020202020204" pitchFamily="34" charset="0"/>
              <a:buChar char="•"/>
            </a:pPr>
            <a:endParaRPr lang="en-US" sz="2200" dirty="0">
              <a:solidFill>
                <a:srgbClr val="1C3C2A"/>
              </a:solidFill>
              <a:cs typeface="Arial" panose="020B0604020202020204" pitchFamily="34" charset="0"/>
            </a:endParaRPr>
          </a:p>
          <a:p>
            <a:pPr algn="l">
              <a:lnSpc>
                <a:spcPct val="110000"/>
              </a:lnSpc>
            </a:pPr>
            <a:endParaRPr lang="en-US" sz="2000" dirty="0">
              <a:solidFill>
                <a:srgbClr val="1C3C2A"/>
              </a:solidFill>
              <a:cs typeface="Arial" panose="020B0604020202020204" pitchFamily="34" charset="0"/>
            </a:endParaRPr>
          </a:p>
        </p:txBody>
      </p:sp>
      <p:grpSp>
        <p:nvGrpSpPr>
          <p:cNvPr id="4" name="Group 3">
            <a:extLst>
              <a:ext uri="{FF2B5EF4-FFF2-40B4-BE49-F238E27FC236}">
                <a16:creationId xmlns:a16="http://schemas.microsoft.com/office/drawing/2014/main" id="{7AE993A6-2E96-3CAD-C523-77FCF6453B2D}"/>
              </a:ext>
            </a:extLst>
          </p:cNvPr>
          <p:cNvGrpSpPr/>
          <p:nvPr/>
        </p:nvGrpSpPr>
        <p:grpSpPr>
          <a:xfrm>
            <a:off x="-1" y="31714"/>
            <a:ext cx="12192000" cy="874076"/>
            <a:chOff x="-1" y="31714"/>
            <a:chExt cx="12192000" cy="874076"/>
          </a:xfrm>
        </p:grpSpPr>
        <p:sp>
          <p:nvSpPr>
            <p:cNvPr id="5" name="Rectangle 4">
              <a:extLst>
                <a:ext uri="{FF2B5EF4-FFF2-40B4-BE49-F238E27FC236}">
                  <a16:creationId xmlns:a16="http://schemas.microsoft.com/office/drawing/2014/main" id="{825D423B-0242-AF33-EB6E-1B0CA97C6C29}"/>
                </a:ext>
              </a:extLst>
            </p:cNvPr>
            <p:cNvSpPr/>
            <p:nvPr/>
          </p:nvSpPr>
          <p:spPr>
            <a:xfrm>
              <a:off x="-1" y="170329"/>
              <a:ext cx="12192000" cy="596846"/>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F7D85C-1CF9-7811-7AF7-48CBCDB25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82" y="31714"/>
              <a:ext cx="901824" cy="874076"/>
            </a:xfrm>
            <a:prstGeom prst="rect">
              <a:avLst/>
            </a:prstGeom>
          </p:spPr>
        </p:pic>
        <p:sp>
          <p:nvSpPr>
            <p:cNvPr id="18" name="TextBox 17">
              <a:extLst>
                <a:ext uri="{FF2B5EF4-FFF2-40B4-BE49-F238E27FC236}">
                  <a16:creationId xmlns:a16="http://schemas.microsoft.com/office/drawing/2014/main" id="{16F9BF5B-C5B0-705B-B15A-899506E14E09}"/>
                </a:ext>
              </a:extLst>
            </p:cNvPr>
            <p:cNvSpPr txBox="1"/>
            <p:nvPr/>
          </p:nvSpPr>
          <p:spPr>
            <a:xfrm>
              <a:off x="954751" y="143639"/>
              <a:ext cx="10282495"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DEATH NOTIFICATION AREA</a:t>
              </a:r>
              <a:endPar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AFDD53A0-B50A-2979-16E3-456FE5BB8CF0}"/>
              </a:ext>
            </a:extLst>
          </p:cNvPr>
          <p:cNvGrpSpPr/>
          <p:nvPr/>
        </p:nvGrpSpPr>
        <p:grpSpPr>
          <a:xfrm>
            <a:off x="1" y="6249132"/>
            <a:ext cx="12191999" cy="461665"/>
            <a:chOff x="-2" y="6158415"/>
            <a:chExt cx="12191999" cy="461665"/>
          </a:xfrm>
        </p:grpSpPr>
        <p:sp>
          <p:nvSpPr>
            <p:cNvPr id="20" name="Rectangle 19">
              <a:extLst>
                <a:ext uri="{FF2B5EF4-FFF2-40B4-BE49-F238E27FC236}">
                  <a16:creationId xmlns:a16="http://schemas.microsoft.com/office/drawing/2014/main" id="{D03357BD-B04F-2D51-B901-7FC8F71D2D63}"/>
                </a:ext>
              </a:extLst>
            </p:cNvPr>
            <p:cNvSpPr/>
            <p:nvPr/>
          </p:nvSpPr>
          <p:spPr>
            <a:xfrm>
              <a:off x="-2" y="6190373"/>
              <a:ext cx="12191999" cy="397898"/>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D9A343-C974-DFC0-7651-403D5BF0D285}"/>
                </a:ext>
              </a:extLst>
            </p:cNvPr>
            <p:cNvSpPr txBox="1"/>
            <p:nvPr/>
          </p:nvSpPr>
          <p:spPr>
            <a:xfrm>
              <a:off x="1559124" y="6158415"/>
              <a:ext cx="9073749"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PINELLAS COUNTY SHERIFF’S OFFICE</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919921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803238" y="1606435"/>
            <a:ext cx="5292762" cy="364513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Affected persons and family members will exit through this area after being processed, requesting to exit, or after reunification.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Checkout personnel will list the subject as “checked out” in the software program and wristbands will be removed.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Taskforce members will coordinate with the transportation unit if the subject(s) needs transportation. </a:t>
            </a:r>
          </a:p>
          <a:p>
            <a:pPr algn="l">
              <a:lnSpc>
                <a:spcPct val="110000"/>
              </a:lnSpc>
            </a:pPr>
            <a:endParaRPr lang="en-US" sz="2200" dirty="0">
              <a:solidFill>
                <a:srgbClr val="1C3C2A"/>
              </a:solidFill>
              <a:cs typeface="Arial" panose="020B0604020202020204" pitchFamily="34" charset="0"/>
            </a:endParaRPr>
          </a:p>
          <a:p>
            <a:pPr algn="l">
              <a:lnSpc>
                <a:spcPct val="110000"/>
              </a:lnSpc>
            </a:pPr>
            <a:endParaRPr lang="en-US" sz="2000" dirty="0">
              <a:solidFill>
                <a:srgbClr val="1C3C2A"/>
              </a:solidFill>
              <a:cs typeface="Arial" panose="020B0604020202020204" pitchFamily="34" charset="0"/>
            </a:endParaRPr>
          </a:p>
        </p:txBody>
      </p:sp>
      <p:grpSp>
        <p:nvGrpSpPr>
          <p:cNvPr id="4" name="Group 3">
            <a:extLst>
              <a:ext uri="{FF2B5EF4-FFF2-40B4-BE49-F238E27FC236}">
                <a16:creationId xmlns:a16="http://schemas.microsoft.com/office/drawing/2014/main" id="{7AE993A6-2E96-3CAD-C523-77FCF6453B2D}"/>
              </a:ext>
            </a:extLst>
          </p:cNvPr>
          <p:cNvGrpSpPr/>
          <p:nvPr/>
        </p:nvGrpSpPr>
        <p:grpSpPr>
          <a:xfrm>
            <a:off x="-1" y="31714"/>
            <a:ext cx="12192000" cy="874076"/>
            <a:chOff x="-1" y="31714"/>
            <a:chExt cx="12192000" cy="874076"/>
          </a:xfrm>
        </p:grpSpPr>
        <p:sp>
          <p:nvSpPr>
            <p:cNvPr id="5" name="Rectangle 4">
              <a:extLst>
                <a:ext uri="{FF2B5EF4-FFF2-40B4-BE49-F238E27FC236}">
                  <a16:creationId xmlns:a16="http://schemas.microsoft.com/office/drawing/2014/main" id="{825D423B-0242-AF33-EB6E-1B0CA97C6C29}"/>
                </a:ext>
              </a:extLst>
            </p:cNvPr>
            <p:cNvSpPr/>
            <p:nvPr/>
          </p:nvSpPr>
          <p:spPr>
            <a:xfrm>
              <a:off x="-1" y="170329"/>
              <a:ext cx="12192000" cy="596846"/>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F7D85C-1CF9-7811-7AF7-48CBCDB25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82" y="31714"/>
              <a:ext cx="901824" cy="874076"/>
            </a:xfrm>
            <a:prstGeom prst="rect">
              <a:avLst/>
            </a:prstGeom>
          </p:spPr>
        </p:pic>
        <p:sp>
          <p:nvSpPr>
            <p:cNvPr id="18" name="TextBox 17">
              <a:extLst>
                <a:ext uri="{FF2B5EF4-FFF2-40B4-BE49-F238E27FC236}">
                  <a16:creationId xmlns:a16="http://schemas.microsoft.com/office/drawing/2014/main" id="{16F9BF5B-C5B0-705B-B15A-899506E14E09}"/>
                </a:ext>
              </a:extLst>
            </p:cNvPr>
            <p:cNvSpPr txBox="1"/>
            <p:nvPr/>
          </p:nvSpPr>
          <p:spPr>
            <a:xfrm>
              <a:off x="954751" y="147203"/>
              <a:ext cx="10282495"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CHECKOUT</a:t>
              </a:r>
              <a:endPar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AFDD53A0-B50A-2979-16E3-456FE5BB8CF0}"/>
              </a:ext>
            </a:extLst>
          </p:cNvPr>
          <p:cNvGrpSpPr/>
          <p:nvPr/>
        </p:nvGrpSpPr>
        <p:grpSpPr>
          <a:xfrm>
            <a:off x="1" y="6249132"/>
            <a:ext cx="12191999" cy="461665"/>
            <a:chOff x="-2" y="6158415"/>
            <a:chExt cx="12191999" cy="461665"/>
          </a:xfrm>
        </p:grpSpPr>
        <p:sp>
          <p:nvSpPr>
            <p:cNvPr id="20" name="Rectangle 19">
              <a:extLst>
                <a:ext uri="{FF2B5EF4-FFF2-40B4-BE49-F238E27FC236}">
                  <a16:creationId xmlns:a16="http://schemas.microsoft.com/office/drawing/2014/main" id="{D03357BD-B04F-2D51-B901-7FC8F71D2D63}"/>
                </a:ext>
              </a:extLst>
            </p:cNvPr>
            <p:cNvSpPr/>
            <p:nvPr/>
          </p:nvSpPr>
          <p:spPr>
            <a:xfrm>
              <a:off x="-2" y="6190373"/>
              <a:ext cx="12191999" cy="397898"/>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D9A343-C974-DFC0-7651-403D5BF0D285}"/>
                </a:ext>
              </a:extLst>
            </p:cNvPr>
            <p:cNvSpPr txBox="1"/>
            <p:nvPr/>
          </p:nvSpPr>
          <p:spPr>
            <a:xfrm>
              <a:off x="1559124" y="6158415"/>
              <a:ext cx="9073749"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PINELLAS COUNTY SHERIFF’S OFFICE</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pic>
        <p:nvPicPr>
          <p:cNvPr id="3" name="Picture 2" descr="A close-up of a sign&#10;&#10;Description automatically generated">
            <a:extLst>
              <a:ext uri="{FF2B5EF4-FFF2-40B4-BE49-F238E27FC236}">
                <a16:creationId xmlns:a16="http://schemas.microsoft.com/office/drawing/2014/main" id="{409637E8-8B6C-1C3E-05D4-8EBFBC01C3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7836" y="1319474"/>
            <a:ext cx="3625042" cy="42190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2884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799082" y="1803862"/>
            <a:ext cx="10248531" cy="325027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The demobilization process ensures the appropriate, efficient, and orderly cessation of FRC operations.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If the incident is expected to have long term needs by the affected persons, a Family Assistance Center may be established either at the FRC location or a separate location.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All taskforce members will be accounted for and the operations chief will verify the reunification process has been completed and all investigative needs have been met.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The incident will be debriefed at a later date. </a:t>
            </a:r>
          </a:p>
          <a:p>
            <a:pPr marL="342900" indent="-342900" algn="l">
              <a:lnSpc>
                <a:spcPct val="110000"/>
              </a:lnSpc>
              <a:buFont typeface="Arial" panose="020B0604020202020204" pitchFamily="34" charset="0"/>
              <a:buChar char="•"/>
            </a:pPr>
            <a:endParaRPr lang="en-US" sz="2200" dirty="0">
              <a:solidFill>
                <a:srgbClr val="1C3C2A"/>
              </a:solidFill>
              <a:cs typeface="Arial" panose="020B0604020202020204" pitchFamily="34" charset="0"/>
            </a:endParaRPr>
          </a:p>
          <a:p>
            <a:pPr algn="l">
              <a:lnSpc>
                <a:spcPct val="110000"/>
              </a:lnSpc>
            </a:pPr>
            <a:endParaRPr lang="en-US" sz="2000" dirty="0">
              <a:solidFill>
                <a:srgbClr val="1C3C2A"/>
              </a:solidFill>
              <a:cs typeface="Arial" panose="020B0604020202020204" pitchFamily="34" charset="0"/>
            </a:endParaRPr>
          </a:p>
        </p:txBody>
      </p:sp>
      <p:grpSp>
        <p:nvGrpSpPr>
          <p:cNvPr id="4" name="Group 3">
            <a:extLst>
              <a:ext uri="{FF2B5EF4-FFF2-40B4-BE49-F238E27FC236}">
                <a16:creationId xmlns:a16="http://schemas.microsoft.com/office/drawing/2014/main" id="{7AE993A6-2E96-3CAD-C523-77FCF6453B2D}"/>
              </a:ext>
            </a:extLst>
          </p:cNvPr>
          <p:cNvGrpSpPr/>
          <p:nvPr/>
        </p:nvGrpSpPr>
        <p:grpSpPr>
          <a:xfrm>
            <a:off x="-1" y="31714"/>
            <a:ext cx="12192000" cy="874076"/>
            <a:chOff x="-1" y="31714"/>
            <a:chExt cx="12192000" cy="874076"/>
          </a:xfrm>
        </p:grpSpPr>
        <p:sp>
          <p:nvSpPr>
            <p:cNvPr id="5" name="Rectangle 4">
              <a:extLst>
                <a:ext uri="{FF2B5EF4-FFF2-40B4-BE49-F238E27FC236}">
                  <a16:creationId xmlns:a16="http://schemas.microsoft.com/office/drawing/2014/main" id="{825D423B-0242-AF33-EB6E-1B0CA97C6C29}"/>
                </a:ext>
              </a:extLst>
            </p:cNvPr>
            <p:cNvSpPr/>
            <p:nvPr/>
          </p:nvSpPr>
          <p:spPr>
            <a:xfrm>
              <a:off x="-1" y="170329"/>
              <a:ext cx="12192000" cy="596846"/>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F7D85C-1CF9-7811-7AF7-48CBCDB25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82" y="31714"/>
              <a:ext cx="901824" cy="874076"/>
            </a:xfrm>
            <a:prstGeom prst="rect">
              <a:avLst/>
            </a:prstGeom>
          </p:spPr>
        </p:pic>
        <p:sp>
          <p:nvSpPr>
            <p:cNvPr id="18" name="TextBox 17">
              <a:extLst>
                <a:ext uri="{FF2B5EF4-FFF2-40B4-BE49-F238E27FC236}">
                  <a16:creationId xmlns:a16="http://schemas.microsoft.com/office/drawing/2014/main" id="{16F9BF5B-C5B0-705B-B15A-899506E14E09}"/>
                </a:ext>
              </a:extLst>
            </p:cNvPr>
            <p:cNvSpPr txBox="1"/>
            <p:nvPr/>
          </p:nvSpPr>
          <p:spPr>
            <a:xfrm>
              <a:off x="954751" y="145586"/>
              <a:ext cx="10282495"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RELIEF &amp; DEMOBILIZATION</a:t>
              </a:r>
              <a:endPar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AFDD53A0-B50A-2979-16E3-456FE5BB8CF0}"/>
              </a:ext>
            </a:extLst>
          </p:cNvPr>
          <p:cNvGrpSpPr/>
          <p:nvPr/>
        </p:nvGrpSpPr>
        <p:grpSpPr>
          <a:xfrm>
            <a:off x="1" y="6249132"/>
            <a:ext cx="12191999" cy="461665"/>
            <a:chOff x="-2" y="6158415"/>
            <a:chExt cx="12191999" cy="461665"/>
          </a:xfrm>
        </p:grpSpPr>
        <p:sp>
          <p:nvSpPr>
            <p:cNvPr id="20" name="Rectangle 19">
              <a:extLst>
                <a:ext uri="{FF2B5EF4-FFF2-40B4-BE49-F238E27FC236}">
                  <a16:creationId xmlns:a16="http://schemas.microsoft.com/office/drawing/2014/main" id="{D03357BD-B04F-2D51-B901-7FC8F71D2D63}"/>
                </a:ext>
              </a:extLst>
            </p:cNvPr>
            <p:cNvSpPr/>
            <p:nvPr/>
          </p:nvSpPr>
          <p:spPr>
            <a:xfrm>
              <a:off x="-2" y="6190373"/>
              <a:ext cx="12191999" cy="397898"/>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D9A343-C974-DFC0-7651-403D5BF0D285}"/>
                </a:ext>
              </a:extLst>
            </p:cNvPr>
            <p:cNvSpPr txBox="1"/>
            <p:nvPr/>
          </p:nvSpPr>
          <p:spPr>
            <a:xfrm>
              <a:off x="1559124" y="6158415"/>
              <a:ext cx="9073749"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PINELLAS COUNTY SHERIFF’S OFFICE</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608715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AE993A6-2E96-3CAD-C523-77FCF6453B2D}"/>
              </a:ext>
            </a:extLst>
          </p:cNvPr>
          <p:cNvGrpSpPr/>
          <p:nvPr/>
        </p:nvGrpSpPr>
        <p:grpSpPr>
          <a:xfrm>
            <a:off x="-1" y="31713"/>
            <a:ext cx="12192000" cy="874076"/>
            <a:chOff x="-1" y="31713"/>
            <a:chExt cx="12192000" cy="874076"/>
          </a:xfrm>
        </p:grpSpPr>
        <p:sp>
          <p:nvSpPr>
            <p:cNvPr id="5" name="Rectangle 4">
              <a:extLst>
                <a:ext uri="{FF2B5EF4-FFF2-40B4-BE49-F238E27FC236}">
                  <a16:creationId xmlns:a16="http://schemas.microsoft.com/office/drawing/2014/main" id="{825D423B-0242-AF33-EB6E-1B0CA97C6C29}"/>
                </a:ext>
              </a:extLst>
            </p:cNvPr>
            <p:cNvSpPr/>
            <p:nvPr/>
          </p:nvSpPr>
          <p:spPr>
            <a:xfrm>
              <a:off x="-1" y="170329"/>
              <a:ext cx="12192000" cy="596846"/>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F7D85C-1CF9-7811-7AF7-48CBCDB25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55" y="31713"/>
              <a:ext cx="901824" cy="874076"/>
            </a:xfrm>
            <a:prstGeom prst="rect">
              <a:avLst/>
            </a:prstGeom>
          </p:spPr>
        </p:pic>
        <p:sp>
          <p:nvSpPr>
            <p:cNvPr id="18" name="TextBox 17">
              <a:extLst>
                <a:ext uri="{FF2B5EF4-FFF2-40B4-BE49-F238E27FC236}">
                  <a16:creationId xmlns:a16="http://schemas.microsoft.com/office/drawing/2014/main" id="{16F9BF5B-C5B0-705B-B15A-899506E14E09}"/>
                </a:ext>
              </a:extLst>
            </p:cNvPr>
            <p:cNvSpPr txBox="1"/>
            <p:nvPr/>
          </p:nvSpPr>
          <p:spPr>
            <a:xfrm>
              <a:off x="682830" y="199447"/>
              <a:ext cx="10826336" cy="538609"/>
            </a:xfrm>
            <a:prstGeom prst="rect">
              <a:avLst/>
            </a:prstGeom>
            <a:noFill/>
          </p:spPr>
          <p:txBody>
            <a:bodyPr wrap="square" rtlCol="0">
              <a:spAutoFit/>
            </a:bodyPr>
            <a:lstStyle/>
            <a:p>
              <a:pPr algn="ctr"/>
              <a:r>
                <a:rPr lang="en-US" sz="2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PINELLAS COUNTY FAMILY REUNIFICATION TASKFORCE</a:t>
              </a:r>
            </a:p>
          </p:txBody>
        </p:sp>
      </p:grpSp>
      <p:grpSp>
        <p:nvGrpSpPr>
          <p:cNvPr id="22" name="Group 21">
            <a:extLst>
              <a:ext uri="{FF2B5EF4-FFF2-40B4-BE49-F238E27FC236}">
                <a16:creationId xmlns:a16="http://schemas.microsoft.com/office/drawing/2014/main" id="{AFDD53A0-B50A-2979-16E3-456FE5BB8CF0}"/>
              </a:ext>
            </a:extLst>
          </p:cNvPr>
          <p:cNvGrpSpPr/>
          <p:nvPr/>
        </p:nvGrpSpPr>
        <p:grpSpPr>
          <a:xfrm>
            <a:off x="1" y="6249132"/>
            <a:ext cx="12191999" cy="461665"/>
            <a:chOff x="-2" y="6158415"/>
            <a:chExt cx="12191999" cy="461665"/>
          </a:xfrm>
        </p:grpSpPr>
        <p:sp>
          <p:nvSpPr>
            <p:cNvPr id="20" name="Rectangle 19">
              <a:extLst>
                <a:ext uri="{FF2B5EF4-FFF2-40B4-BE49-F238E27FC236}">
                  <a16:creationId xmlns:a16="http://schemas.microsoft.com/office/drawing/2014/main" id="{D03357BD-B04F-2D51-B901-7FC8F71D2D63}"/>
                </a:ext>
              </a:extLst>
            </p:cNvPr>
            <p:cNvSpPr/>
            <p:nvPr/>
          </p:nvSpPr>
          <p:spPr>
            <a:xfrm>
              <a:off x="-2" y="6190373"/>
              <a:ext cx="12191999" cy="397898"/>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D9A343-C974-DFC0-7651-403D5BF0D285}"/>
                </a:ext>
              </a:extLst>
            </p:cNvPr>
            <p:cNvSpPr txBox="1"/>
            <p:nvPr/>
          </p:nvSpPr>
          <p:spPr>
            <a:xfrm>
              <a:off x="1559124" y="6158415"/>
              <a:ext cx="9073749"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PINELLAS COUNTY SHERIFF’S OFFICE</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2" name="TextBox 1">
            <a:extLst>
              <a:ext uri="{FF2B5EF4-FFF2-40B4-BE49-F238E27FC236}">
                <a16:creationId xmlns:a16="http://schemas.microsoft.com/office/drawing/2014/main" id="{6F970363-8377-BF31-C588-0502D32D5204}"/>
              </a:ext>
            </a:extLst>
          </p:cNvPr>
          <p:cNvSpPr txBox="1"/>
          <p:nvPr/>
        </p:nvSpPr>
        <p:spPr>
          <a:xfrm>
            <a:off x="3259364" y="2875002"/>
            <a:ext cx="5673269" cy="1107996"/>
          </a:xfrm>
          <a:prstGeom prst="rect">
            <a:avLst/>
          </a:prstGeom>
          <a:noFill/>
        </p:spPr>
        <p:txBody>
          <a:bodyPr wrap="square" rtlCol="0">
            <a:spAutoFit/>
          </a:bodyPr>
          <a:lstStyle/>
          <a:p>
            <a:pPr algn="ctr"/>
            <a:r>
              <a:rPr lang="en-US" sz="6600" b="1" dirty="0">
                <a:solidFill>
                  <a:srgbClr val="00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528505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801294" y="1460709"/>
            <a:ext cx="5294706" cy="3934193"/>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Reuniting family members after a tragic event</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Provide a safe secure location to gather for the purpose of family reunification</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Provide basic needs such as water, food, or other necessities</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Provide medical and counseling services or resources</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Collect evidence and witness statements</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Obtain pertinent information on missing persons  </a:t>
            </a:r>
          </a:p>
          <a:p>
            <a:pPr algn="l">
              <a:lnSpc>
                <a:spcPct val="110000"/>
              </a:lnSpc>
            </a:pPr>
            <a:endParaRPr lang="en-US" sz="2200" dirty="0">
              <a:solidFill>
                <a:srgbClr val="1C3C2A"/>
              </a:solidFill>
              <a:cs typeface="Arial" panose="020B0604020202020204" pitchFamily="34" charset="0"/>
            </a:endParaRPr>
          </a:p>
          <a:p>
            <a:pPr algn="l">
              <a:lnSpc>
                <a:spcPct val="110000"/>
              </a:lnSpc>
            </a:pPr>
            <a:endParaRPr lang="en-US" sz="2000" dirty="0">
              <a:solidFill>
                <a:srgbClr val="1C3C2A"/>
              </a:solidFill>
              <a:cs typeface="Arial" panose="020B0604020202020204" pitchFamily="34" charset="0"/>
            </a:endParaRPr>
          </a:p>
        </p:txBody>
      </p:sp>
      <p:grpSp>
        <p:nvGrpSpPr>
          <p:cNvPr id="4" name="Group 3">
            <a:extLst>
              <a:ext uri="{FF2B5EF4-FFF2-40B4-BE49-F238E27FC236}">
                <a16:creationId xmlns:a16="http://schemas.microsoft.com/office/drawing/2014/main" id="{7AE993A6-2E96-3CAD-C523-77FCF6453B2D}"/>
              </a:ext>
            </a:extLst>
          </p:cNvPr>
          <p:cNvGrpSpPr/>
          <p:nvPr/>
        </p:nvGrpSpPr>
        <p:grpSpPr>
          <a:xfrm>
            <a:off x="-1" y="30228"/>
            <a:ext cx="12192000" cy="874076"/>
            <a:chOff x="-1" y="30228"/>
            <a:chExt cx="12192000" cy="874076"/>
          </a:xfrm>
        </p:grpSpPr>
        <p:sp>
          <p:nvSpPr>
            <p:cNvPr id="5" name="Rectangle 4">
              <a:extLst>
                <a:ext uri="{FF2B5EF4-FFF2-40B4-BE49-F238E27FC236}">
                  <a16:creationId xmlns:a16="http://schemas.microsoft.com/office/drawing/2014/main" id="{825D423B-0242-AF33-EB6E-1B0CA97C6C29}"/>
                </a:ext>
              </a:extLst>
            </p:cNvPr>
            <p:cNvSpPr/>
            <p:nvPr/>
          </p:nvSpPr>
          <p:spPr>
            <a:xfrm>
              <a:off x="-1" y="170329"/>
              <a:ext cx="12192000" cy="596846"/>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F7D85C-1CF9-7811-7AF7-48CBCDB25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87" y="30228"/>
              <a:ext cx="901824" cy="874076"/>
            </a:xfrm>
            <a:prstGeom prst="rect">
              <a:avLst/>
            </a:prstGeom>
          </p:spPr>
        </p:pic>
        <p:sp>
          <p:nvSpPr>
            <p:cNvPr id="18" name="TextBox 17">
              <a:extLst>
                <a:ext uri="{FF2B5EF4-FFF2-40B4-BE49-F238E27FC236}">
                  <a16:creationId xmlns:a16="http://schemas.microsoft.com/office/drawing/2014/main" id="{16F9BF5B-C5B0-705B-B15A-899506E14E09}"/>
                </a:ext>
              </a:extLst>
            </p:cNvPr>
            <p:cNvSpPr txBox="1"/>
            <p:nvPr/>
          </p:nvSpPr>
          <p:spPr>
            <a:xfrm>
              <a:off x="837102" y="213351"/>
              <a:ext cx="10895214" cy="507831"/>
            </a:xfrm>
            <a:prstGeom prst="rect">
              <a:avLst/>
            </a:prstGeom>
            <a:noFill/>
          </p:spPr>
          <p:txBody>
            <a:bodyPr wrap="square" rtlCol="0">
              <a:spAutoFit/>
            </a:bodyPr>
            <a:lstStyle/>
            <a:p>
              <a:pPr algn="ctr"/>
              <a:r>
                <a:rPr lang="en-US" sz="2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GOALS &amp; OBJECTIVES OF A FAMILY REUINIFICATION CENTER</a:t>
              </a:r>
            </a:p>
          </p:txBody>
        </p:sp>
      </p:grpSp>
      <p:grpSp>
        <p:nvGrpSpPr>
          <p:cNvPr id="22" name="Group 21">
            <a:extLst>
              <a:ext uri="{FF2B5EF4-FFF2-40B4-BE49-F238E27FC236}">
                <a16:creationId xmlns:a16="http://schemas.microsoft.com/office/drawing/2014/main" id="{AFDD53A0-B50A-2979-16E3-456FE5BB8CF0}"/>
              </a:ext>
            </a:extLst>
          </p:cNvPr>
          <p:cNvGrpSpPr/>
          <p:nvPr/>
        </p:nvGrpSpPr>
        <p:grpSpPr>
          <a:xfrm>
            <a:off x="1" y="6249132"/>
            <a:ext cx="12191999" cy="461665"/>
            <a:chOff x="-2" y="6158415"/>
            <a:chExt cx="12191999" cy="461665"/>
          </a:xfrm>
        </p:grpSpPr>
        <p:sp>
          <p:nvSpPr>
            <p:cNvPr id="20" name="Rectangle 19">
              <a:extLst>
                <a:ext uri="{FF2B5EF4-FFF2-40B4-BE49-F238E27FC236}">
                  <a16:creationId xmlns:a16="http://schemas.microsoft.com/office/drawing/2014/main" id="{D03357BD-B04F-2D51-B901-7FC8F71D2D63}"/>
                </a:ext>
              </a:extLst>
            </p:cNvPr>
            <p:cNvSpPr/>
            <p:nvPr/>
          </p:nvSpPr>
          <p:spPr>
            <a:xfrm>
              <a:off x="-2" y="6190373"/>
              <a:ext cx="12191999" cy="397898"/>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D9A343-C974-DFC0-7651-403D5BF0D285}"/>
                </a:ext>
              </a:extLst>
            </p:cNvPr>
            <p:cNvSpPr txBox="1"/>
            <p:nvPr/>
          </p:nvSpPr>
          <p:spPr>
            <a:xfrm>
              <a:off x="1559124" y="6158415"/>
              <a:ext cx="9073749"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PINELLAS COUNTY SHERIFF’S OFFICE</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pic>
        <p:nvPicPr>
          <p:cNvPr id="2" name="Picture 2" descr="Family Reunification | Pozo Goldstein, LLP | 305-856-0400">
            <a:extLst>
              <a:ext uri="{FF2B5EF4-FFF2-40B4-BE49-F238E27FC236}">
                <a16:creationId xmlns:a16="http://schemas.microsoft.com/office/drawing/2014/main" id="{08D74F2A-D8F5-8976-1740-A28114837F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709" y="2316131"/>
            <a:ext cx="4968130" cy="2223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863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796432" y="2103606"/>
            <a:ext cx="10439016" cy="26507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10000"/>
              </a:lnSpc>
            </a:pPr>
            <a:r>
              <a:rPr lang="en-US" sz="2200" dirty="0">
                <a:solidFill>
                  <a:srgbClr val="1C3C2A"/>
                </a:solidFill>
                <a:cs typeface="Arial" panose="020B0604020202020204" pitchFamily="34" charset="0"/>
              </a:rPr>
              <a:t>Any occurrence or threat, whether by natural causes, accident, or intentional act, that results or may result in a substantial injury or harm to people, or substantial damage to or loss of property. A characteristic of an MCI is emergency services being overwhelmed by the number, or injury severity, of affected persons. </a:t>
            </a:r>
          </a:p>
        </p:txBody>
      </p:sp>
      <p:grpSp>
        <p:nvGrpSpPr>
          <p:cNvPr id="4" name="Group 3">
            <a:extLst>
              <a:ext uri="{FF2B5EF4-FFF2-40B4-BE49-F238E27FC236}">
                <a16:creationId xmlns:a16="http://schemas.microsoft.com/office/drawing/2014/main" id="{7AE993A6-2E96-3CAD-C523-77FCF6453B2D}"/>
              </a:ext>
            </a:extLst>
          </p:cNvPr>
          <p:cNvGrpSpPr/>
          <p:nvPr/>
        </p:nvGrpSpPr>
        <p:grpSpPr>
          <a:xfrm>
            <a:off x="-1" y="31714"/>
            <a:ext cx="12192000" cy="874076"/>
            <a:chOff x="-1" y="31714"/>
            <a:chExt cx="12192000" cy="874076"/>
          </a:xfrm>
        </p:grpSpPr>
        <p:sp>
          <p:nvSpPr>
            <p:cNvPr id="5" name="Rectangle 4">
              <a:extLst>
                <a:ext uri="{FF2B5EF4-FFF2-40B4-BE49-F238E27FC236}">
                  <a16:creationId xmlns:a16="http://schemas.microsoft.com/office/drawing/2014/main" id="{825D423B-0242-AF33-EB6E-1B0CA97C6C29}"/>
                </a:ext>
              </a:extLst>
            </p:cNvPr>
            <p:cNvSpPr/>
            <p:nvPr/>
          </p:nvSpPr>
          <p:spPr>
            <a:xfrm>
              <a:off x="-1" y="170329"/>
              <a:ext cx="12192000" cy="596846"/>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F7D85C-1CF9-7811-7AF7-48CBCDB25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82" y="31714"/>
              <a:ext cx="901824" cy="874076"/>
            </a:xfrm>
            <a:prstGeom prst="rect">
              <a:avLst/>
            </a:prstGeom>
          </p:spPr>
        </p:pic>
        <p:sp>
          <p:nvSpPr>
            <p:cNvPr id="18" name="TextBox 17">
              <a:extLst>
                <a:ext uri="{FF2B5EF4-FFF2-40B4-BE49-F238E27FC236}">
                  <a16:creationId xmlns:a16="http://schemas.microsoft.com/office/drawing/2014/main" id="{16F9BF5B-C5B0-705B-B15A-899506E14E09}"/>
                </a:ext>
              </a:extLst>
            </p:cNvPr>
            <p:cNvSpPr txBox="1"/>
            <p:nvPr/>
          </p:nvSpPr>
          <p:spPr>
            <a:xfrm>
              <a:off x="1488122" y="145586"/>
              <a:ext cx="9215754"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MASS CASUALTY INCIDENT (MCI)</a:t>
              </a:r>
              <a:endPar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AFDD53A0-B50A-2979-16E3-456FE5BB8CF0}"/>
              </a:ext>
            </a:extLst>
          </p:cNvPr>
          <p:cNvGrpSpPr/>
          <p:nvPr/>
        </p:nvGrpSpPr>
        <p:grpSpPr>
          <a:xfrm>
            <a:off x="1" y="6249132"/>
            <a:ext cx="12191999" cy="461665"/>
            <a:chOff x="-2" y="6158415"/>
            <a:chExt cx="12191999" cy="461665"/>
          </a:xfrm>
        </p:grpSpPr>
        <p:sp>
          <p:nvSpPr>
            <p:cNvPr id="20" name="Rectangle 19">
              <a:extLst>
                <a:ext uri="{FF2B5EF4-FFF2-40B4-BE49-F238E27FC236}">
                  <a16:creationId xmlns:a16="http://schemas.microsoft.com/office/drawing/2014/main" id="{D03357BD-B04F-2D51-B901-7FC8F71D2D63}"/>
                </a:ext>
              </a:extLst>
            </p:cNvPr>
            <p:cNvSpPr/>
            <p:nvPr/>
          </p:nvSpPr>
          <p:spPr>
            <a:xfrm>
              <a:off x="-2" y="6190373"/>
              <a:ext cx="12191999" cy="397898"/>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D9A343-C974-DFC0-7651-403D5BF0D285}"/>
                </a:ext>
              </a:extLst>
            </p:cNvPr>
            <p:cNvSpPr txBox="1"/>
            <p:nvPr/>
          </p:nvSpPr>
          <p:spPr>
            <a:xfrm>
              <a:off x="1559124" y="6158415"/>
              <a:ext cx="9073749"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PINELLAS COUNTY SHERIFF’S OFFICE</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93558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AE993A6-2E96-3CAD-C523-77FCF6453B2D}"/>
              </a:ext>
            </a:extLst>
          </p:cNvPr>
          <p:cNvGrpSpPr/>
          <p:nvPr/>
        </p:nvGrpSpPr>
        <p:grpSpPr>
          <a:xfrm>
            <a:off x="-1" y="31714"/>
            <a:ext cx="12192000" cy="874076"/>
            <a:chOff x="-1" y="31714"/>
            <a:chExt cx="12192000" cy="874076"/>
          </a:xfrm>
        </p:grpSpPr>
        <p:sp>
          <p:nvSpPr>
            <p:cNvPr id="5" name="Rectangle 4">
              <a:extLst>
                <a:ext uri="{FF2B5EF4-FFF2-40B4-BE49-F238E27FC236}">
                  <a16:creationId xmlns:a16="http://schemas.microsoft.com/office/drawing/2014/main" id="{825D423B-0242-AF33-EB6E-1B0CA97C6C29}"/>
                </a:ext>
              </a:extLst>
            </p:cNvPr>
            <p:cNvSpPr/>
            <p:nvPr/>
          </p:nvSpPr>
          <p:spPr>
            <a:xfrm>
              <a:off x="-1" y="170329"/>
              <a:ext cx="12192000" cy="596846"/>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F7D85C-1CF9-7811-7AF7-48CBCDB25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82" y="31714"/>
              <a:ext cx="901824" cy="874076"/>
            </a:xfrm>
            <a:prstGeom prst="rect">
              <a:avLst/>
            </a:prstGeom>
          </p:spPr>
        </p:pic>
        <p:sp>
          <p:nvSpPr>
            <p:cNvPr id="18" name="TextBox 17">
              <a:extLst>
                <a:ext uri="{FF2B5EF4-FFF2-40B4-BE49-F238E27FC236}">
                  <a16:creationId xmlns:a16="http://schemas.microsoft.com/office/drawing/2014/main" id="{16F9BF5B-C5B0-705B-B15A-899506E14E09}"/>
                </a:ext>
              </a:extLst>
            </p:cNvPr>
            <p:cNvSpPr txBox="1"/>
            <p:nvPr/>
          </p:nvSpPr>
          <p:spPr>
            <a:xfrm>
              <a:off x="1095412" y="147203"/>
              <a:ext cx="10039110"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NOT JUST FOR SCHOOL SHOOTINGS</a:t>
              </a:r>
              <a:endPar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AFDD53A0-B50A-2979-16E3-456FE5BB8CF0}"/>
              </a:ext>
            </a:extLst>
          </p:cNvPr>
          <p:cNvGrpSpPr/>
          <p:nvPr/>
        </p:nvGrpSpPr>
        <p:grpSpPr>
          <a:xfrm>
            <a:off x="1" y="6249132"/>
            <a:ext cx="12191999" cy="461665"/>
            <a:chOff x="-2" y="6158415"/>
            <a:chExt cx="12191999" cy="461665"/>
          </a:xfrm>
        </p:grpSpPr>
        <p:sp>
          <p:nvSpPr>
            <p:cNvPr id="20" name="Rectangle 19">
              <a:extLst>
                <a:ext uri="{FF2B5EF4-FFF2-40B4-BE49-F238E27FC236}">
                  <a16:creationId xmlns:a16="http://schemas.microsoft.com/office/drawing/2014/main" id="{D03357BD-B04F-2D51-B901-7FC8F71D2D63}"/>
                </a:ext>
              </a:extLst>
            </p:cNvPr>
            <p:cNvSpPr/>
            <p:nvPr/>
          </p:nvSpPr>
          <p:spPr>
            <a:xfrm>
              <a:off x="-2" y="6190373"/>
              <a:ext cx="12191999" cy="397898"/>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D9A343-C974-DFC0-7651-403D5BF0D285}"/>
                </a:ext>
              </a:extLst>
            </p:cNvPr>
            <p:cNvSpPr txBox="1"/>
            <p:nvPr/>
          </p:nvSpPr>
          <p:spPr>
            <a:xfrm>
              <a:off x="1559124" y="6158415"/>
              <a:ext cx="9073749"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PINELLAS COUNTY SHERIFF’S OFFICE</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pic>
        <p:nvPicPr>
          <p:cNvPr id="17" name="Picture 16" descr="A fire in the grass&#10;&#10;Description automatically generated">
            <a:extLst>
              <a:ext uri="{FF2B5EF4-FFF2-40B4-BE49-F238E27FC236}">
                <a16:creationId xmlns:a16="http://schemas.microsoft.com/office/drawing/2014/main" id="{AF310521-3D44-E3D2-56FC-B669E9A2EF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611"/>
          <a:stretch/>
        </p:blipFill>
        <p:spPr>
          <a:xfrm rot="21444716">
            <a:off x="462378" y="1360660"/>
            <a:ext cx="4003329" cy="1878596"/>
          </a:xfrm>
          <a:prstGeom prst="rect">
            <a:avLst/>
          </a:prstGeom>
          <a:ln>
            <a:noFill/>
          </a:ln>
          <a:effectLst>
            <a:outerShdw blurRad="292100" dist="139700" dir="2700000" algn="tl" rotWithShape="0">
              <a:srgbClr val="333333">
                <a:alpha val="65000"/>
              </a:srgbClr>
            </a:outerShdw>
          </a:effectLst>
        </p:spPr>
      </p:pic>
      <p:pic>
        <p:nvPicPr>
          <p:cNvPr id="3" name="Picture 2" descr="Aerial view of a neighborhood with many debris&#10;&#10;Description automatically generated with medium confidence">
            <a:extLst>
              <a:ext uri="{FF2B5EF4-FFF2-40B4-BE49-F238E27FC236}">
                <a16:creationId xmlns:a16="http://schemas.microsoft.com/office/drawing/2014/main" id="{4F1A3CDC-CBE6-C73C-2F93-D4B88DBA28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7379" y="1064566"/>
            <a:ext cx="4635177" cy="3090118"/>
          </a:xfrm>
          <a:prstGeom prst="rect">
            <a:avLst/>
          </a:prstGeom>
          <a:ln>
            <a:noFill/>
          </a:ln>
          <a:effectLst>
            <a:outerShdw blurRad="292100" dist="139700" dir="2700000" algn="tl" rotWithShape="0">
              <a:srgbClr val="333333">
                <a:alpha val="65000"/>
              </a:srgbClr>
            </a:outerShdw>
          </a:effectLst>
        </p:spPr>
      </p:pic>
      <p:pic>
        <p:nvPicPr>
          <p:cNvPr id="8" name="Picture 7" descr="A plane crashed into a fence&#10;&#10;Description automatically generated">
            <a:extLst>
              <a:ext uri="{FF2B5EF4-FFF2-40B4-BE49-F238E27FC236}">
                <a16:creationId xmlns:a16="http://schemas.microsoft.com/office/drawing/2014/main" id="{6581BB76-AF37-D026-5E60-077506557C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240" y="3092372"/>
            <a:ext cx="4237716" cy="2837238"/>
          </a:xfrm>
          <a:prstGeom prst="rect">
            <a:avLst/>
          </a:prstGeom>
          <a:ln>
            <a:noFill/>
          </a:ln>
          <a:effectLst>
            <a:outerShdw blurRad="292100" dist="139700" dir="2700000" algn="tl" rotWithShape="0">
              <a:srgbClr val="333333">
                <a:alpha val="65000"/>
              </a:srgbClr>
            </a:outerShdw>
          </a:effectLst>
        </p:spPr>
      </p:pic>
      <p:pic>
        <p:nvPicPr>
          <p:cNvPr id="10" name="Picture 9" descr="A destroyed house with a pile of debris&#10;&#10;Description automatically generated">
            <a:extLst>
              <a:ext uri="{FF2B5EF4-FFF2-40B4-BE49-F238E27FC236}">
                <a16:creationId xmlns:a16="http://schemas.microsoft.com/office/drawing/2014/main" id="{79A1C525-7D27-BD0C-2DF7-843C977846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47429">
            <a:off x="6873245" y="3241221"/>
            <a:ext cx="4239558" cy="2772247"/>
          </a:xfrm>
          <a:prstGeom prst="rect">
            <a:avLst/>
          </a:prstGeom>
          <a:ln>
            <a:noFill/>
          </a:ln>
          <a:effectLst>
            <a:outerShdw blurRad="292100" dist="139700" dir="2700000" algn="tl" rotWithShape="0">
              <a:srgbClr val="333333">
                <a:alpha val="65000"/>
              </a:srgbClr>
            </a:outerShdw>
          </a:effectLst>
        </p:spPr>
      </p:pic>
      <p:pic>
        <p:nvPicPr>
          <p:cNvPr id="11" name="Content Placeholder 4" descr="A group of people on the ground&#10;&#10;Description automatically generated">
            <a:extLst>
              <a:ext uri="{FF2B5EF4-FFF2-40B4-BE49-F238E27FC236}">
                <a16:creationId xmlns:a16="http://schemas.microsoft.com/office/drawing/2014/main" id="{4336842D-0E1A-0941-7B79-A695F1F12068}"/>
              </a:ext>
            </a:extLst>
          </p:cNvPr>
          <p:cNvPicPr>
            <a:picLocks noChangeAspect="1"/>
          </p:cNvPicPr>
          <p:nvPr/>
        </p:nvPicPr>
        <p:blipFill rotWithShape="1">
          <a:blip r:embed="rId7">
            <a:extLst>
              <a:ext uri="{28A0092B-C50C-407E-A947-70E740481C1C}">
                <a14:useLocalDpi xmlns:a14="http://schemas.microsoft.com/office/drawing/2010/main" val="0"/>
              </a:ext>
            </a:extLst>
          </a:blip>
          <a:srcRect l="15737" r="18419" b="-1"/>
          <a:stretch/>
        </p:blipFill>
        <p:spPr>
          <a:xfrm rot="21319250">
            <a:off x="649272" y="3133104"/>
            <a:ext cx="3328237" cy="2843341"/>
          </a:xfrm>
          <a:prstGeom prst="rect">
            <a:avLst/>
          </a:prstGeom>
          <a:ln>
            <a:noFill/>
          </a:ln>
          <a:effectLst>
            <a:outerShdw blurRad="292100" dist="139700" dir="2700000" algn="tl" rotWithShape="0">
              <a:srgbClr val="333333">
                <a:alpha val="65000"/>
              </a:srgbClr>
            </a:outerShdw>
          </a:effectLst>
        </p:spPr>
      </p:pic>
      <p:pic>
        <p:nvPicPr>
          <p:cNvPr id="12" name="Content Placeholder 4" descr="A building with a collapsed building&#10;&#10;Description automatically generated with medium confidence">
            <a:extLst>
              <a:ext uri="{FF2B5EF4-FFF2-40B4-BE49-F238E27FC236}">
                <a16:creationId xmlns:a16="http://schemas.microsoft.com/office/drawing/2014/main" id="{D67DD089-9559-A5DB-3955-C3650AFAE07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9708" r="30321"/>
          <a:stretch/>
        </p:blipFill>
        <p:spPr>
          <a:xfrm rot="436184">
            <a:off x="8324207" y="1062744"/>
            <a:ext cx="3228808" cy="36344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7486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C7AC84-435F-9F23-0FAB-50946BB56DCB}"/>
              </a:ext>
            </a:extLst>
          </p:cNvPr>
          <p:cNvPicPr>
            <a:picLocks noChangeAspect="1"/>
          </p:cNvPicPr>
          <p:nvPr/>
        </p:nvPicPr>
        <p:blipFill>
          <a:blip r:embed="rId2"/>
          <a:stretch>
            <a:fillRect/>
          </a:stretch>
        </p:blipFill>
        <p:spPr>
          <a:xfrm>
            <a:off x="3819698" y="787789"/>
            <a:ext cx="4542906" cy="5532406"/>
          </a:xfrm>
          <a:prstGeom prst="rect">
            <a:avLst/>
          </a:prstGeom>
        </p:spPr>
      </p:pic>
      <p:grpSp>
        <p:nvGrpSpPr>
          <p:cNvPr id="4" name="Group 3">
            <a:extLst>
              <a:ext uri="{FF2B5EF4-FFF2-40B4-BE49-F238E27FC236}">
                <a16:creationId xmlns:a16="http://schemas.microsoft.com/office/drawing/2014/main" id="{7AE993A6-2E96-3CAD-C523-77FCF6453B2D}"/>
              </a:ext>
            </a:extLst>
          </p:cNvPr>
          <p:cNvGrpSpPr/>
          <p:nvPr/>
        </p:nvGrpSpPr>
        <p:grpSpPr>
          <a:xfrm>
            <a:off x="-1" y="31714"/>
            <a:ext cx="12192000" cy="874076"/>
            <a:chOff x="-1" y="31714"/>
            <a:chExt cx="12192000" cy="874076"/>
          </a:xfrm>
        </p:grpSpPr>
        <p:sp>
          <p:nvSpPr>
            <p:cNvPr id="5" name="Rectangle 4">
              <a:extLst>
                <a:ext uri="{FF2B5EF4-FFF2-40B4-BE49-F238E27FC236}">
                  <a16:creationId xmlns:a16="http://schemas.microsoft.com/office/drawing/2014/main" id="{825D423B-0242-AF33-EB6E-1B0CA97C6C29}"/>
                </a:ext>
              </a:extLst>
            </p:cNvPr>
            <p:cNvSpPr/>
            <p:nvPr/>
          </p:nvSpPr>
          <p:spPr>
            <a:xfrm>
              <a:off x="-1" y="170329"/>
              <a:ext cx="12192000" cy="596846"/>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F7D85C-1CF9-7811-7AF7-48CBCDB251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382" y="31714"/>
              <a:ext cx="901824" cy="874076"/>
            </a:xfrm>
            <a:prstGeom prst="rect">
              <a:avLst/>
            </a:prstGeom>
          </p:spPr>
        </p:pic>
        <p:sp>
          <p:nvSpPr>
            <p:cNvPr id="18" name="TextBox 17">
              <a:extLst>
                <a:ext uri="{FF2B5EF4-FFF2-40B4-BE49-F238E27FC236}">
                  <a16:creationId xmlns:a16="http://schemas.microsoft.com/office/drawing/2014/main" id="{16F9BF5B-C5B0-705B-B15A-899506E14E09}"/>
                </a:ext>
              </a:extLst>
            </p:cNvPr>
            <p:cNvSpPr txBox="1"/>
            <p:nvPr/>
          </p:nvSpPr>
          <p:spPr>
            <a:xfrm>
              <a:off x="794756" y="191753"/>
              <a:ext cx="10592789" cy="553998"/>
            </a:xfrm>
            <a:prstGeom prst="rect">
              <a:avLst/>
            </a:prstGeom>
            <a:noFill/>
          </p:spPr>
          <p:txBody>
            <a:bodyPr wrap="square" rtlCol="0">
              <a:spAutoFit/>
            </a:bodyPr>
            <a:lstStyle/>
            <a:p>
              <a:pPr algn="ct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FRC OPERATIONAL STRUCTURE</a:t>
              </a:r>
            </a:p>
          </p:txBody>
        </p:sp>
      </p:grpSp>
      <p:grpSp>
        <p:nvGrpSpPr>
          <p:cNvPr id="22" name="Group 21">
            <a:extLst>
              <a:ext uri="{FF2B5EF4-FFF2-40B4-BE49-F238E27FC236}">
                <a16:creationId xmlns:a16="http://schemas.microsoft.com/office/drawing/2014/main" id="{AFDD53A0-B50A-2979-16E3-456FE5BB8CF0}"/>
              </a:ext>
            </a:extLst>
          </p:cNvPr>
          <p:cNvGrpSpPr/>
          <p:nvPr/>
        </p:nvGrpSpPr>
        <p:grpSpPr>
          <a:xfrm>
            <a:off x="1" y="6249132"/>
            <a:ext cx="12191999" cy="461665"/>
            <a:chOff x="-2" y="6158415"/>
            <a:chExt cx="12191999" cy="461665"/>
          </a:xfrm>
        </p:grpSpPr>
        <p:sp>
          <p:nvSpPr>
            <p:cNvPr id="20" name="Rectangle 19">
              <a:extLst>
                <a:ext uri="{FF2B5EF4-FFF2-40B4-BE49-F238E27FC236}">
                  <a16:creationId xmlns:a16="http://schemas.microsoft.com/office/drawing/2014/main" id="{D03357BD-B04F-2D51-B901-7FC8F71D2D63}"/>
                </a:ext>
              </a:extLst>
            </p:cNvPr>
            <p:cNvSpPr/>
            <p:nvPr/>
          </p:nvSpPr>
          <p:spPr>
            <a:xfrm>
              <a:off x="-2" y="6190373"/>
              <a:ext cx="12191999" cy="397898"/>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D9A343-C974-DFC0-7651-403D5BF0D285}"/>
                </a:ext>
              </a:extLst>
            </p:cNvPr>
            <p:cNvSpPr txBox="1"/>
            <p:nvPr/>
          </p:nvSpPr>
          <p:spPr>
            <a:xfrm>
              <a:off x="1559124" y="6158415"/>
              <a:ext cx="9073749"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PINELLAS COUNTY SHERIFF’S OFFICE</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7" name="Rectangle 6">
            <a:extLst>
              <a:ext uri="{FF2B5EF4-FFF2-40B4-BE49-F238E27FC236}">
                <a16:creationId xmlns:a16="http://schemas.microsoft.com/office/drawing/2014/main" id="{E68E9898-323C-A6E4-7962-86EE76388081}"/>
              </a:ext>
            </a:extLst>
          </p:cNvPr>
          <p:cNvSpPr/>
          <p:nvPr/>
        </p:nvSpPr>
        <p:spPr>
          <a:xfrm>
            <a:off x="3819698" y="6097385"/>
            <a:ext cx="1284317" cy="1162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9169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805627" y="1400695"/>
            <a:ext cx="10370854" cy="462124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There are a total of </a:t>
            </a:r>
            <a:r>
              <a:rPr lang="en-US" sz="2200" b="1" dirty="0">
                <a:solidFill>
                  <a:srgbClr val="1C3C2A"/>
                </a:solidFill>
                <a:cs typeface="Arial" panose="020B0604020202020204" pitchFamily="34" charset="0"/>
              </a:rPr>
              <a:t>300 taskforce members</a:t>
            </a:r>
            <a:r>
              <a:rPr lang="en-US" sz="2200" dirty="0">
                <a:solidFill>
                  <a:srgbClr val="1C3C2A"/>
                </a:solidFill>
                <a:cs typeface="Arial" panose="020B0604020202020204" pitchFamily="34" charset="0"/>
              </a:rPr>
              <a:t> comprised of the Pinellas County Sheriff’s Office, 10 municipal police departments, one university police department, and Pinellas County Fire/EMS. </a:t>
            </a:r>
          </a:p>
          <a:p>
            <a:pPr marL="800100" lvl="1" indent="-342900" algn="l">
              <a:lnSpc>
                <a:spcPct val="110000"/>
              </a:lnSpc>
              <a:buFont typeface="Arial" panose="020B0604020202020204" pitchFamily="34" charset="0"/>
              <a:buChar char="•"/>
            </a:pPr>
            <a:r>
              <a:rPr lang="en-US" sz="1800" b="1" dirty="0">
                <a:solidFill>
                  <a:srgbClr val="1C3C2A"/>
                </a:solidFill>
                <a:cs typeface="Arial" panose="020B0604020202020204" pitchFamily="34" charset="0"/>
              </a:rPr>
              <a:t>52</a:t>
            </a:r>
            <a:r>
              <a:rPr lang="en-US" sz="1800" dirty="0">
                <a:solidFill>
                  <a:srgbClr val="1C3C2A"/>
                </a:solidFill>
                <a:cs typeface="Arial" panose="020B0604020202020204" pitchFamily="34" charset="0"/>
              </a:rPr>
              <a:t> Taskforce Supervisors</a:t>
            </a:r>
          </a:p>
          <a:p>
            <a:pPr marL="800100" lvl="1" indent="-342900" algn="l">
              <a:lnSpc>
                <a:spcPct val="110000"/>
              </a:lnSpc>
              <a:buFont typeface="Arial" panose="020B0604020202020204" pitchFamily="34" charset="0"/>
              <a:buChar char="•"/>
            </a:pPr>
            <a:r>
              <a:rPr lang="en-US" sz="1800" b="1" dirty="0">
                <a:solidFill>
                  <a:srgbClr val="1C3C2A"/>
                </a:solidFill>
                <a:cs typeface="Arial" panose="020B0604020202020204" pitchFamily="34" charset="0"/>
              </a:rPr>
              <a:t>50</a:t>
            </a:r>
            <a:r>
              <a:rPr lang="en-US" sz="1800" dirty="0">
                <a:solidFill>
                  <a:srgbClr val="1C3C2A"/>
                </a:solidFill>
                <a:cs typeface="Arial" panose="020B0604020202020204" pitchFamily="34" charset="0"/>
              </a:rPr>
              <a:t> RAPTOR Trained Members</a:t>
            </a:r>
          </a:p>
          <a:p>
            <a:pPr marL="800100" lvl="1" indent="-342900" algn="l">
              <a:lnSpc>
                <a:spcPct val="110000"/>
              </a:lnSpc>
              <a:buFont typeface="Arial" panose="020B0604020202020204" pitchFamily="34" charset="0"/>
              <a:buChar char="•"/>
            </a:pPr>
            <a:r>
              <a:rPr lang="en-US" sz="1800" b="1" dirty="0">
                <a:solidFill>
                  <a:srgbClr val="1C3C2A"/>
                </a:solidFill>
                <a:cs typeface="Arial" panose="020B0604020202020204" pitchFamily="34" charset="0"/>
              </a:rPr>
              <a:t>50</a:t>
            </a:r>
            <a:r>
              <a:rPr lang="en-US" sz="1800" dirty="0">
                <a:solidFill>
                  <a:srgbClr val="1C3C2A"/>
                </a:solidFill>
                <a:cs typeface="Arial" panose="020B0604020202020204" pitchFamily="34" charset="0"/>
              </a:rPr>
              <a:t> School Bus Drivers</a:t>
            </a:r>
          </a:p>
          <a:p>
            <a:pPr marL="800100" lvl="1" indent="-342900" algn="l">
              <a:lnSpc>
                <a:spcPct val="110000"/>
              </a:lnSpc>
              <a:buFont typeface="Arial" panose="020B0604020202020204" pitchFamily="34" charset="0"/>
              <a:buChar char="•"/>
            </a:pPr>
            <a:r>
              <a:rPr lang="en-US" sz="1800" b="1" dirty="0">
                <a:solidFill>
                  <a:srgbClr val="1C3C2A"/>
                </a:solidFill>
                <a:cs typeface="Arial" panose="020B0604020202020204" pitchFamily="34" charset="0"/>
              </a:rPr>
              <a:t>17</a:t>
            </a:r>
            <a:r>
              <a:rPr lang="en-US" sz="1800" dirty="0">
                <a:solidFill>
                  <a:srgbClr val="1C3C2A"/>
                </a:solidFill>
                <a:cs typeface="Arial" panose="020B0604020202020204" pitchFamily="34" charset="0"/>
              </a:rPr>
              <a:t> County Information Center Members</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Other resources involved include:</a:t>
            </a:r>
          </a:p>
          <a:p>
            <a:pPr marL="800100" lvl="1" indent="-342900" algn="l">
              <a:lnSpc>
                <a:spcPct val="110000"/>
              </a:lnSpc>
              <a:buFont typeface="Calibri" panose="020F0502020204030204" pitchFamily="34" charset="0"/>
              <a:buChar char="–"/>
            </a:pPr>
            <a:r>
              <a:rPr lang="en-US" sz="1800" dirty="0">
                <a:solidFill>
                  <a:srgbClr val="1C3C2A"/>
                </a:solidFill>
                <a:cs typeface="Arial" panose="020B0604020202020204" pitchFamily="34" charset="0"/>
              </a:rPr>
              <a:t>Fire/EMS from other agencies</a:t>
            </a:r>
          </a:p>
          <a:p>
            <a:pPr marL="800100" lvl="1" indent="-342900" algn="l">
              <a:lnSpc>
                <a:spcPct val="110000"/>
              </a:lnSpc>
              <a:buFont typeface="Calibri" panose="020F0502020204030204" pitchFamily="34" charset="0"/>
              <a:buChar char="–"/>
            </a:pPr>
            <a:r>
              <a:rPr lang="en-US" sz="1800" dirty="0">
                <a:solidFill>
                  <a:srgbClr val="1C3C2A"/>
                </a:solidFill>
                <a:cs typeface="Arial" panose="020B0604020202020204" pitchFamily="34" charset="0"/>
              </a:rPr>
              <a:t>Emergency Management</a:t>
            </a:r>
          </a:p>
          <a:p>
            <a:pPr marL="800100" lvl="1" indent="-342900" algn="l">
              <a:lnSpc>
                <a:spcPct val="110000"/>
              </a:lnSpc>
              <a:buFont typeface="Calibri" panose="020F0502020204030204" pitchFamily="34" charset="0"/>
              <a:buChar char="–"/>
            </a:pPr>
            <a:r>
              <a:rPr lang="en-US" sz="1800" dirty="0">
                <a:solidFill>
                  <a:srgbClr val="1C3C2A"/>
                </a:solidFill>
                <a:cs typeface="Arial" panose="020B0604020202020204" pitchFamily="34" charset="0"/>
              </a:rPr>
              <a:t>Victim Advocates and Social Workers</a:t>
            </a:r>
          </a:p>
          <a:p>
            <a:pPr marL="800100" lvl="1" indent="-342900" algn="l">
              <a:lnSpc>
                <a:spcPct val="110000"/>
              </a:lnSpc>
              <a:buFont typeface="Calibri" panose="020F0502020204030204" pitchFamily="34" charset="0"/>
              <a:buChar char="–"/>
            </a:pPr>
            <a:r>
              <a:rPr lang="en-US" sz="1800" dirty="0">
                <a:solidFill>
                  <a:srgbClr val="1C3C2A"/>
                </a:solidFill>
                <a:cs typeface="Arial" panose="020B0604020202020204" pitchFamily="34" charset="0"/>
              </a:rPr>
              <a:t>Clergy and Chaplains</a:t>
            </a:r>
          </a:p>
          <a:p>
            <a:pPr marL="800100" lvl="1" indent="-342900" algn="l">
              <a:lnSpc>
                <a:spcPct val="110000"/>
              </a:lnSpc>
              <a:buFont typeface="Calibri" panose="020F0502020204030204" pitchFamily="34" charset="0"/>
              <a:buChar char="–"/>
            </a:pPr>
            <a:r>
              <a:rPr lang="en-US" sz="1800" dirty="0">
                <a:solidFill>
                  <a:srgbClr val="1C3C2A"/>
                </a:solidFill>
                <a:cs typeface="Arial" panose="020B0604020202020204" pitchFamily="34" charset="0"/>
              </a:rPr>
              <a:t>Pinellas County School Board </a:t>
            </a:r>
          </a:p>
          <a:p>
            <a:pPr marL="342900" indent="-342900" algn="l">
              <a:lnSpc>
                <a:spcPct val="110000"/>
              </a:lnSpc>
              <a:buFont typeface="Arial" panose="020B0604020202020204" pitchFamily="34" charset="0"/>
              <a:buChar char="•"/>
            </a:pPr>
            <a:endParaRPr lang="en-US" sz="2200" dirty="0">
              <a:solidFill>
                <a:srgbClr val="1C3C2A"/>
              </a:solidFill>
              <a:cs typeface="Arial" panose="020B0604020202020204" pitchFamily="34" charset="0"/>
            </a:endParaRPr>
          </a:p>
          <a:p>
            <a:pPr algn="l">
              <a:lnSpc>
                <a:spcPct val="110000"/>
              </a:lnSpc>
            </a:pPr>
            <a:endParaRPr lang="en-US" sz="2000" dirty="0">
              <a:solidFill>
                <a:srgbClr val="1C3C2A"/>
              </a:solidFill>
              <a:cs typeface="Arial" panose="020B0604020202020204" pitchFamily="34" charset="0"/>
            </a:endParaRPr>
          </a:p>
        </p:txBody>
      </p:sp>
      <p:grpSp>
        <p:nvGrpSpPr>
          <p:cNvPr id="4" name="Group 3">
            <a:extLst>
              <a:ext uri="{FF2B5EF4-FFF2-40B4-BE49-F238E27FC236}">
                <a16:creationId xmlns:a16="http://schemas.microsoft.com/office/drawing/2014/main" id="{7AE993A6-2E96-3CAD-C523-77FCF6453B2D}"/>
              </a:ext>
            </a:extLst>
          </p:cNvPr>
          <p:cNvGrpSpPr/>
          <p:nvPr/>
        </p:nvGrpSpPr>
        <p:grpSpPr>
          <a:xfrm>
            <a:off x="-1" y="31714"/>
            <a:ext cx="12192000" cy="874076"/>
            <a:chOff x="-1" y="31714"/>
            <a:chExt cx="12192000" cy="874076"/>
          </a:xfrm>
        </p:grpSpPr>
        <p:sp>
          <p:nvSpPr>
            <p:cNvPr id="5" name="Rectangle 4">
              <a:extLst>
                <a:ext uri="{FF2B5EF4-FFF2-40B4-BE49-F238E27FC236}">
                  <a16:creationId xmlns:a16="http://schemas.microsoft.com/office/drawing/2014/main" id="{825D423B-0242-AF33-EB6E-1B0CA97C6C29}"/>
                </a:ext>
              </a:extLst>
            </p:cNvPr>
            <p:cNvSpPr/>
            <p:nvPr/>
          </p:nvSpPr>
          <p:spPr>
            <a:xfrm>
              <a:off x="-1" y="170329"/>
              <a:ext cx="12192000" cy="596846"/>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F7D85C-1CF9-7811-7AF7-48CBCDB25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82" y="31714"/>
              <a:ext cx="901824" cy="874076"/>
            </a:xfrm>
            <a:prstGeom prst="rect">
              <a:avLst/>
            </a:prstGeom>
          </p:spPr>
        </p:pic>
        <p:sp>
          <p:nvSpPr>
            <p:cNvPr id="18" name="TextBox 17">
              <a:extLst>
                <a:ext uri="{FF2B5EF4-FFF2-40B4-BE49-F238E27FC236}">
                  <a16:creationId xmlns:a16="http://schemas.microsoft.com/office/drawing/2014/main" id="{16F9BF5B-C5B0-705B-B15A-899506E14E09}"/>
                </a:ext>
              </a:extLst>
            </p:cNvPr>
            <p:cNvSpPr txBox="1"/>
            <p:nvPr/>
          </p:nvSpPr>
          <p:spPr>
            <a:xfrm>
              <a:off x="1260511" y="182400"/>
              <a:ext cx="9670975"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MULTIPLE AGENCIES COMPRISE TASKFORCE</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AFDD53A0-B50A-2979-16E3-456FE5BB8CF0}"/>
              </a:ext>
            </a:extLst>
          </p:cNvPr>
          <p:cNvGrpSpPr/>
          <p:nvPr/>
        </p:nvGrpSpPr>
        <p:grpSpPr>
          <a:xfrm>
            <a:off x="1" y="6249132"/>
            <a:ext cx="12191999" cy="461665"/>
            <a:chOff x="-2" y="6158415"/>
            <a:chExt cx="12191999" cy="461665"/>
          </a:xfrm>
        </p:grpSpPr>
        <p:sp>
          <p:nvSpPr>
            <p:cNvPr id="20" name="Rectangle 19">
              <a:extLst>
                <a:ext uri="{FF2B5EF4-FFF2-40B4-BE49-F238E27FC236}">
                  <a16:creationId xmlns:a16="http://schemas.microsoft.com/office/drawing/2014/main" id="{D03357BD-B04F-2D51-B901-7FC8F71D2D63}"/>
                </a:ext>
              </a:extLst>
            </p:cNvPr>
            <p:cNvSpPr/>
            <p:nvPr/>
          </p:nvSpPr>
          <p:spPr>
            <a:xfrm>
              <a:off x="-2" y="6190373"/>
              <a:ext cx="12191999" cy="397898"/>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D9A343-C974-DFC0-7651-403D5BF0D285}"/>
                </a:ext>
              </a:extLst>
            </p:cNvPr>
            <p:cNvSpPr txBox="1"/>
            <p:nvPr/>
          </p:nvSpPr>
          <p:spPr>
            <a:xfrm>
              <a:off x="1559124" y="6158415"/>
              <a:ext cx="9073749"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PINELLAS COUNTY SHERIFF’S OFFICE</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83866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797315" y="1965960"/>
            <a:ext cx="5298685" cy="292608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Each participating agency selects personnel for assignment to the taskforce.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Members are a combination of sworn and non-sworn personnel.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Members attend training at least twice per year after their initial training. </a:t>
            </a:r>
            <a:endParaRPr lang="en-US" sz="1800" dirty="0">
              <a:solidFill>
                <a:srgbClr val="1C3C2A"/>
              </a:solidFill>
              <a:cs typeface="Arial" panose="020B0604020202020204" pitchFamily="34" charset="0"/>
            </a:endParaRPr>
          </a:p>
          <a:p>
            <a:pPr marL="342900" indent="-342900" algn="l">
              <a:lnSpc>
                <a:spcPct val="110000"/>
              </a:lnSpc>
              <a:buFont typeface="Arial" panose="020B0604020202020204" pitchFamily="34" charset="0"/>
              <a:buChar char="•"/>
            </a:pPr>
            <a:endParaRPr lang="en-US" sz="2200" dirty="0">
              <a:solidFill>
                <a:srgbClr val="1C3C2A"/>
              </a:solidFill>
              <a:cs typeface="Arial" panose="020B0604020202020204" pitchFamily="34" charset="0"/>
            </a:endParaRPr>
          </a:p>
          <a:p>
            <a:pPr algn="l">
              <a:lnSpc>
                <a:spcPct val="110000"/>
              </a:lnSpc>
            </a:pPr>
            <a:endParaRPr lang="en-US" sz="2000" dirty="0">
              <a:solidFill>
                <a:srgbClr val="1C3C2A"/>
              </a:solidFill>
              <a:cs typeface="Arial" panose="020B0604020202020204" pitchFamily="34" charset="0"/>
            </a:endParaRPr>
          </a:p>
        </p:txBody>
      </p:sp>
      <p:grpSp>
        <p:nvGrpSpPr>
          <p:cNvPr id="4" name="Group 3">
            <a:extLst>
              <a:ext uri="{FF2B5EF4-FFF2-40B4-BE49-F238E27FC236}">
                <a16:creationId xmlns:a16="http://schemas.microsoft.com/office/drawing/2014/main" id="{7AE993A6-2E96-3CAD-C523-77FCF6453B2D}"/>
              </a:ext>
            </a:extLst>
          </p:cNvPr>
          <p:cNvGrpSpPr/>
          <p:nvPr/>
        </p:nvGrpSpPr>
        <p:grpSpPr>
          <a:xfrm>
            <a:off x="-1" y="31714"/>
            <a:ext cx="12192000" cy="874076"/>
            <a:chOff x="-1" y="31714"/>
            <a:chExt cx="12192000" cy="874076"/>
          </a:xfrm>
        </p:grpSpPr>
        <p:sp>
          <p:nvSpPr>
            <p:cNvPr id="5" name="Rectangle 4">
              <a:extLst>
                <a:ext uri="{FF2B5EF4-FFF2-40B4-BE49-F238E27FC236}">
                  <a16:creationId xmlns:a16="http://schemas.microsoft.com/office/drawing/2014/main" id="{825D423B-0242-AF33-EB6E-1B0CA97C6C29}"/>
                </a:ext>
              </a:extLst>
            </p:cNvPr>
            <p:cNvSpPr/>
            <p:nvPr/>
          </p:nvSpPr>
          <p:spPr>
            <a:xfrm>
              <a:off x="-1" y="170329"/>
              <a:ext cx="12192000" cy="596846"/>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F7D85C-1CF9-7811-7AF7-48CBCDB25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82" y="31714"/>
              <a:ext cx="901824" cy="874076"/>
            </a:xfrm>
            <a:prstGeom prst="rect">
              <a:avLst/>
            </a:prstGeom>
          </p:spPr>
        </p:pic>
        <p:sp>
          <p:nvSpPr>
            <p:cNvPr id="18" name="TextBox 17">
              <a:extLst>
                <a:ext uri="{FF2B5EF4-FFF2-40B4-BE49-F238E27FC236}">
                  <a16:creationId xmlns:a16="http://schemas.microsoft.com/office/drawing/2014/main" id="{16F9BF5B-C5B0-705B-B15A-899506E14E09}"/>
                </a:ext>
              </a:extLst>
            </p:cNvPr>
            <p:cNvSpPr txBox="1"/>
            <p:nvPr/>
          </p:nvSpPr>
          <p:spPr>
            <a:xfrm>
              <a:off x="1487506" y="182400"/>
              <a:ext cx="9670975"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SELECTION OF TASKFORCE MEMBERS</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AFDD53A0-B50A-2979-16E3-456FE5BB8CF0}"/>
              </a:ext>
            </a:extLst>
          </p:cNvPr>
          <p:cNvGrpSpPr/>
          <p:nvPr/>
        </p:nvGrpSpPr>
        <p:grpSpPr>
          <a:xfrm>
            <a:off x="1" y="6249132"/>
            <a:ext cx="12191999" cy="461665"/>
            <a:chOff x="-2" y="6158415"/>
            <a:chExt cx="12191999" cy="461665"/>
          </a:xfrm>
        </p:grpSpPr>
        <p:sp>
          <p:nvSpPr>
            <p:cNvPr id="20" name="Rectangle 19">
              <a:extLst>
                <a:ext uri="{FF2B5EF4-FFF2-40B4-BE49-F238E27FC236}">
                  <a16:creationId xmlns:a16="http://schemas.microsoft.com/office/drawing/2014/main" id="{D03357BD-B04F-2D51-B901-7FC8F71D2D63}"/>
                </a:ext>
              </a:extLst>
            </p:cNvPr>
            <p:cNvSpPr/>
            <p:nvPr/>
          </p:nvSpPr>
          <p:spPr>
            <a:xfrm>
              <a:off x="-2" y="6190373"/>
              <a:ext cx="12191999" cy="397898"/>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D9A343-C974-DFC0-7651-403D5BF0D285}"/>
                </a:ext>
              </a:extLst>
            </p:cNvPr>
            <p:cNvSpPr txBox="1"/>
            <p:nvPr/>
          </p:nvSpPr>
          <p:spPr>
            <a:xfrm>
              <a:off x="1559124" y="6158415"/>
              <a:ext cx="9073749"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PINELLAS COUNTY SHERIFF’S OFFICE</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pic>
        <p:nvPicPr>
          <p:cNvPr id="3" name="Picture 2" descr="A group of black people holding hands&#10;&#10;Description automatically generated">
            <a:extLst>
              <a:ext uri="{FF2B5EF4-FFF2-40B4-BE49-F238E27FC236}">
                <a16:creationId xmlns:a16="http://schemas.microsoft.com/office/drawing/2014/main" id="{A35E40A5-E415-CB8F-ACCE-8FE21E6557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2994" y="1787785"/>
            <a:ext cx="4907108" cy="32714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77928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797315" y="1965960"/>
            <a:ext cx="10578652" cy="292608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Depending on the agency, members will be notified by their agency point of contact or supervisor and/or by an automated callout system. The staging location will be provided.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Immediate response will be requested for all available taskforce members. A relief shift will be scheduled if needed.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Once the size of the response is determined, the commander will regulate staffing and relief.</a:t>
            </a:r>
            <a:endParaRPr lang="en-US" sz="1800" dirty="0">
              <a:solidFill>
                <a:srgbClr val="1C3C2A"/>
              </a:solidFill>
              <a:cs typeface="Arial" panose="020B0604020202020204" pitchFamily="34" charset="0"/>
            </a:endParaRPr>
          </a:p>
          <a:p>
            <a:pPr marL="342900" indent="-342900" algn="l">
              <a:lnSpc>
                <a:spcPct val="110000"/>
              </a:lnSpc>
              <a:buFont typeface="Arial" panose="020B0604020202020204" pitchFamily="34" charset="0"/>
              <a:buChar char="•"/>
            </a:pPr>
            <a:endParaRPr lang="en-US" sz="2200" dirty="0">
              <a:solidFill>
                <a:srgbClr val="1C3C2A"/>
              </a:solidFill>
              <a:cs typeface="Arial" panose="020B0604020202020204" pitchFamily="34" charset="0"/>
            </a:endParaRPr>
          </a:p>
          <a:p>
            <a:pPr algn="l">
              <a:lnSpc>
                <a:spcPct val="110000"/>
              </a:lnSpc>
            </a:pPr>
            <a:endParaRPr lang="en-US" sz="2000" dirty="0">
              <a:solidFill>
                <a:srgbClr val="1C3C2A"/>
              </a:solidFill>
              <a:cs typeface="Arial" panose="020B0604020202020204" pitchFamily="34" charset="0"/>
            </a:endParaRPr>
          </a:p>
        </p:txBody>
      </p:sp>
      <p:grpSp>
        <p:nvGrpSpPr>
          <p:cNvPr id="4" name="Group 3">
            <a:extLst>
              <a:ext uri="{FF2B5EF4-FFF2-40B4-BE49-F238E27FC236}">
                <a16:creationId xmlns:a16="http://schemas.microsoft.com/office/drawing/2014/main" id="{7AE993A6-2E96-3CAD-C523-77FCF6453B2D}"/>
              </a:ext>
            </a:extLst>
          </p:cNvPr>
          <p:cNvGrpSpPr/>
          <p:nvPr/>
        </p:nvGrpSpPr>
        <p:grpSpPr>
          <a:xfrm>
            <a:off x="-1" y="31714"/>
            <a:ext cx="12192000" cy="874076"/>
            <a:chOff x="-1" y="31714"/>
            <a:chExt cx="12192000" cy="874076"/>
          </a:xfrm>
        </p:grpSpPr>
        <p:sp>
          <p:nvSpPr>
            <p:cNvPr id="5" name="Rectangle 4">
              <a:extLst>
                <a:ext uri="{FF2B5EF4-FFF2-40B4-BE49-F238E27FC236}">
                  <a16:creationId xmlns:a16="http://schemas.microsoft.com/office/drawing/2014/main" id="{825D423B-0242-AF33-EB6E-1B0CA97C6C29}"/>
                </a:ext>
              </a:extLst>
            </p:cNvPr>
            <p:cNvSpPr/>
            <p:nvPr/>
          </p:nvSpPr>
          <p:spPr>
            <a:xfrm>
              <a:off x="-1" y="170329"/>
              <a:ext cx="12192000" cy="596846"/>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F7D85C-1CF9-7811-7AF7-48CBCDB25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82" y="31714"/>
              <a:ext cx="901824" cy="874076"/>
            </a:xfrm>
            <a:prstGeom prst="rect">
              <a:avLst/>
            </a:prstGeom>
          </p:spPr>
        </p:pic>
        <p:sp>
          <p:nvSpPr>
            <p:cNvPr id="18" name="TextBox 17">
              <a:extLst>
                <a:ext uri="{FF2B5EF4-FFF2-40B4-BE49-F238E27FC236}">
                  <a16:creationId xmlns:a16="http://schemas.microsoft.com/office/drawing/2014/main" id="{16F9BF5B-C5B0-705B-B15A-899506E14E09}"/>
                </a:ext>
              </a:extLst>
            </p:cNvPr>
            <p:cNvSpPr txBox="1"/>
            <p:nvPr/>
          </p:nvSpPr>
          <p:spPr>
            <a:xfrm>
              <a:off x="1215628" y="182400"/>
              <a:ext cx="9742026"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TASKFORCE MEMBER NOTIFICATION PROCESS</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AFDD53A0-B50A-2979-16E3-456FE5BB8CF0}"/>
              </a:ext>
            </a:extLst>
          </p:cNvPr>
          <p:cNvGrpSpPr/>
          <p:nvPr/>
        </p:nvGrpSpPr>
        <p:grpSpPr>
          <a:xfrm>
            <a:off x="1" y="6249132"/>
            <a:ext cx="12191999" cy="461665"/>
            <a:chOff x="-2" y="6158415"/>
            <a:chExt cx="12191999" cy="461665"/>
          </a:xfrm>
        </p:grpSpPr>
        <p:sp>
          <p:nvSpPr>
            <p:cNvPr id="20" name="Rectangle 19">
              <a:extLst>
                <a:ext uri="{FF2B5EF4-FFF2-40B4-BE49-F238E27FC236}">
                  <a16:creationId xmlns:a16="http://schemas.microsoft.com/office/drawing/2014/main" id="{D03357BD-B04F-2D51-B901-7FC8F71D2D63}"/>
                </a:ext>
              </a:extLst>
            </p:cNvPr>
            <p:cNvSpPr/>
            <p:nvPr/>
          </p:nvSpPr>
          <p:spPr>
            <a:xfrm>
              <a:off x="-2" y="6190373"/>
              <a:ext cx="12191999" cy="397898"/>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D9A343-C974-DFC0-7651-403D5BF0D285}"/>
                </a:ext>
              </a:extLst>
            </p:cNvPr>
            <p:cNvSpPr txBox="1"/>
            <p:nvPr/>
          </p:nvSpPr>
          <p:spPr>
            <a:xfrm>
              <a:off x="1559124" y="6158415"/>
              <a:ext cx="9073749"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PINELLAS COUNTY SHERIFF’S OFFICE</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941817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3763</TotalTime>
  <Words>1529</Words>
  <Application>Microsoft Office PowerPoint</Application>
  <PresentationFormat>Widescreen</PresentationFormat>
  <Paragraphs>129</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PCSONET.COM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Butler,Richard</dc:creator>
  <cp:lastModifiedBy>Butler,Richard</cp:lastModifiedBy>
  <cp:revision>97</cp:revision>
  <cp:lastPrinted>2024-07-11T18:09:37Z</cp:lastPrinted>
  <dcterms:created xsi:type="dcterms:W3CDTF">2021-01-26T17:50:13Z</dcterms:created>
  <dcterms:modified xsi:type="dcterms:W3CDTF">2024-07-12T15:19:17Z</dcterms:modified>
</cp:coreProperties>
</file>