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12" r:id="rId5"/>
    <p:sldId id="901" r:id="rId6"/>
    <p:sldId id="373" r:id="rId7"/>
    <p:sldId id="900" r:id="rId8"/>
    <p:sldId id="436" r:id="rId9"/>
    <p:sldId id="904" r:id="rId10"/>
    <p:sldId id="903" r:id="rId11"/>
    <p:sldId id="899" r:id="rId12"/>
    <p:sldId id="280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oper, Ben" initials="CB" lastIdx="1" clrIdx="0">
    <p:extLst>
      <p:ext uri="{19B8F6BF-5375-455C-9EA6-DF929625EA0E}">
        <p15:presenceInfo xmlns:p15="http://schemas.microsoft.com/office/powerpoint/2012/main" userId="S-1-5-21-2011038089-1331910415-1862565094-609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D9D2C"/>
    <a:srgbClr val="00689B"/>
    <a:srgbClr val="262A63"/>
    <a:srgbClr val="9CB63C"/>
    <a:srgbClr val="0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78508" autoAdjust="0"/>
  </p:normalViewPr>
  <p:slideViewPr>
    <p:cSldViewPr snapToGrid="0">
      <p:cViewPr varScale="1">
        <p:scale>
          <a:sx n="79" d="100"/>
          <a:sy n="79" d="100"/>
        </p:scale>
        <p:origin x="26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A9BC0D-BE40-4E5C-AFB5-3A4E9C0D28BD}" type="datetimeFigureOut">
              <a:rPr lang="en-US" altLang="en-US"/>
              <a:pPr>
                <a:defRPr/>
              </a:pPr>
              <a:t>7/24/2024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078474C-A9A5-42B5-AAEB-60815E2FE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B1DF47-44F9-4940-A544-026C4C8FF880}" type="datetimeFigureOut">
              <a:rPr lang="en-US" altLang="en-US"/>
              <a:pPr>
                <a:defRPr/>
              </a:pPr>
              <a:t>7/24/2024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2" tIns="46576" rIns="93152" bIns="4657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52" tIns="46576" rIns="93152" bIns="4657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5C18DC2-3385-43CE-BE16-B63CE1DA1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547688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475" indent="-2873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7188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2325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95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67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39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11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9F2D1AD-48B0-444D-831D-F8A99ACFAAE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A22047-D498-2604-0B0A-108F93BDC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4475" y="547688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18DC2-3385-43CE-BE16-B63CE1DA10C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159CC22-0C7F-5849-25FF-54575CB0B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8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4475" y="547688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3895595"/>
            <a:ext cx="5607050" cy="423875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18DC2-3385-43CE-BE16-B63CE1DA10C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15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4475" y="547688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3895595"/>
            <a:ext cx="5607050" cy="423875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18DC2-3385-43CE-BE16-B63CE1DA10C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36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D4A64D-8819-4B7B-BD6A-036EC1D0258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81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4475" y="547688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3895595"/>
            <a:ext cx="5607050" cy="423875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18DC2-3385-43CE-BE16-B63CE1DA10C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643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C18DC2-3385-43CE-BE16-B63CE1DA10C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A5425BD-D33C-2570-7027-6E8C56230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61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523875"/>
            <a:ext cx="4181475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18DC2-3385-43CE-BE16-B63CE1DA10C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5EEB9BE-80BA-92DF-2B69-9F1D6EEF6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01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534988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3858017"/>
            <a:ext cx="5607050" cy="42763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800" kern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775" indent="-2825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9825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025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225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0505315-B3BC-48BA-B5C8-47477B73AF2F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9" name="Picture 18" descr="FDOE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5353050"/>
            <a:ext cx="3635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3" y="4944147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39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64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35CA435-0431-4D47-850C-20D10F7CCAEF}" type="datetimeFigureOut">
              <a:rPr lang="en-US" altLang="en-US"/>
              <a:pPr>
                <a:defRPr/>
              </a:pPr>
              <a:t>7/24/2024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C419BC3-6257-4B98-9ED8-88AC2CE0D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68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E4D56FC-8386-4D87-A1B9-E5A5E2A5F35E}" type="datetimeFigureOut">
              <a:rPr lang="en-US" altLang="en-US"/>
              <a:pPr>
                <a:defRPr/>
              </a:pPr>
              <a:t>7/24/2024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5ADE13E-5087-4C4F-A41A-0808F64B8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609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F1668E2-472A-43A9-A5AE-B9D8EEC40574}" type="datetimeFigureOut">
              <a:rPr lang="en-US" altLang="en-US"/>
              <a:pPr>
                <a:defRPr/>
              </a:pPr>
              <a:t>7/24/2024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99884-8FE2-4BC0-A8C9-CB18FB064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98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F4DEB56-BCCB-4DAA-9D76-18B4A22542FF}" type="datetimeFigureOut">
              <a:rPr lang="en-US" altLang="en-US"/>
              <a:pPr>
                <a:defRPr/>
              </a:pPr>
              <a:t>7/24/2024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09CC74A-0AFF-4ABA-AC03-E269A9184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561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D762133-C5CA-46CE-AE9F-D9F7D5F51720}" type="datetimeFigureOut">
              <a:rPr lang="en-US" altLang="en-US"/>
              <a:pPr>
                <a:defRPr/>
              </a:pPr>
              <a:t>7/24/2024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8FA7307-6D72-42B7-96BE-AC424E2E2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799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98638" y="3340100"/>
            <a:ext cx="5546725" cy="107632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extBox 23"/>
          <p:cNvSpPr txBox="1">
            <a:spLocks noChangeArrowheads="1"/>
          </p:cNvSpPr>
          <p:nvPr userDrawn="1"/>
        </p:nvSpPr>
        <p:spPr bwMode="auto">
          <a:xfrm>
            <a:off x="2090738" y="3429000"/>
            <a:ext cx="496252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b="1">
                <a:solidFill>
                  <a:schemeClr val="bg1"/>
                </a:solidFill>
                <a:ea typeface="Arial" charset="0"/>
                <a:cs typeface="Arial" charset="0"/>
              </a:rPr>
              <a:t>www.FLDOE.org</a:t>
            </a:r>
          </a:p>
        </p:txBody>
      </p:sp>
      <p:pic>
        <p:nvPicPr>
          <p:cNvPr id="8" name="Picture 24" descr="FDO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0345" r="67973" b="10629"/>
          <a:stretch>
            <a:fillRect/>
          </a:stretch>
        </p:blipFill>
        <p:spPr bwMode="auto">
          <a:xfrm>
            <a:off x="3294063" y="439738"/>
            <a:ext cx="25273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5554663"/>
            <a:ext cx="3219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6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416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8" descr="FDO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74663"/>
            <a:ext cx="48133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4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8" descr="FDO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68313"/>
            <a:ext cx="4813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13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8" descr="FDO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68313"/>
            <a:ext cx="4813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49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8" descr="FDO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74663"/>
            <a:ext cx="48133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66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8" descr="FDO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68313"/>
            <a:ext cx="4813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58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6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0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fldoe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8650" y="6400800"/>
            <a:ext cx="7886700" cy="387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200" b="1">
                <a:solidFill>
                  <a:srgbClr val="262A63"/>
                </a:solidFill>
                <a:latin typeface="Arial" panose="020B0604020202020204" pitchFamily="34" charset="0"/>
                <a:hlinkClick r:id="rId18"/>
              </a:rPr>
              <a:t>www.FLDOE.org</a:t>
            </a:r>
            <a:endParaRPr lang="en-US" altLang="en-US" sz="1200" b="1">
              <a:solidFill>
                <a:srgbClr val="262A63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6711950"/>
            <a:ext cx="3657600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9050"/>
            <a:ext cx="2574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0" y="442913"/>
            <a:ext cx="3101975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38850" y="442913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86400" y="6711950"/>
            <a:ext cx="3657600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8628063" y="6324600"/>
            <a:ext cx="479425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C3BDC9D-386B-4F53-AB63-3E7E229AF54C}" type="slidenum">
              <a:rPr lang="en-US" altLang="en-US" sz="1600" smtClean="0">
                <a:solidFill>
                  <a:srgbClr val="7F7F7F"/>
                </a:solidFill>
              </a:rPr>
              <a:pPr eaLnBrk="1" hangingPunct="1">
                <a:defRPr/>
              </a:pPr>
              <a:t>‹#›</a:t>
            </a:fld>
            <a:endParaRPr lang="en-US" altLang="en-US" sz="160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3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04" r:id="rId8"/>
    <p:sldLayoutId id="2147484605" r:id="rId9"/>
    <p:sldLayoutId id="2147484606" r:id="rId10"/>
    <p:sldLayoutId id="2147484613" r:id="rId11"/>
    <p:sldLayoutId id="2147484614" r:id="rId12"/>
    <p:sldLayoutId id="2147484615" r:id="rId13"/>
    <p:sldLayoutId id="2147484616" r:id="rId14"/>
    <p:sldLayoutId id="2147484617" r:id="rId15"/>
    <p:sldLayoutId id="2147484618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262A6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Chris Hixon, Coach Aaron </a:t>
            </a:r>
            <a:r>
              <a:rPr lang="en-US" altLang="en-US" dirty="0" err="1"/>
              <a:t>Feis</a:t>
            </a:r>
            <a:r>
              <a:rPr lang="en-US" altLang="en-US" dirty="0"/>
              <a:t>, and Coach Scott Beigel Guardian Program</a:t>
            </a:r>
            <a:endParaRPr altLang="en-US" dirty="0"/>
          </a:p>
        </p:txBody>
      </p:sp>
      <p:sp>
        <p:nvSpPr>
          <p:cNvPr id="15362" name="Text Placeholder 2"/>
          <p:cNvSpPr>
            <a:spLocks noGrp="1"/>
          </p:cNvSpPr>
          <p:nvPr>
            <p:ph type="body" idx="1"/>
          </p:nvPr>
        </p:nvSpPr>
        <p:spPr>
          <a:xfrm>
            <a:off x="5495925" y="5276850"/>
            <a:ext cx="2578100" cy="812800"/>
          </a:xfrm>
        </p:spPr>
        <p:txBody>
          <a:bodyPr/>
          <a:lstStyle/>
          <a:p>
            <a:pPr algn="r">
              <a:spcBef>
                <a:spcPts val="0"/>
              </a:spcBef>
              <a:defRPr/>
            </a:pPr>
            <a:r>
              <a:rPr lang="en-US" sz="2000" dirty="0">
                <a:solidFill>
                  <a:srgbClr val="262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 Hay</a:t>
            </a:r>
          </a:p>
          <a:p>
            <a:pPr algn="r">
              <a:spcBef>
                <a:spcPts val="0"/>
              </a:spcBef>
              <a:defRPr/>
            </a:pPr>
            <a:r>
              <a:rPr lang="en-US" sz="2000" dirty="0">
                <a:solidFill>
                  <a:srgbClr val="262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Director</a:t>
            </a:r>
          </a:p>
          <a:p>
            <a:pPr algn="r">
              <a:spcBef>
                <a:spcPts val="0"/>
              </a:spcBef>
              <a:defRPr/>
            </a:pPr>
            <a:r>
              <a:rPr lang="en-US" sz="2000" dirty="0">
                <a:solidFill>
                  <a:srgbClr val="262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Safe Schools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1713" y="3983038"/>
            <a:ext cx="7129462" cy="1117600"/>
          </a:xfrm>
          <a:prstGeom prst="rect">
            <a:avLst/>
          </a:prstGeom>
          <a:noFill/>
          <a:ln>
            <a:solidFill>
              <a:srgbClr val="262A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262A63"/>
                </a:solidFill>
              </a:rPr>
              <a:t>Marjory </a:t>
            </a:r>
            <a:r>
              <a:rPr lang="en-US" sz="3200" b="1" dirty="0" err="1">
                <a:solidFill>
                  <a:srgbClr val="262A63"/>
                </a:solidFill>
              </a:rPr>
              <a:t>Stoneman</a:t>
            </a:r>
            <a:r>
              <a:rPr lang="en-US" sz="3200" b="1" dirty="0">
                <a:solidFill>
                  <a:srgbClr val="262A63"/>
                </a:solidFill>
              </a:rPr>
              <a:t> Douglas High School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262A63"/>
                </a:solidFill>
              </a:rPr>
              <a:t> Public Safety Commission</a:t>
            </a:r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5281613"/>
            <a:ext cx="13620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3846845" y="5281613"/>
            <a:ext cx="1478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July 31,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9285" y="900113"/>
            <a:ext cx="7890981" cy="793750"/>
          </a:xfrm>
        </p:spPr>
        <p:txBody>
          <a:bodyPr/>
          <a:lstStyle/>
          <a:p>
            <a:r>
              <a:rPr altLang="en-US" sz="3000" dirty="0"/>
              <a:t>2023 Legislative Changes</a:t>
            </a:r>
            <a:br>
              <a:rPr altLang="en-US" sz="3000" dirty="0"/>
            </a:br>
            <a:r>
              <a:rPr lang="en-US" sz="3000" dirty="0"/>
              <a:t>HB 543 – School Safety: Guardian Program</a:t>
            </a:r>
            <a:endParaRPr altLang="en-US" sz="30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37419" y="1858297"/>
            <a:ext cx="7662848" cy="4540916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325EAC"/>
                </a:solidFill>
                <a:latin typeface="NewCenturySchlbkLTStd-Roman"/>
              </a:rPr>
              <a:t>Section 30.15, Florida Statutes</a:t>
            </a:r>
          </a:p>
          <a:p>
            <a:r>
              <a:rPr lang="en-US" dirty="0">
                <a:latin typeface="NewCenturySchlbkLTStd-Roman"/>
              </a:rPr>
              <a:t>Permitted private school Guardians.</a:t>
            </a:r>
          </a:p>
          <a:p>
            <a:r>
              <a:rPr lang="en-US" dirty="0">
                <a:latin typeface="NewCenturySchlbkLTStd-Roman"/>
              </a:rPr>
              <a:t>Private schools are responsible for training costs.</a:t>
            </a:r>
          </a:p>
          <a:p>
            <a:r>
              <a:rPr lang="en-US" dirty="0">
                <a:latin typeface="NewCenturySchlbkLTStd-Roman"/>
              </a:rPr>
              <a:t>The Guardian training is a standardized statewide curriculum.</a:t>
            </a:r>
          </a:p>
          <a:p>
            <a:r>
              <a:rPr lang="en-US" dirty="0">
                <a:latin typeface="NewCenturySchlbkLTStd-Roman"/>
              </a:rPr>
              <a:t>Requirement for training hours changed slightly:</a:t>
            </a:r>
          </a:p>
          <a:p>
            <a:pPr lvl="1"/>
            <a:r>
              <a:rPr lang="en-US" dirty="0">
                <a:latin typeface="NewCenturySchlbkLTStd-Roman"/>
              </a:rPr>
              <a:t>Increase from 8 to 16 hours of active shooter/assailant scenarios, and</a:t>
            </a:r>
          </a:p>
          <a:p>
            <a:pPr lvl="1"/>
            <a:r>
              <a:rPr lang="en-US" dirty="0">
                <a:latin typeface="NewCenturySchlbkLTStd-Roman"/>
              </a:rPr>
              <a:t>Decrease from 12 to 4 hours of legal issues.</a:t>
            </a:r>
          </a:p>
          <a:p>
            <a:pPr lvl="1"/>
            <a:endParaRPr lang="en-US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398" r="7939"/>
          <a:stretch/>
        </p:blipFill>
        <p:spPr>
          <a:xfrm>
            <a:off x="7815455" y="517037"/>
            <a:ext cx="1169621" cy="11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1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9285" y="900113"/>
            <a:ext cx="7890981" cy="793750"/>
          </a:xfrm>
        </p:spPr>
        <p:txBody>
          <a:bodyPr/>
          <a:lstStyle/>
          <a:p>
            <a:r>
              <a:rPr altLang="en-US" sz="3000" dirty="0"/>
              <a:t>2024 Legislative Changes</a:t>
            </a:r>
            <a:br>
              <a:rPr altLang="en-US" sz="3000" dirty="0"/>
            </a:br>
            <a:r>
              <a:rPr lang="en-US" sz="3000" dirty="0"/>
              <a:t>HB 1473 – School Safety: Guardian Program</a:t>
            </a:r>
            <a:endParaRPr altLang="en-US" sz="30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37419" y="1858297"/>
            <a:ext cx="7662848" cy="4540916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325EAC"/>
                </a:solidFill>
                <a:latin typeface="NewCenturySchlbkLTStd-Roman"/>
              </a:rPr>
              <a:t>Section 30.15, Florida Statutes</a:t>
            </a:r>
          </a:p>
          <a:p>
            <a:r>
              <a:rPr lang="en-US" dirty="0">
                <a:latin typeface="NewCenturySchlbkLTStd-Roman"/>
              </a:rPr>
              <a:t>Former law enforcement officers with current certification can serve as Guardians.</a:t>
            </a:r>
          </a:p>
          <a:p>
            <a:r>
              <a:rPr lang="en-US" dirty="0">
                <a:latin typeface="NewCenturySchlbkLTStd-Roman"/>
              </a:rPr>
              <a:t>Twelve hours of de-escalation training is now part of the 144-hour Guardian training.</a:t>
            </a:r>
          </a:p>
          <a:p>
            <a:r>
              <a:rPr lang="en-US" dirty="0">
                <a:latin typeface="NewCenturySchlbkLTStd-Roman"/>
              </a:rPr>
              <a:t>Sheriffs are required to report Guardian information to the Florida Department of Law Enforcement (FDLE).</a:t>
            </a:r>
          </a:p>
          <a:p>
            <a:r>
              <a:rPr lang="en-US" dirty="0">
                <a:latin typeface="NewCenturySchlbkLTStd-Roman"/>
              </a:rPr>
              <a:t>Schools/districts are required to report Guardian appointment and separation data to FDLE.</a:t>
            </a:r>
          </a:p>
          <a:p>
            <a:pPr lvl="1"/>
            <a:endParaRPr lang="en-US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398" r="7939"/>
          <a:stretch/>
        </p:blipFill>
        <p:spPr>
          <a:xfrm>
            <a:off x="7815455" y="517037"/>
            <a:ext cx="1169621" cy="11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2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9285" y="900113"/>
            <a:ext cx="7890981" cy="793750"/>
          </a:xfrm>
        </p:spPr>
        <p:txBody>
          <a:bodyPr/>
          <a:lstStyle/>
          <a:p>
            <a:r>
              <a:rPr altLang="en-US" sz="3000" dirty="0"/>
              <a:t>2024 Legislative Changes</a:t>
            </a:r>
            <a:br>
              <a:rPr altLang="en-US" sz="3000" dirty="0"/>
            </a:br>
            <a:r>
              <a:rPr lang="en-US" sz="3000" dirty="0"/>
              <a:t>HB 1473 – School Safety: Guardian Program</a:t>
            </a:r>
            <a:endParaRPr altLang="en-US" sz="30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37419" y="1858297"/>
            <a:ext cx="7662848" cy="4540916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325EAC"/>
                </a:solidFill>
                <a:latin typeface="NewCenturySchlbkLTStd-Roman"/>
              </a:rPr>
              <a:t>Section 30.15, Florida Statutes</a:t>
            </a:r>
          </a:p>
          <a:p>
            <a:r>
              <a:rPr lang="en-US" dirty="0">
                <a:latin typeface="NewCenturySchlbkLTStd-Roman"/>
              </a:rPr>
              <a:t>Florida Department of Law Enforcement (FDLE) will maintain data related to school Guardians.</a:t>
            </a:r>
          </a:p>
          <a:p>
            <a:r>
              <a:rPr lang="en-US" dirty="0">
                <a:latin typeface="NewCenturySchlbkLTStd-Roman"/>
              </a:rPr>
              <a:t>Sheriffs must share Guardian training schedules with FDLE for publication on the FDLE website.</a:t>
            </a:r>
          </a:p>
          <a:p>
            <a:r>
              <a:rPr lang="en-US" dirty="0">
                <a:latin typeface="NewCenturySchlbkLTStd-Roman"/>
              </a:rPr>
              <a:t>FDOE will provide FDLE all reports collected under s. 1001.212(15), F.S., of safe-school officers that have been disciplined, dismissed or that have discharged their firearm.</a:t>
            </a:r>
          </a:p>
          <a:p>
            <a:endParaRPr lang="en-US" dirty="0">
              <a:latin typeface="NewCenturySchlbkLTStd-Roman"/>
            </a:endParaRPr>
          </a:p>
          <a:p>
            <a:pPr lvl="1"/>
            <a:endParaRPr lang="en-US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398" r="7939"/>
          <a:stretch/>
        </p:blipFill>
        <p:spPr>
          <a:xfrm>
            <a:off x="7815455" y="517037"/>
            <a:ext cx="1169621" cy="11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5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A1A0B2-56FD-B35A-F60D-EE23C39F0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98" r="7939"/>
          <a:stretch/>
        </p:blipFill>
        <p:spPr>
          <a:xfrm>
            <a:off x="7815455" y="517037"/>
            <a:ext cx="1169621" cy="1176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99170-6196-4212-A143-D9E54457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1563"/>
            <a:ext cx="7886700" cy="626342"/>
          </a:xfrm>
        </p:spPr>
        <p:txBody>
          <a:bodyPr/>
          <a:lstStyle/>
          <a:p>
            <a:r>
              <a:rPr lang="en-US" altLang="en-US" sz="3000" dirty="0"/>
              <a:t>2024 Legislative Changes</a:t>
            </a:r>
            <a:br>
              <a:rPr lang="en-US" altLang="en-US" sz="3000" dirty="0"/>
            </a:br>
            <a:r>
              <a:rPr lang="en-US" sz="3000" dirty="0"/>
              <a:t>HB 1473 – School Safety: Safe-School Officers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8C15E-1105-4D43-9BF5-C14A71633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38228"/>
            <a:ext cx="7886701" cy="4422874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>
                <a:solidFill>
                  <a:srgbClr val="325EAC"/>
                </a:solidFill>
                <a:latin typeface="NewCenturySchlbkLTStd-Roman"/>
              </a:rPr>
              <a:t>Section 1006.12, Florida Statutes</a:t>
            </a:r>
          </a:p>
          <a:p>
            <a:r>
              <a:rPr lang="en-US" dirty="0"/>
              <a:t>Agreements between a school board and a law enforcement agency must include the responsibility for maintaining school resource officer training records.</a:t>
            </a:r>
          </a:p>
          <a:p>
            <a:r>
              <a:rPr lang="en-US" dirty="0"/>
              <a:t>Before appointing a school guardian, the district or charter school must contact FDLE and review all relevant information on the guardian candidate.</a:t>
            </a:r>
          </a:p>
        </p:txBody>
      </p:sp>
    </p:spTree>
    <p:extLst>
      <p:ext uri="{BB962C8B-B14F-4D97-AF65-F5344CB8AC3E}">
        <p14:creationId xmlns:p14="http://schemas.microsoft.com/office/powerpoint/2010/main" val="405983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9285" y="900113"/>
            <a:ext cx="7890981" cy="793750"/>
          </a:xfrm>
        </p:spPr>
        <p:txBody>
          <a:bodyPr/>
          <a:lstStyle/>
          <a:p>
            <a:r>
              <a:rPr altLang="en-US" sz="3000" dirty="0"/>
              <a:t>2024 Legislative Changes</a:t>
            </a:r>
            <a:br>
              <a:rPr altLang="en-US" sz="3000" dirty="0"/>
            </a:br>
            <a:r>
              <a:rPr lang="en-US" sz="3000" dirty="0"/>
              <a:t>HB 1509 – Public Records/School Guardians</a:t>
            </a:r>
            <a:endParaRPr altLang="en-US" sz="30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37419" y="1858297"/>
            <a:ext cx="7662848" cy="4540916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325EAC"/>
                </a:solidFill>
                <a:latin typeface="NewCenturySchlbkLTStd-Roman"/>
              </a:rPr>
              <a:t>Section 30.15, Florida Statutes</a:t>
            </a:r>
          </a:p>
          <a:p>
            <a:r>
              <a:rPr lang="en-US" dirty="0">
                <a:latin typeface="NewCenturySchlbkLTStd-Roman"/>
              </a:rPr>
              <a:t>Section 30.15, F.S., was further amended by House Bill 1509, to exempt from public records requirements any information held by FDLE or a law enforcement agency, school district or charter school that would identify whether an individual has been certified to serve as a school guardian.</a:t>
            </a:r>
            <a:endParaRPr lang="en-US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398" r="7939"/>
          <a:stretch/>
        </p:blipFill>
        <p:spPr>
          <a:xfrm>
            <a:off x="7815455" y="517037"/>
            <a:ext cx="1169621" cy="11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3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66DB9-0E31-4F89-B085-08402DF4D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2" y="826282"/>
            <a:ext cx="5827776" cy="5739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592D7-0430-3206-CE59-23AD0A27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688" y="966788"/>
            <a:ext cx="2248662" cy="793750"/>
          </a:xfrm>
        </p:spPr>
        <p:txBody>
          <a:bodyPr/>
          <a:lstStyle/>
          <a:p>
            <a:r>
              <a:rPr lang="en-US" dirty="0"/>
              <a:t>Guardian Programs</a:t>
            </a:r>
          </a:p>
        </p:txBody>
      </p:sp>
    </p:spTree>
    <p:extLst>
      <p:ext uri="{BB962C8B-B14F-4D97-AF65-F5344CB8AC3E}">
        <p14:creationId xmlns:p14="http://schemas.microsoft.com/office/powerpoint/2010/main" val="34785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7150" y="284163"/>
            <a:ext cx="9086850" cy="793750"/>
          </a:xfrm>
        </p:spPr>
        <p:txBody>
          <a:bodyPr/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Guardian Funding                                           2018-2025</a:t>
            </a:r>
            <a:endParaRPr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F842F2-F3D6-F468-407F-341280E8D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91578"/>
              </p:ext>
            </p:extLst>
          </p:nvPr>
        </p:nvGraphicFramePr>
        <p:xfrm>
          <a:off x="1538298" y="1226024"/>
          <a:ext cx="5145206" cy="4913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3073">
                  <a:extLst>
                    <a:ext uri="{9D8B030D-6E8A-4147-A177-3AD203B41FA5}">
                      <a16:colId xmlns:a16="http://schemas.microsoft.com/office/drawing/2014/main" val="1429641724"/>
                    </a:ext>
                  </a:extLst>
                </a:gridCol>
                <a:gridCol w="3332133">
                  <a:extLst>
                    <a:ext uri="{9D8B030D-6E8A-4147-A177-3AD203B41FA5}">
                      <a16:colId xmlns:a16="http://schemas.microsoft.com/office/drawing/2014/main" val="1440114226"/>
                    </a:ext>
                  </a:extLst>
                </a:gridCol>
              </a:tblGrid>
              <a:tr h="1085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Fiscal Year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Guardian Funding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03898"/>
                  </a:ext>
                </a:extLst>
              </a:tr>
              <a:tr h="542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2018-19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$67,500,000   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244155"/>
                  </a:ext>
                </a:extLst>
              </a:tr>
              <a:tr h="57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2019-20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u="none" strike="noStrike" dirty="0">
                          <a:effectLst/>
                        </a:rPr>
                        <a:t>$500,000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777102"/>
                  </a:ext>
                </a:extLst>
              </a:tr>
              <a:tr h="542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2020-21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$500,000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613655"/>
                  </a:ext>
                </a:extLst>
              </a:tr>
              <a:tr h="542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2021-22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$6,500,000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278570"/>
                  </a:ext>
                </a:extLst>
              </a:tr>
              <a:tr h="542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2022-23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$6,500,000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164166"/>
                  </a:ext>
                </a:extLst>
              </a:tr>
              <a:tr h="542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2023-24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$6,500,000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637014"/>
                  </a:ext>
                </a:extLst>
              </a:tr>
              <a:tr h="542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2024-25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$6,500,000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097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03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FDOE_PPT_templat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DD5E37C-6C2F-46FA-BFC9-1C0F105173D8}" vid="{789741E5-CF7B-4966-B95F-7F27961147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2BB715915F3439215B4A9AC37E67C" ma:contentTypeVersion="13" ma:contentTypeDescription="Create a new document." ma:contentTypeScope="" ma:versionID="12d20e6a983de09be1b07bb8a72dd52f">
  <xsd:schema xmlns:xsd="http://www.w3.org/2001/XMLSchema" xmlns:xs="http://www.w3.org/2001/XMLSchema" xmlns:p="http://schemas.microsoft.com/office/2006/metadata/properties" xmlns:ns3="6923b6fb-d093-4030-841e-5376a26b1337" xmlns:ns4="55d99279-e70e-4571-a06d-507effb949cf" targetNamespace="http://schemas.microsoft.com/office/2006/metadata/properties" ma:root="true" ma:fieldsID="6e2fb0fd4408875616610bbd741d591f" ns3:_="" ns4:_="">
    <xsd:import namespace="6923b6fb-d093-4030-841e-5376a26b1337"/>
    <xsd:import namespace="55d99279-e70e-4571-a06d-507effb949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3b6fb-d093-4030-841e-5376a26b1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99279-e70e-4571-a06d-507effb949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6B2DDF-CFD8-4DCD-9322-1D6C77F89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23b6fb-d093-4030-841e-5376a26b1337"/>
    <ds:schemaRef ds:uri="55d99279-e70e-4571-a06d-507effb949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F63FAC-4ED1-4376-96C7-C185E46CAF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6CE6C3-05E4-4EE1-B3B4-E25393CB7826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923b6fb-d093-4030-841e-5376a26b1337"/>
    <ds:schemaRef ds:uri="55d99279-e70e-4571-a06d-507effb949cf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FDOE_PPT_template_Standard</Template>
  <TotalTime>46109</TotalTime>
  <Words>431</Words>
  <Application>Microsoft Office PowerPoint</Application>
  <PresentationFormat>On-screen Show (4:3)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NewCenturySchlbkLTStd-Roman</vt:lpstr>
      <vt:lpstr>FDOE_PPT_template_Standard</vt:lpstr>
      <vt:lpstr>Chris Hixon, Coach Aaron Feis, and Coach Scott Beigel Guardian Program</vt:lpstr>
      <vt:lpstr>2023 Legislative Changes HB 543 – School Safety: Guardian Program</vt:lpstr>
      <vt:lpstr>2024 Legislative Changes HB 1473 – School Safety: Guardian Program</vt:lpstr>
      <vt:lpstr>2024 Legislative Changes HB 1473 – School Safety: Guardian Program</vt:lpstr>
      <vt:lpstr>2024 Legislative Changes HB 1473 – School Safety: Safe-School Officers</vt:lpstr>
      <vt:lpstr>2024 Legislative Changes HB 1509 – Public Records/School Guardians</vt:lpstr>
      <vt:lpstr>Guardian Programs</vt:lpstr>
      <vt:lpstr>Guardian Funding                                           2018-2025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Penik, Megan</dc:creator>
  <cp:lastModifiedBy>Collins, Julie</cp:lastModifiedBy>
  <cp:revision>582</cp:revision>
  <cp:lastPrinted>2024-06-24T14:22:30Z</cp:lastPrinted>
  <dcterms:created xsi:type="dcterms:W3CDTF">2015-06-03T15:39:07Z</dcterms:created>
  <dcterms:modified xsi:type="dcterms:W3CDTF">2024-07-24T13:54:35Z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917e4c49-9b6b-485f-9f91-2b7b643feae2</vt:lpwstr>
  </property>
  <property fmtid="{D5CDD505-2E9C-101B-9397-08002B2CF9AE}" pid="3" name="ContentTypeId">
    <vt:lpwstr>0x0101009DD2BB715915F3439215B4A9AC37E67C</vt:lpwstr>
  </property>
  <property fmtid="{D5CDD505-2E9C-101B-9397-08002B2CF9AE}" pid="4" name="_dlc_DocId">
    <vt:lpwstr>372YA7RW7CNW-1147-385</vt:lpwstr>
  </property>
  <property fmtid="{D5CDD505-2E9C-101B-9397-08002B2CF9AE}" pid="5" name="_dlc_DocIdUrl">
    <vt:lpwstr>https://mybfk.battelleforkids.org/projects/FDOE/_layouts/DocIdRedir.aspx?ID=372YA7RW7CNW-1147-385, 372YA7RW7CNW-1147-385</vt:lpwstr>
  </property>
</Properties>
</file>